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theme/theme4.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3" r:id="rId1"/>
    <p:sldMasterId id="2147483987" r:id="rId2"/>
    <p:sldMasterId id="2147483860" r:id="rId3"/>
    <p:sldMasterId id="2147483903" r:id="rId4"/>
    <p:sldMasterId id="2147483989" r:id="rId5"/>
    <p:sldMasterId id="2147483992" r:id="rId6"/>
  </p:sldMasterIdLst>
  <p:notesMasterIdLst>
    <p:notesMasterId r:id="rId38"/>
  </p:notesMasterIdLst>
  <p:handoutMasterIdLst>
    <p:handoutMasterId r:id="rId39"/>
  </p:handoutMasterIdLst>
  <p:sldIdLst>
    <p:sldId id="277" r:id="rId7"/>
    <p:sldId id="396" r:id="rId8"/>
    <p:sldId id="375" r:id="rId9"/>
    <p:sldId id="376" r:id="rId10"/>
    <p:sldId id="378" r:id="rId11"/>
    <p:sldId id="379" r:id="rId12"/>
    <p:sldId id="380" r:id="rId13"/>
    <p:sldId id="381" r:id="rId14"/>
    <p:sldId id="382" r:id="rId15"/>
    <p:sldId id="385" r:id="rId16"/>
    <p:sldId id="386" r:id="rId17"/>
    <p:sldId id="395" r:id="rId18"/>
    <p:sldId id="278" r:id="rId19"/>
    <p:sldId id="279" r:id="rId20"/>
    <p:sldId id="280" r:id="rId21"/>
    <p:sldId id="281" r:id="rId22"/>
    <p:sldId id="282" r:id="rId23"/>
    <p:sldId id="283" r:id="rId24"/>
    <p:sldId id="390" r:id="rId25"/>
    <p:sldId id="284" r:id="rId26"/>
    <p:sldId id="285" r:id="rId27"/>
    <p:sldId id="391" r:id="rId28"/>
    <p:sldId id="373" r:id="rId29"/>
    <p:sldId id="263" r:id="rId30"/>
    <p:sldId id="264" r:id="rId31"/>
    <p:sldId id="266" r:id="rId32"/>
    <p:sldId id="267" r:id="rId33"/>
    <p:sldId id="393" r:id="rId34"/>
    <p:sldId id="392" r:id="rId35"/>
    <p:sldId id="358" r:id="rId36"/>
    <p:sldId id="354" r:id="rId37"/>
  </p:sldIdLst>
  <p:sldSz cx="9144000" cy="6858000" type="screen4x3"/>
  <p:notesSz cx="10018713" cy="6884988"/>
  <p:defaultTextStyle>
    <a:defPPr>
      <a:defRPr lang="ja-JP"/>
    </a:defPPr>
    <a:lvl1pPr marL="0" algn="l" defTabSz="914342" rtl="0" eaLnBrk="1" latinLnBrk="0" hangingPunct="1">
      <a:defRPr kumimoji="1" sz="1800" kern="1200">
        <a:solidFill>
          <a:schemeClr val="tx1"/>
        </a:solidFill>
        <a:latin typeface="+mn-lt"/>
        <a:ea typeface="+mn-ea"/>
        <a:cs typeface="+mn-cs"/>
      </a:defRPr>
    </a:lvl1pPr>
    <a:lvl2pPr marL="457171" algn="l" defTabSz="914342" rtl="0" eaLnBrk="1" latinLnBrk="0" hangingPunct="1">
      <a:defRPr kumimoji="1" sz="1800" kern="1200">
        <a:solidFill>
          <a:schemeClr val="tx1"/>
        </a:solidFill>
        <a:latin typeface="+mn-lt"/>
        <a:ea typeface="+mn-ea"/>
        <a:cs typeface="+mn-cs"/>
      </a:defRPr>
    </a:lvl2pPr>
    <a:lvl3pPr marL="914342" algn="l" defTabSz="914342" rtl="0" eaLnBrk="1" latinLnBrk="0" hangingPunct="1">
      <a:defRPr kumimoji="1" sz="1800" kern="1200">
        <a:solidFill>
          <a:schemeClr val="tx1"/>
        </a:solidFill>
        <a:latin typeface="+mn-lt"/>
        <a:ea typeface="+mn-ea"/>
        <a:cs typeface="+mn-cs"/>
      </a:defRPr>
    </a:lvl3pPr>
    <a:lvl4pPr marL="1371513" algn="l" defTabSz="914342" rtl="0" eaLnBrk="1" latinLnBrk="0" hangingPunct="1">
      <a:defRPr kumimoji="1" sz="1800" kern="1200">
        <a:solidFill>
          <a:schemeClr val="tx1"/>
        </a:solidFill>
        <a:latin typeface="+mn-lt"/>
        <a:ea typeface="+mn-ea"/>
        <a:cs typeface="+mn-cs"/>
      </a:defRPr>
    </a:lvl4pPr>
    <a:lvl5pPr marL="1828684" algn="l" defTabSz="914342" rtl="0" eaLnBrk="1" latinLnBrk="0" hangingPunct="1">
      <a:defRPr kumimoji="1" sz="1800" kern="1200">
        <a:solidFill>
          <a:schemeClr val="tx1"/>
        </a:solidFill>
        <a:latin typeface="+mn-lt"/>
        <a:ea typeface="+mn-ea"/>
        <a:cs typeface="+mn-cs"/>
      </a:defRPr>
    </a:lvl5pPr>
    <a:lvl6pPr marL="2285855" algn="l" defTabSz="914342" rtl="0" eaLnBrk="1" latinLnBrk="0" hangingPunct="1">
      <a:defRPr kumimoji="1" sz="1800" kern="1200">
        <a:solidFill>
          <a:schemeClr val="tx1"/>
        </a:solidFill>
        <a:latin typeface="+mn-lt"/>
        <a:ea typeface="+mn-ea"/>
        <a:cs typeface="+mn-cs"/>
      </a:defRPr>
    </a:lvl6pPr>
    <a:lvl7pPr marL="2743026" algn="l" defTabSz="914342" rtl="0" eaLnBrk="1" latinLnBrk="0" hangingPunct="1">
      <a:defRPr kumimoji="1" sz="1800" kern="1200">
        <a:solidFill>
          <a:schemeClr val="tx1"/>
        </a:solidFill>
        <a:latin typeface="+mn-lt"/>
        <a:ea typeface="+mn-ea"/>
        <a:cs typeface="+mn-cs"/>
      </a:defRPr>
    </a:lvl7pPr>
    <a:lvl8pPr marL="3200198" algn="l" defTabSz="914342" rtl="0" eaLnBrk="1" latinLnBrk="0" hangingPunct="1">
      <a:defRPr kumimoji="1" sz="1800" kern="1200">
        <a:solidFill>
          <a:schemeClr val="tx1"/>
        </a:solidFill>
        <a:latin typeface="+mn-lt"/>
        <a:ea typeface="+mn-ea"/>
        <a:cs typeface="+mn-cs"/>
      </a:defRPr>
    </a:lvl8pPr>
    <a:lvl9pPr marL="3657369" algn="l" defTabSz="914342"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35" userDrawn="1">
          <p15:clr>
            <a:srgbClr val="A4A3A4"/>
          </p15:clr>
        </p15:guide>
      </p15:sldGuideLst>
    </p:ext>
    <p:ext uri="{2D200454-40CA-4A62-9FC3-DE9A4176ACB9}">
      <p15:notesGuideLst xmlns:p15="http://schemas.microsoft.com/office/powerpoint/2012/main">
        <p15:guide id="1" orient="horz" pos="2141" userDrawn="1">
          <p15:clr>
            <a:srgbClr val="A4A3A4"/>
          </p15:clr>
        </p15:guide>
        <p15:guide id="2" pos="3126" userDrawn="1">
          <p15:clr>
            <a:srgbClr val="A4A3A4"/>
          </p15:clr>
        </p15:guide>
        <p15:guide id="3" orient="horz" pos="2144" userDrawn="1">
          <p15:clr>
            <a:srgbClr val="A4A3A4"/>
          </p15:clr>
        </p15:guide>
        <p15:guide id="4" pos="3132" userDrawn="1">
          <p15:clr>
            <a:srgbClr val="A4A3A4"/>
          </p15:clr>
        </p15:guide>
        <p15:guide id="5" orient="horz" pos="2165">
          <p15:clr>
            <a:srgbClr val="A4A3A4"/>
          </p15:clr>
        </p15:guide>
        <p15:guide id="6" orient="horz" pos="2169">
          <p15:clr>
            <a:srgbClr val="A4A3A4"/>
          </p15:clr>
        </p15:guide>
        <p15:guide id="7" pos="3151">
          <p15:clr>
            <a:srgbClr val="A4A3A4"/>
          </p15:clr>
        </p15:guide>
        <p15:guide id="8" pos="315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661A"/>
    <a:srgbClr val="14864A"/>
    <a:srgbClr val="7BD323"/>
    <a:srgbClr val="1AAA2B"/>
    <a:srgbClr val="21713A"/>
    <a:srgbClr val="342A7E"/>
    <a:srgbClr val="0FB9C1"/>
    <a:srgbClr val="387204"/>
    <a:srgbClr val="4D9703"/>
    <a:srgbClr val="CEF5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中間スタイル 3 - アクセント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中間スタイル 3 - アクセント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中間スタイル 1 - アクセント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テーマ スタイル 2 - アクセント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71" autoAdjust="0"/>
    <p:restoredTop sz="81026" autoAdjust="0"/>
  </p:normalViewPr>
  <p:slideViewPr>
    <p:cSldViewPr>
      <p:cViewPr varScale="1">
        <p:scale>
          <a:sx n="85" d="100"/>
          <a:sy n="85" d="100"/>
        </p:scale>
        <p:origin x="372" y="96"/>
      </p:cViewPr>
      <p:guideLst>
        <p:guide orient="horz" pos="2160"/>
        <p:guide pos="2835"/>
      </p:guideLst>
    </p:cSldViewPr>
  </p:slideViewPr>
  <p:notesTextViewPr>
    <p:cViewPr>
      <p:scale>
        <a:sx n="1" d="1"/>
        <a:sy n="1" d="1"/>
      </p:scale>
      <p:origin x="0" y="0"/>
    </p:cViewPr>
  </p:notesTextViewPr>
  <p:notesViewPr>
    <p:cSldViewPr>
      <p:cViewPr varScale="1">
        <p:scale>
          <a:sx n="161" d="100"/>
          <a:sy n="161" d="100"/>
        </p:scale>
        <p:origin x="2490" y="126"/>
      </p:cViewPr>
      <p:guideLst>
        <p:guide orient="horz" pos="2141"/>
        <p:guide pos="3126"/>
        <p:guide orient="horz" pos="2144"/>
        <p:guide pos="3132"/>
        <p:guide orient="horz" pos="2165"/>
        <p:guide orient="horz" pos="2169"/>
        <p:guide pos="3151"/>
        <p:guide pos="315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___.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___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spPr>
            <a:solidFill>
              <a:srgbClr val="E329C8"/>
            </a:solidFill>
          </c:spPr>
          <c:invertIfNegative val="0"/>
          <c:dLbls>
            <c:dLbl>
              <c:idx val="0"/>
              <c:layout>
                <c:manualLayout>
                  <c:x val="2.1187773725063253E-2"/>
                  <c:y val="-1.159531439736327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56-449E-BE40-0E7C8CD275C9}"/>
                </c:ext>
              </c:extLst>
            </c:dLbl>
            <c:dLbl>
              <c:idx val="1"/>
              <c:layout>
                <c:manualLayout>
                  <c:x val="1.2107299271464604E-2"/>
                  <c:y val="-1.93255239956053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556-449E-BE40-0E7C8CD275C9}"/>
                </c:ext>
              </c:extLst>
            </c:dLbl>
            <c:dLbl>
              <c:idx val="2"/>
              <c:layout>
                <c:manualLayout>
                  <c:x val="1.5134124089330896E-2"/>
                  <c:y val="-2.8988285993408018E-2"/>
                </c:manualLayout>
              </c:layout>
              <c:spPr>
                <a:noFill/>
                <a:ln>
                  <a:noFill/>
                </a:ln>
                <a:effectLst/>
              </c:spPr>
              <c:txPr>
                <a:bodyPr wrap="square" lIns="38100" tIns="19050" rIns="38100" bIns="19050" anchor="ctr">
                  <a:noAutofit/>
                </a:bodyPr>
                <a:lstStyle/>
                <a:p>
                  <a:pPr>
                    <a:defRPr b="1"/>
                  </a:pPr>
                  <a:endParaRPr lang="ja-JP"/>
                </a:p>
              </c:txPr>
              <c:showLegendKey val="0"/>
              <c:showVal val="1"/>
              <c:showCatName val="0"/>
              <c:showSerName val="0"/>
              <c:showPercent val="0"/>
              <c:showBubbleSize val="0"/>
              <c:extLst>
                <c:ext xmlns:c15="http://schemas.microsoft.com/office/drawing/2012/chart" uri="{CE6537A1-D6FC-4f65-9D91-7224C49458BB}">
                  <c15:layout>
                    <c:manualLayout>
                      <c:w val="0.13112205110996289"/>
                      <c:h val="6.7639333984618716E-2"/>
                    </c:manualLayout>
                  </c15:layout>
                </c:ext>
                <c:ext xmlns:c16="http://schemas.microsoft.com/office/drawing/2014/chart" uri="{C3380CC4-5D6E-409C-BE32-E72D297353CC}">
                  <c16:uniqueId val="{00000002-C556-449E-BE40-0E7C8CD275C9}"/>
                </c:ext>
              </c:extLst>
            </c:dLbl>
            <c:spPr>
              <a:noFill/>
              <a:ln>
                <a:noFill/>
              </a:ln>
              <a:effectLst/>
            </c:spPr>
            <c:txPr>
              <a:bodyPr wrap="square" lIns="38100" tIns="19050" rIns="38100" bIns="19050" anchor="ctr">
                <a:spAutoFit/>
              </a:bodyPr>
              <a:lstStyle/>
              <a:p>
                <a:pPr>
                  <a:defRPr b="1"/>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Sheet2!$B$3:$D$4</c:f>
              <c:multiLvlStrCache>
                <c:ptCount val="3"/>
                <c:lvl>
                  <c:pt idx="0">
                    <c:v>２０２０年</c:v>
                  </c:pt>
                  <c:pt idx="1">
                    <c:v>２０２５年</c:v>
                  </c:pt>
                  <c:pt idx="2">
                    <c:v>２０３０年</c:v>
                  </c:pt>
                </c:lvl>
                <c:lvl>
                  <c:pt idx="0">
                    <c:v>雇用拡大</c:v>
                  </c:pt>
                </c:lvl>
              </c:multiLvlStrCache>
            </c:multiLvlStrRef>
          </c:cat>
          <c:val>
            <c:numRef>
              <c:f>Sheet2!$B$5:$D$5</c:f>
              <c:numCache>
                <c:formatCode>#,##0_ </c:formatCode>
                <c:ptCount val="3"/>
                <c:pt idx="0">
                  <c:v>10000</c:v>
                </c:pt>
                <c:pt idx="1">
                  <c:v>20000</c:v>
                </c:pt>
                <c:pt idx="2">
                  <c:v>40000</c:v>
                </c:pt>
              </c:numCache>
            </c:numRef>
          </c:val>
          <c:extLst>
            <c:ext xmlns:c16="http://schemas.microsoft.com/office/drawing/2014/chart" uri="{C3380CC4-5D6E-409C-BE32-E72D297353CC}">
              <c16:uniqueId val="{00000000-8321-44E7-8C63-E848559124FC}"/>
            </c:ext>
          </c:extLst>
        </c:ser>
        <c:dLbls>
          <c:showLegendKey val="0"/>
          <c:showVal val="0"/>
          <c:showCatName val="0"/>
          <c:showSerName val="0"/>
          <c:showPercent val="0"/>
          <c:showBubbleSize val="0"/>
        </c:dLbls>
        <c:gapWidth val="150"/>
        <c:shape val="box"/>
        <c:axId val="384757976"/>
        <c:axId val="384757192"/>
        <c:axId val="0"/>
      </c:bar3DChart>
      <c:catAx>
        <c:axId val="384757976"/>
        <c:scaling>
          <c:orientation val="minMax"/>
        </c:scaling>
        <c:delete val="0"/>
        <c:axPos val="b"/>
        <c:numFmt formatCode="General" sourceLinked="0"/>
        <c:majorTickMark val="out"/>
        <c:minorTickMark val="none"/>
        <c:tickLblPos val="nextTo"/>
        <c:txPr>
          <a:bodyPr/>
          <a:lstStyle/>
          <a:p>
            <a:pPr>
              <a:defRPr b="1"/>
            </a:pPr>
            <a:endParaRPr lang="ja-JP"/>
          </a:p>
        </c:txPr>
        <c:crossAx val="384757192"/>
        <c:crosses val="autoZero"/>
        <c:auto val="1"/>
        <c:lblAlgn val="ctr"/>
        <c:lblOffset val="100"/>
        <c:noMultiLvlLbl val="0"/>
      </c:catAx>
      <c:valAx>
        <c:axId val="384757192"/>
        <c:scaling>
          <c:orientation val="minMax"/>
        </c:scaling>
        <c:delete val="0"/>
        <c:axPos val="l"/>
        <c:majorGridlines/>
        <c:numFmt formatCode="#,##0_ " sourceLinked="1"/>
        <c:majorTickMark val="out"/>
        <c:minorTickMark val="none"/>
        <c:tickLblPos val="nextTo"/>
        <c:txPr>
          <a:bodyPr/>
          <a:lstStyle/>
          <a:p>
            <a:pPr>
              <a:defRPr b="1"/>
            </a:pPr>
            <a:endParaRPr lang="ja-JP"/>
          </a:p>
        </c:txPr>
        <c:crossAx val="384757976"/>
        <c:crosses val="autoZero"/>
        <c:crossBetween val="between"/>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invertIfNegative val="0"/>
          <c:dLbls>
            <c:dLbl>
              <c:idx val="0"/>
              <c:layout>
                <c:manualLayout>
                  <c:x val="2.2023714263488786E-2"/>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9CE-4566-9E42-3CB0AADCD42A}"/>
                </c:ext>
              </c:extLst>
            </c:dLbl>
            <c:dLbl>
              <c:idx val="1"/>
              <c:layout>
                <c:manualLayout>
                  <c:x val="1.5731224473920544E-2"/>
                  <c:y val="-1.93255298771170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9CE-4566-9E42-3CB0AADCD42A}"/>
                </c:ext>
              </c:extLst>
            </c:dLbl>
            <c:dLbl>
              <c:idx val="2"/>
              <c:layout>
                <c:manualLayout>
                  <c:x val="1.8877469368704724E-2"/>
                  <c:y val="-1.127089249557719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9CE-4566-9E42-3CB0AADCD42A}"/>
                </c:ext>
              </c:extLst>
            </c:dLbl>
            <c:spPr>
              <a:noFill/>
              <a:ln>
                <a:noFill/>
              </a:ln>
              <a:effectLst/>
            </c:spPr>
            <c:txPr>
              <a:bodyPr wrap="square" lIns="38100" tIns="19050" rIns="38100" bIns="19050" anchor="ctr">
                <a:spAutoFit/>
              </a:bodyPr>
              <a:lstStyle/>
              <a:p>
                <a:pPr>
                  <a:defRPr b="1"/>
                </a:pPr>
                <a:endParaRPr lang="ja-JP"/>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multiLvlStrRef>
              <c:f>Sheet1!$C$2:$E$3</c:f>
              <c:multiLvlStrCache>
                <c:ptCount val="3"/>
                <c:lvl>
                  <c:pt idx="0">
                    <c:v>２０２０年</c:v>
                  </c:pt>
                  <c:pt idx="1">
                    <c:v>２０２５年</c:v>
                  </c:pt>
                  <c:pt idx="2">
                    <c:v>２０３０年</c:v>
                  </c:pt>
                </c:lvl>
                <c:lvl>
                  <c:pt idx="0">
                    <c:v>経済効果</c:v>
                  </c:pt>
                </c:lvl>
              </c:multiLvlStrCache>
            </c:multiLvlStrRef>
          </c:cat>
          <c:val>
            <c:numRef>
              <c:f>Sheet1!$C$4:$E$4</c:f>
              <c:numCache>
                <c:formatCode>#,##0_ </c:formatCode>
                <c:ptCount val="3"/>
                <c:pt idx="0">
                  <c:v>3000</c:v>
                </c:pt>
                <c:pt idx="1">
                  <c:v>6000</c:v>
                </c:pt>
                <c:pt idx="2">
                  <c:v>12000</c:v>
                </c:pt>
              </c:numCache>
            </c:numRef>
          </c:val>
          <c:extLst>
            <c:ext xmlns:c16="http://schemas.microsoft.com/office/drawing/2014/chart" uri="{C3380CC4-5D6E-409C-BE32-E72D297353CC}">
              <c16:uniqueId val="{00000000-6FD7-4E40-AEA9-43D8B88296B6}"/>
            </c:ext>
          </c:extLst>
        </c:ser>
        <c:dLbls>
          <c:showLegendKey val="0"/>
          <c:showVal val="0"/>
          <c:showCatName val="0"/>
          <c:showSerName val="0"/>
          <c:showPercent val="0"/>
          <c:showBubbleSize val="0"/>
        </c:dLbls>
        <c:gapWidth val="150"/>
        <c:shape val="box"/>
        <c:axId val="365792512"/>
        <c:axId val="387999696"/>
        <c:axId val="0"/>
      </c:bar3DChart>
      <c:catAx>
        <c:axId val="365792512"/>
        <c:scaling>
          <c:orientation val="minMax"/>
        </c:scaling>
        <c:delete val="0"/>
        <c:axPos val="b"/>
        <c:numFmt formatCode="General" sourceLinked="0"/>
        <c:majorTickMark val="out"/>
        <c:minorTickMark val="none"/>
        <c:tickLblPos val="nextTo"/>
        <c:txPr>
          <a:bodyPr/>
          <a:lstStyle/>
          <a:p>
            <a:pPr>
              <a:defRPr b="1"/>
            </a:pPr>
            <a:endParaRPr lang="ja-JP"/>
          </a:p>
        </c:txPr>
        <c:crossAx val="387999696"/>
        <c:crosses val="autoZero"/>
        <c:auto val="1"/>
        <c:lblAlgn val="ctr"/>
        <c:lblOffset val="100"/>
        <c:noMultiLvlLbl val="0"/>
      </c:catAx>
      <c:valAx>
        <c:axId val="387999696"/>
        <c:scaling>
          <c:orientation val="minMax"/>
        </c:scaling>
        <c:delete val="0"/>
        <c:axPos val="l"/>
        <c:majorGridlines/>
        <c:numFmt formatCode="#,##0_ " sourceLinked="1"/>
        <c:majorTickMark val="out"/>
        <c:minorTickMark val="none"/>
        <c:tickLblPos val="nextTo"/>
        <c:txPr>
          <a:bodyPr/>
          <a:lstStyle/>
          <a:p>
            <a:pPr>
              <a:defRPr b="1"/>
            </a:pPr>
            <a:endParaRPr lang="ja-JP"/>
          </a:p>
        </c:txPr>
        <c:crossAx val="365792512"/>
        <c:crosses val="autoZero"/>
        <c:crossBetween val="between"/>
      </c:valAx>
    </c:plotArea>
    <c:plotVisOnly val="1"/>
    <c:dispBlanksAs val="gap"/>
    <c:showDLblsOverMax val="0"/>
  </c:chart>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1"/>
            <a:ext cx="4341130" cy="345294"/>
          </a:xfrm>
          <a:prstGeom prst="rect">
            <a:avLst/>
          </a:prstGeom>
        </p:spPr>
        <p:txBody>
          <a:bodyPr vert="horz" lIns="92290" tIns="46145" rIns="92290" bIns="46145"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675248" y="1"/>
            <a:ext cx="4341130" cy="345294"/>
          </a:xfrm>
          <a:prstGeom prst="rect">
            <a:avLst/>
          </a:prstGeom>
        </p:spPr>
        <p:txBody>
          <a:bodyPr vert="horz" lIns="92290" tIns="46145" rIns="92290" bIns="46145" rtlCol="0"/>
          <a:lstStyle>
            <a:lvl1pPr algn="r">
              <a:defRPr sz="1200"/>
            </a:lvl1pPr>
          </a:lstStyle>
          <a:p>
            <a:fld id="{6DBE690F-ECEA-4620-9F4F-4D9FFD498772}" type="datetimeFigureOut">
              <a:rPr kumimoji="1" lang="ja-JP" altLang="en-US" smtClean="0"/>
              <a:t>2017/7/30</a:t>
            </a:fld>
            <a:endParaRPr kumimoji="1" lang="ja-JP" altLang="en-US"/>
          </a:p>
        </p:txBody>
      </p:sp>
      <p:sp>
        <p:nvSpPr>
          <p:cNvPr id="4" name="フッター プレースホルダー 3"/>
          <p:cNvSpPr>
            <a:spLocks noGrp="1"/>
          </p:cNvSpPr>
          <p:nvPr>
            <p:ph type="ftr" sz="quarter" idx="2"/>
          </p:nvPr>
        </p:nvSpPr>
        <p:spPr>
          <a:xfrm>
            <a:off x="2" y="6539694"/>
            <a:ext cx="4341130" cy="345294"/>
          </a:xfrm>
          <a:prstGeom prst="rect">
            <a:avLst/>
          </a:prstGeom>
        </p:spPr>
        <p:txBody>
          <a:bodyPr vert="horz" lIns="92290" tIns="46145" rIns="92290" bIns="46145"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675248" y="6539694"/>
            <a:ext cx="4341130" cy="345294"/>
          </a:xfrm>
          <a:prstGeom prst="rect">
            <a:avLst/>
          </a:prstGeom>
        </p:spPr>
        <p:txBody>
          <a:bodyPr vert="horz" lIns="92290" tIns="46145" rIns="92290" bIns="46145" rtlCol="0" anchor="b"/>
          <a:lstStyle>
            <a:lvl1pPr algn="r">
              <a:defRPr sz="1200"/>
            </a:lvl1pPr>
          </a:lstStyle>
          <a:p>
            <a:fld id="{BD64B1BB-6DDB-4369-8D54-4FB6F6063AA9}" type="slidenum">
              <a:rPr kumimoji="1" lang="ja-JP" altLang="en-US" smtClean="0"/>
              <a:t>‹#›</a:t>
            </a:fld>
            <a:endParaRPr kumimoji="1" lang="ja-JP" altLang="en-US"/>
          </a:p>
        </p:txBody>
      </p:sp>
    </p:spTree>
    <p:extLst>
      <p:ext uri="{BB962C8B-B14F-4D97-AF65-F5344CB8AC3E}">
        <p14:creationId xmlns:p14="http://schemas.microsoft.com/office/powerpoint/2010/main" val="28836203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2" y="1"/>
            <a:ext cx="4342309" cy="345634"/>
          </a:xfrm>
          <a:prstGeom prst="rect">
            <a:avLst/>
          </a:prstGeom>
        </p:spPr>
        <p:txBody>
          <a:bodyPr vert="horz" lIns="93094" tIns="46547" rIns="93094" bIns="46547" rtlCol="0"/>
          <a:lstStyle>
            <a:lvl1pPr algn="l">
              <a:defRPr sz="1200"/>
            </a:lvl1pPr>
          </a:lstStyle>
          <a:p>
            <a:endParaRPr kumimoji="1" lang="ja-JP" altLang="en-US"/>
          </a:p>
        </p:txBody>
      </p:sp>
      <p:sp>
        <p:nvSpPr>
          <p:cNvPr id="3" name="日付プレースホルダー 2"/>
          <p:cNvSpPr>
            <a:spLocks noGrp="1"/>
          </p:cNvSpPr>
          <p:nvPr>
            <p:ph type="dt" idx="1"/>
          </p:nvPr>
        </p:nvSpPr>
        <p:spPr>
          <a:xfrm>
            <a:off x="5674043" y="1"/>
            <a:ext cx="4342307" cy="345634"/>
          </a:xfrm>
          <a:prstGeom prst="rect">
            <a:avLst/>
          </a:prstGeom>
        </p:spPr>
        <p:txBody>
          <a:bodyPr vert="horz" lIns="93094" tIns="46547" rIns="93094" bIns="46547" rtlCol="0"/>
          <a:lstStyle>
            <a:lvl1pPr algn="r">
              <a:defRPr sz="1200"/>
            </a:lvl1pPr>
          </a:lstStyle>
          <a:p>
            <a:fld id="{E9545F85-38FB-4791-8256-6460DA0326D0}" type="datetimeFigureOut">
              <a:rPr kumimoji="1" lang="ja-JP" altLang="en-US" smtClean="0"/>
              <a:t>2017/7/30</a:t>
            </a:fld>
            <a:endParaRPr kumimoji="1" lang="ja-JP" altLang="en-US"/>
          </a:p>
        </p:txBody>
      </p:sp>
      <p:sp>
        <p:nvSpPr>
          <p:cNvPr id="4" name="スライド イメージ プレースホルダー 3"/>
          <p:cNvSpPr>
            <a:spLocks noGrp="1" noRot="1" noChangeAspect="1"/>
          </p:cNvSpPr>
          <p:nvPr>
            <p:ph type="sldImg" idx="2"/>
          </p:nvPr>
        </p:nvSpPr>
        <p:spPr>
          <a:xfrm>
            <a:off x="3460750" y="860425"/>
            <a:ext cx="3097213" cy="2324100"/>
          </a:xfrm>
          <a:prstGeom prst="rect">
            <a:avLst/>
          </a:prstGeom>
          <a:noFill/>
          <a:ln w="12700">
            <a:solidFill>
              <a:prstClr val="black"/>
            </a:solidFill>
          </a:ln>
        </p:spPr>
        <p:txBody>
          <a:bodyPr vert="horz" lIns="93094" tIns="46547" rIns="93094" bIns="46547" rtlCol="0" anchor="ctr"/>
          <a:lstStyle/>
          <a:p>
            <a:endParaRPr lang="ja-JP" altLang="en-US"/>
          </a:p>
        </p:txBody>
      </p:sp>
      <p:sp>
        <p:nvSpPr>
          <p:cNvPr id="5" name="ノート プレースホルダー 4"/>
          <p:cNvSpPr>
            <a:spLocks noGrp="1"/>
          </p:cNvSpPr>
          <p:nvPr>
            <p:ph type="body" sz="quarter" idx="3"/>
          </p:nvPr>
        </p:nvSpPr>
        <p:spPr>
          <a:xfrm>
            <a:off x="1001164" y="3313435"/>
            <a:ext cx="8016387" cy="2710791"/>
          </a:xfrm>
          <a:prstGeom prst="rect">
            <a:avLst/>
          </a:prstGeom>
        </p:spPr>
        <p:txBody>
          <a:bodyPr vert="horz" lIns="93094" tIns="46547" rIns="93094" bIns="46547"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2" y="6539354"/>
            <a:ext cx="4342309" cy="345634"/>
          </a:xfrm>
          <a:prstGeom prst="rect">
            <a:avLst/>
          </a:prstGeom>
        </p:spPr>
        <p:txBody>
          <a:bodyPr vert="horz" lIns="93094" tIns="46547" rIns="93094" bIns="46547"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74043" y="6539354"/>
            <a:ext cx="4342307" cy="345634"/>
          </a:xfrm>
          <a:prstGeom prst="rect">
            <a:avLst/>
          </a:prstGeom>
        </p:spPr>
        <p:txBody>
          <a:bodyPr vert="horz" lIns="93094" tIns="46547" rIns="93094" bIns="46547" rtlCol="0" anchor="b"/>
          <a:lstStyle>
            <a:lvl1pPr algn="r">
              <a:defRPr sz="1200"/>
            </a:lvl1pPr>
          </a:lstStyle>
          <a:p>
            <a:fld id="{D2265F2C-0CCB-44E9-BFEB-9CAAE809B33A}" type="slidenum">
              <a:rPr kumimoji="1" lang="ja-JP" altLang="en-US" smtClean="0"/>
              <a:t>‹#›</a:t>
            </a:fld>
            <a:endParaRPr kumimoji="1" lang="ja-JP" altLang="en-US"/>
          </a:p>
        </p:txBody>
      </p:sp>
    </p:spTree>
    <p:extLst>
      <p:ext uri="{BB962C8B-B14F-4D97-AF65-F5344CB8AC3E}">
        <p14:creationId xmlns:p14="http://schemas.microsoft.com/office/powerpoint/2010/main" val="390358657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342" rtl="0" eaLnBrk="1" fontAlgn="auto" latinLnBrk="0" hangingPunct="1">
              <a:lnSpc>
                <a:spcPct val="100000"/>
              </a:lnSpc>
              <a:spcBef>
                <a:spcPts val="0"/>
              </a:spcBef>
              <a:spcAft>
                <a:spcPts val="0"/>
              </a:spcAft>
              <a:buClrTx/>
              <a:buSzTx/>
              <a:buFontTx/>
              <a:buNone/>
              <a:tabLst/>
              <a:defRPr/>
            </a:pPr>
            <a:fld id="{D2265F2C-0CCB-44E9-BFEB-9CAAE809B33A}"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342" rtl="0" eaLnBrk="1" fontAlgn="auto" latinLnBrk="0" hangingPunct="1">
                <a:lnSpc>
                  <a:spcPct val="100000"/>
                </a:lnSpc>
                <a:spcBef>
                  <a:spcPts val="0"/>
                </a:spcBef>
                <a:spcAft>
                  <a:spcPts val="0"/>
                </a:spcAft>
                <a:buClrTx/>
                <a:buSzTx/>
                <a:buFontTx/>
                <a:buNone/>
                <a:tabLst/>
                <a:defRPr/>
              </a:pPr>
              <a:t>0</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027728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51A6E7-1ECB-46BE-9D9F-714A458237B4}" type="slidenum">
              <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en-US" altLang="ja-JP"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
        <p:nvSpPr>
          <p:cNvPr id="2082818" name="Rectangle 2"/>
          <p:cNvSpPr>
            <a:spLocks noGrp="1" noRot="1" noChangeAspect="1" noChangeArrowheads="1" noTextEdit="1"/>
          </p:cNvSpPr>
          <p:nvPr>
            <p:ph type="sldImg"/>
          </p:nvPr>
        </p:nvSpPr>
        <p:spPr>
          <a:ln/>
        </p:spPr>
      </p:sp>
      <p:sp>
        <p:nvSpPr>
          <p:cNvPr id="2082819" name="Rectangle 3"/>
          <p:cNvSpPr>
            <a:spLocks noGrp="1" noChangeArrowheads="1"/>
          </p:cNvSpPr>
          <p:nvPr>
            <p:ph type="body" idx="1"/>
          </p:nvPr>
        </p:nvSpPr>
        <p:spPr/>
        <p:txBody>
          <a:bodyPr/>
          <a:lstStyle/>
          <a:p>
            <a:endParaRPr lang="ja-JP" altLang="en-US"/>
          </a:p>
        </p:txBody>
      </p:sp>
      <p:sp>
        <p:nvSpPr>
          <p:cNvPr id="5" name="ヘッダー プレースホルダ 4"/>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t>Total08</a:t>
            </a:r>
            <a:endParaRPr kumimoji="1" lang="en-US" altLang="ja-JP"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1472743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14342" rtl="0" eaLnBrk="1" fontAlgn="auto" latinLnBrk="0" hangingPunct="1">
              <a:lnSpc>
                <a:spcPct val="100000"/>
              </a:lnSpc>
              <a:spcBef>
                <a:spcPts val="0"/>
              </a:spcBef>
              <a:spcAft>
                <a:spcPts val="0"/>
              </a:spcAft>
              <a:buClrTx/>
              <a:buSzTx/>
              <a:buFontTx/>
              <a:buNone/>
              <a:tabLst/>
              <a:defRPr/>
            </a:pPr>
            <a:fld id="{D2265F2C-0CCB-44E9-BFEB-9CAAE809B33A}"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342"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2148845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170672" indent="-170672" eaLnBrk="1" hangingPunct="1">
              <a:spcBef>
                <a:spcPct val="0"/>
              </a:spcBef>
              <a:spcAft>
                <a:spcPts val="1200"/>
              </a:spcAft>
              <a:buFont typeface="Wingdings" pitchFamily="2" charset="2"/>
              <a:buChar char="n"/>
              <a:defRPr/>
            </a:pPr>
            <a:r>
              <a:rPr lang="ja-JP" altLang="en-US" sz="1400" dirty="0" smtClean="0">
                <a:solidFill>
                  <a:srgbClr val="000000"/>
                </a:solidFill>
                <a:ea typeface="+mn-ea"/>
              </a:rPr>
              <a:t>うめきた２期区域のまちづくりの目標を、</a:t>
            </a:r>
            <a:r>
              <a:rPr lang="en-US" altLang="ja-JP" sz="1400" dirty="0" smtClean="0">
                <a:solidFill>
                  <a:srgbClr val="000000"/>
                </a:solidFill>
                <a:ea typeface="+mn-ea"/>
              </a:rPr>
              <a:t>『</a:t>
            </a:r>
            <a:r>
              <a:rPr lang="ja-JP" altLang="en-US" sz="1400" dirty="0" smtClean="0">
                <a:solidFill>
                  <a:srgbClr val="000000"/>
                </a:solidFill>
                <a:ea typeface="+mn-ea"/>
              </a:rPr>
              <a:t>「みどり」と「イノベーション」の融合拠点</a:t>
            </a:r>
            <a:r>
              <a:rPr lang="en-US" altLang="ja-JP" sz="1400" dirty="0" smtClean="0">
                <a:solidFill>
                  <a:srgbClr val="000000"/>
                </a:solidFill>
                <a:ea typeface="+mn-ea"/>
              </a:rPr>
              <a:t>』</a:t>
            </a:r>
            <a:endParaRPr lang="ja-JP" altLang="en-US" sz="1400" dirty="0" smtClean="0">
              <a:solidFill>
                <a:srgbClr val="000000"/>
              </a:solidFill>
              <a:ea typeface="+mn-ea"/>
            </a:endParaRPr>
          </a:p>
          <a:p>
            <a:pPr marL="170672" indent="-170672" eaLnBrk="1" hangingPunct="1">
              <a:spcBef>
                <a:spcPct val="0"/>
              </a:spcBef>
              <a:spcAft>
                <a:spcPts val="1200"/>
              </a:spcAft>
              <a:buFont typeface="Wingdings" pitchFamily="2" charset="2"/>
              <a:buChar char="n"/>
              <a:defRPr/>
            </a:pPr>
            <a:r>
              <a:rPr lang="ja-JP" altLang="en-US" sz="1400" dirty="0" smtClean="0">
                <a:solidFill>
                  <a:srgbClr val="000000"/>
                </a:solidFill>
                <a:ea typeface="+mn-ea"/>
              </a:rPr>
              <a:t>「みどり」については、</a:t>
            </a:r>
            <a:endParaRPr lang="en-US" altLang="ja-JP" sz="1400" dirty="0" smtClean="0">
              <a:solidFill>
                <a:srgbClr val="000000"/>
              </a:solidFill>
              <a:ea typeface="+mn-ea"/>
            </a:endParaRPr>
          </a:p>
          <a:p>
            <a:pPr marL="742950" lvl="1" indent="-285750" eaLnBrk="1" hangingPunct="1">
              <a:spcBef>
                <a:spcPct val="0"/>
              </a:spcBef>
              <a:spcAft>
                <a:spcPts val="1200"/>
              </a:spcAft>
              <a:buFont typeface="Wingdings" pitchFamily="2" charset="2"/>
              <a:buChar char="Ø"/>
              <a:defRPr/>
            </a:pPr>
            <a:r>
              <a:rPr lang="en-US" altLang="ja-JP" sz="1400" dirty="0" smtClean="0">
                <a:solidFill>
                  <a:srgbClr val="000000"/>
                </a:solidFill>
                <a:ea typeface="+mn-ea"/>
              </a:rPr>
              <a:t>『</a:t>
            </a:r>
            <a:r>
              <a:rPr lang="ja-JP" altLang="ja-JP" sz="1400" dirty="0" smtClean="0">
                <a:solidFill>
                  <a:srgbClr val="000000"/>
                </a:solidFill>
                <a:ea typeface="+mn-ea"/>
              </a:rPr>
              <a:t>世界の人々をひきつける比類なき魅力を備えた「みどり」</a:t>
            </a:r>
            <a:r>
              <a:rPr lang="en-US" altLang="ja-JP" sz="1400" dirty="0" smtClean="0">
                <a:solidFill>
                  <a:srgbClr val="000000"/>
                </a:solidFill>
                <a:ea typeface="+mn-ea"/>
              </a:rPr>
              <a:t>』</a:t>
            </a:r>
            <a:r>
              <a:rPr lang="ja-JP" altLang="en-US" sz="1400" dirty="0" err="1" smtClean="0">
                <a:solidFill>
                  <a:srgbClr val="000000"/>
                </a:solidFill>
                <a:ea typeface="+mn-ea"/>
              </a:rPr>
              <a:t>、</a:t>
            </a:r>
            <a:r>
              <a:rPr lang="ja-JP" altLang="ja-JP" sz="1400" dirty="0" smtClean="0">
                <a:solidFill>
                  <a:srgbClr val="000000"/>
                </a:solidFill>
                <a:ea typeface="+mn-ea"/>
              </a:rPr>
              <a:t>を目標に掲げ、</a:t>
            </a:r>
            <a:endParaRPr lang="en-US" altLang="ja-JP" sz="1400" dirty="0" smtClean="0">
              <a:solidFill>
                <a:srgbClr val="000000"/>
              </a:solidFill>
              <a:ea typeface="+mn-ea"/>
            </a:endParaRPr>
          </a:p>
          <a:p>
            <a:pPr marL="742950" lvl="1" indent="-285750" eaLnBrk="1" hangingPunct="1">
              <a:spcBef>
                <a:spcPct val="0"/>
              </a:spcBef>
              <a:spcAft>
                <a:spcPts val="1200"/>
              </a:spcAft>
              <a:buFont typeface="Wingdings" pitchFamily="2" charset="2"/>
              <a:buChar char="Ø"/>
              <a:defRPr/>
            </a:pPr>
            <a:r>
              <a:rPr lang="ja-JP" altLang="ja-JP" sz="1400" dirty="0" smtClean="0">
                <a:solidFill>
                  <a:srgbClr val="000000"/>
                </a:solidFill>
                <a:ea typeface="+mn-ea"/>
              </a:rPr>
              <a:t>まち全体を包み込む「みどり」が、ここにしかない新しい都市景観を創出し、多様な活動、新しい価値を生み出す源とな</a:t>
            </a:r>
            <a:r>
              <a:rPr lang="ja-JP" altLang="en-US" sz="1400" dirty="0" smtClean="0">
                <a:solidFill>
                  <a:srgbClr val="000000"/>
                </a:solidFill>
                <a:ea typeface="+mn-ea"/>
              </a:rPr>
              <a:t>り、世界の人々を惹きつける、</a:t>
            </a:r>
            <a:r>
              <a:rPr lang="ja-JP" altLang="ja-JP" sz="1400" dirty="0" smtClean="0">
                <a:solidFill>
                  <a:srgbClr val="000000"/>
                </a:solidFill>
                <a:ea typeface="+mn-ea"/>
              </a:rPr>
              <a:t>としてい</a:t>
            </a:r>
            <a:r>
              <a:rPr lang="ja-JP" altLang="en-US" sz="1400" dirty="0" smtClean="0">
                <a:solidFill>
                  <a:srgbClr val="000000"/>
                </a:solidFill>
                <a:ea typeface="+mn-ea"/>
              </a:rPr>
              <a:t>る</a:t>
            </a:r>
            <a:r>
              <a:rPr lang="ja-JP" altLang="ja-JP" sz="1400" dirty="0" smtClean="0">
                <a:solidFill>
                  <a:srgbClr val="000000"/>
                </a:solidFill>
                <a:ea typeface="+mn-ea"/>
              </a:rPr>
              <a:t>。 </a:t>
            </a:r>
            <a:endParaRPr lang="en-US" altLang="ja-JP" sz="1400" dirty="0" smtClean="0">
              <a:solidFill>
                <a:srgbClr val="000000"/>
              </a:solidFill>
              <a:ea typeface="+mn-ea"/>
            </a:endParaRPr>
          </a:p>
          <a:p>
            <a:pPr lvl="1" eaLnBrk="1" hangingPunct="1">
              <a:spcBef>
                <a:spcPct val="0"/>
              </a:spcBef>
              <a:spcAft>
                <a:spcPts val="1200"/>
              </a:spcAft>
              <a:buFont typeface="Wingdings" pitchFamily="2" charset="2"/>
              <a:buNone/>
              <a:defRPr/>
            </a:pPr>
            <a:endParaRPr lang="ja-JP" altLang="ja-JP" sz="1400" dirty="0" smtClean="0">
              <a:solidFill>
                <a:srgbClr val="000000"/>
              </a:solidFill>
              <a:ea typeface="+mn-ea"/>
            </a:endParaRPr>
          </a:p>
          <a:p>
            <a:pPr marL="170672" lvl="1" indent="-170672" eaLnBrk="1" fontAlgn="auto" hangingPunct="1">
              <a:spcBef>
                <a:spcPct val="0"/>
              </a:spcBef>
              <a:spcAft>
                <a:spcPts val="1200"/>
              </a:spcAft>
              <a:buFont typeface="Wingdings" pitchFamily="2" charset="2"/>
              <a:buChar char="n"/>
              <a:defRPr/>
            </a:pPr>
            <a:r>
              <a:rPr lang="ja-JP" altLang="en-US" sz="1400" dirty="0" smtClean="0">
                <a:solidFill>
                  <a:srgbClr val="000000"/>
                </a:solidFill>
                <a:ea typeface="+mn-ea"/>
              </a:rPr>
              <a:t>まず「イノベーション」とは、</a:t>
            </a:r>
            <a:endParaRPr lang="en-US" altLang="ja-JP" sz="1400" dirty="0" smtClean="0">
              <a:solidFill>
                <a:srgbClr val="000000"/>
              </a:solidFill>
              <a:ea typeface="+mn-ea"/>
            </a:endParaRPr>
          </a:p>
          <a:p>
            <a:pPr marL="742950" lvl="2" indent="-285750" eaLnBrk="1" fontAlgn="auto" hangingPunct="1">
              <a:spcBef>
                <a:spcPct val="0"/>
              </a:spcBef>
              <a:spcAft>
                <a:spcPts val="1200"/>
              </a:spcAft>
              <a:buFont typeface="Wingdings" pitchFamily="2" charset="2"/>
              <a:buChar char="Ø"/>
              <a:defRPr/>
            </a:pPr>
            <a:r>
              <a:rPr lang="ja-JP" altLang="en-US" sz="1400" dirty="0" smtClean="0">
                <a:solidFill>
                  <a:srgbClr val="000000"/>
                </a:solidFill>
                <a:ea typeface="+mn-ea"/>
              </a:rPr>
              <a:t>既存のモノや仕組みに対して、全く新しい技術やアイデアにより新しい価値を創造し、社会的に大きな変化を起こすこと</a:t>
            </a:r>
            <a:endParaRPr lang="en-US" altLang="ja-JP" sz="1400" dirty="0" smtClean="0">
              <a:solidFill>
                <a:srgbClr val="000000"/>
              </a:solidFill>
              <a:ea typeface="+mn-ea"/>
            </a:endParaRPr>
          </a:p>
          <a:p>
            <a:pPr marL="170672" indent="-170672" eaLnBrk="1" hangingPunct="1">
              <a:spcBef>
                <a:spcPct val="0"/>
              </a:spcBef>
              <a:spcAft>
                <a:spcPts val="1200"/>
              </a:spcAft>
              <a:buFont typeface="Wingdings" pitchFamily="2" charset="2"/>
              <a:buChar char="n"/>
              <a:defRPr/>
            </a:pPr>
            <a:r>
              <a:rPr lang="ja-JP" altLang="ja-JP" sz="1400" dirty="0" smtClean="0">
                <a:solidFill>
                  <a:srgbClr val="000000"/>
                </a:solidFill>
                <a:ea typeface="+mn-ea"/>
              </a:rPr>
              <a:t>「イノベーション」につ</a:t>
            </a:r>
            <a:r>
              <a:rPr lang="ja-JP" altLang="en-US" sz="1400" dirty="0" smtClean="0">
                <a:solidFill>
                  <a:srgbClr val="000000"/>
                </a:solidFill>
                <a:ea typeface="+mn-ea"/>
              </a:rPr>
              <a:t>いて</a:t>
            </a:r>
            <a:r>
              <a:rPr lang="ja-JP" altLang="ja-JP" sz="1400" dirty="0" smtClean="0">
                <a:solidFill>
                  <a:srgbClr val="000000"/>
                </a:solidFill>
                <a:ea typeface="+mn-ea"/>
              </a:rPr>
              <a:t>は、</a:t>
            </a:r>
            <a:endParaRPr lang="en-US" altLang="ja-JP" sz="1400" dirty="0" smtClean="0">
              <a:solidFill>
                <a:srgbClr val="000000"/>
              </a:solidFill>
              <a:ea typeface="+mn-ea"/>
            </a:endParaRPr>
          </a:p>
          <a:p>
            <a:pPr marL="742950" lvl="1" indent="-285750" eaLnBrk="1" hangingPunct="1">
              <a:spcBef>
                <a:spcPct val="0"/>
              </a:spcBef>
              <a:spcAft>
                <a:spcPts val="1200"/>
              </a:spcAft>
              <a:buFont typeface="Wingdings" pitchFamily="2" charset="2"/>
              <a:buChar char="Ø"/>
              <a:defRPr/>
            </a:pPr>
            <a:r>
              <a:rPr lang="en-US" altLang="ja-JP" sz="1400" dirty="0" smtClean="0">
                <a:solidFill>
                  <a:srgbClr val="000000"/>
                </a:solidFill>
                <a:ea typeface="+mn-ea"/>
              </a:rPr>
              <a:t>『</a:t>
            </a:r>
            <a:r>
              <a:rPr lang="ja-JP" altLang="ja-JP" sz="1400" dirty="0" smtClean="0">
                <a:solidFill>
                  <a:srgbClr val="000000"/>
                </a:solidFill>
                <a:ea typeface="+mn-ea"/>
              </a:rPr>
              <a:t>新たな国際競争力を獲得し、世界をリードする「イノベーション」の拠点</a:t>
            </a:r>
            <a:r>
              <a:rPr lang="en-US" altLang="ja-JP" sz="1400" dirty="0" smtClean="0">
                <a:solidFill>
                  <a:srgbClr val="000000"/>
                </a:solidFill>
                <a:ea typeface="+mn-ea"/>
              </a:rPr>
              <a:t>』</a:t>
            </a:r>
            <a:r>
              <a:rPr lang="ja-JP" altLang="en-US" sz="1400" dirty="0" err="1" smtClean="0">
                <a:solidFill>
                  <a:srgbClr val="000000"/>
                </a:solidFill>
                <a:ea typeface="+mn-ea"/>
              </a:rPr>
              <a:t>、</a:t>
            </a:r>
            <a:r>
              <a:rPr lang="ja-JP" altLang="ja-JP" sz="1400" dirty="0" smtClean="0">
                <a:solidFill>
                  <a:srgbClr val="000000"/>
                </a:solidFill>
                <a:ea typeface="+mn-ea"/>
              </a:rPr>
              <a:t>を目標に</a:t>
            </a:r>
            <a:r>
              <a:rPr lang="ja-JP" altLang="en-US" sz="1400" dirty="0" smtClean="0">
                <a:solidFill>
                  <a:srgbClr val="000000"/>
                </a:solidFill>
                <a:ea typeface="+mn-ea"/>
              </a:rPr>
              <a:t>掲げ、</a:t>
            </a:r>
            <a:endParaRPr lang="en-US" altLang="ja-JP" sz="1400" dirty="0" smtClean="0">
              <a:solidFill>
                <a:srgbClr val="000000"/>
              </a:solidFill>
              <a:ea typeface="+mn-ea"/>
            </a:endParaRPr>
          </a:p>
          <a:p>
            <a:pPr marL="742950" lvl="1" indent="-285750" eaLnBrk="1" hangingPunct="1">
              <a:spcBef>
                <a:spcPct val="0"/>
              </a:spcBef>
              <a:spcAft>
                <a:spcPts val="1200"/>
              </a:spcAft>
              <a:buFont typeface="Wingdings" pitchFamily="2" charset="2"/>
              <a:buChar char="Ø"/>
              <a:defRPr/>
            </a:pPr>
            <a:r>
              <a:rPr lang="ja-JP" altLang="ja-JP" sz="1400" dirty="0" smtClean="0">
                <a:solidFill>
                  <a:srgbClr val="000000"/>
                </a:solidFill>
                <a:ea typeface="+mn-ea"/>
              </a:rPr>
              <a:t>世界から人材、技術を集積・交流させ、新しい産業・技術</a:t>
            </a:r>
            <a:r>
              <a:rPr lang="ja-JP" altLang="en-US" sz="1400" dirty="0" smtClean="0">
                <a:solidFill>
                  <a:srgbClr val="000000"/>
                </a:solidFill>
                <a:ea typeface="+mn-ea"/>
              </a:rPr>
              <a:t>など</a:t>
            </a:r>
            <a:r>
              <a:rPr lang="ja-JP" altLang="ja-JP" sz="1400" dirty="0" smtClean="0">
                <a:solidFill>
                  <a:srgbClr val="000000"/>
                </a:solidFill>
                <a:ea typeface="+mn-ea"/>
              </a:rPr>
              <a:t>を創造することで新たな国際競争力を獲得し、</a:t>
            </a:r>
            <a:endParaRPr lang="en-US" altLang="ja-JP" sz="1400" dirty="0" smtClean="0">
              <a:solidFill>
                <a:srgbClr val="000000"/>
              </a:solidFill>
              <a:ea typeface="+mn-ea"/>
            </a:endParaRPr>
          </a:p>
          <a:p>
            <a:pPr marL="742950" lvl="1" indent="-285750" eaLnBrk="1" hangingPunct="1">
              <a:spcBef>
                <a:spcPct val="0"/>
              </a:spcBef>
              <a:spcAft>
                <a:spcPts val="1200"/>
              </a:spcAft>
              <a:buFont typeface="Wingdings" pitchFamily="2" charset="2"/>
              <a:buChar char="Ø"/>
              <a:defRPr/>
            </a:pPr>
            <a:r>
              <a:rPr lang="ja-JP" altLang="en-US" sz="1400" dirty="0" smtClean="0">
                <a:solidFill>
                  <a:srgbClr val="000000"/>
                </a:solidFill>
                <a:ea typeface="+mn-ea"/>
              </a:rPr>
              <a:t>我が国の成長エンジンとして</a:t>
            </a:r>
            <a:r>
              <a:rPr lang="ja-JP" altLang="ja-JP" sz="1400" dirty="0" smtClean="0">
                <a:solidFill>
                  <a:srgbClr val="000000"/>
                </a:solidFill>
                <a:ea typeface="+mn-ea"/>
              </a:rPr>
              <a:t>世界をリードする</a:t>
            </a:r>
            <a:r>
              <a:rPr lang="ja-JP" altLang="en-US" sz="1400" dirty="0" smtClean="0">
                <a:solidFill>
                  <a:srgbClr val="000000"/>
                </a:solidFill>
                <a:ea typeface="+mn-ea"/>
              </a:rPr>
              <a:t>「イノベーション」の拠点となる、</a:t>
            </a:r>
            <a:r>
              <a:rPr lang="ja-JP" altLang="ja-JP" sz="1400" dirty="0" smtClean="0">
                <a:solidFill>
                  <a:srgbClr val="000000"/>
                </a:solidFill>
                <a:ea typeface="+mn-ea"/>
              </a:rPr>
              <a:t>としてい</a:t>
            </a:r>
            <a:r>
              <a:rPr lang="ja-JP" altLang="en-US" sz="1400" dirty="0" smtClean="0">
                <a:solidFill>
                  <a:srgbClr val="000000"/>
                </a:solidFill>
                <a:ea typeface="+mn-ea"/>
              </a:rPr>
              <a:t>る</a:t>
            </a:r>
            <a:r>
              <a:rPr lang="ja-JP" altLang="ja-JP" sz="1400" dirty="0" smtClean="0">
                <a:solidFill>
                  <a:srgbClr val="000000"/>
                </a:solidFill>
                <a:ea typeface="+mn-ea"/>
              </a:rPr>
              <a:t>。 </a:t>
            </a:r>
            <a:endParaRPr lang="en-US" altLang="ja-JP" sz="1400" dirty="0" smtClean="0">
              <a:solidFill>
                <a:srgbClr val="000000"/>
              </a:solidFill>
              <a:ea typeface="+mn-ea"/>
            </a:endParaRPr>
          </a:p>
          <a:p>
            <a:pPr marL="742950" lvl="1" indent="-285750" eaLnBrk="1" hangingPunct="1">
              <a:spcBef>
                <a:spcPct val="0"/>
              </a:spcBef>
              <a:spcAft>
                <a:spcPts val="1200"/>
              </a:spcAft>
              <a:buFont typeface="Wingdings" pitchFamily="2" charset="2"/>
              <a:buChar char="Ø"/>
              <a:defRPr/>
            </a:pPr>
            <a:endParaRPr lang="ja-JP" altLang="ja-JP" sz="1400" dirty="0" smtClean="0">
              <a:solidFill>
                <a:srgbClr val="000000"/>
              </a:solidFill>
              <a:ea typeface="+mn-ea"/>
            </a:endParaRPr>
          </a:p>
        </p:txBody>
      </p:sp>
      <p:sp>
        <p:nvSpPr>
          <p:cNvPr id="4" name="スライド番号プレースホルダー 3"/>
          <p:cNvSpPr>
            <a:spLocks noGrp="1"/>
          </p:cNvSpPr>
          <p:nvPr>
            <p:ph type="sldNum" sz="quarter" idx="10"/>
          </p:nvPr>
        </p:nvSpPr>
        <p:spPr/>
        <p:txBody>
          <a:bodyPr/>
          <a:lstStyle/>
          <a:p>
            <a:pPr marL="0" marR="0" lvl="0" indent="0" algn="r" defTabSz="914342" rtl="0" eaLnBrk="1" fontAlgn="auto" latinLnBrk="0" hangingPunct="1">
              <a:lnSpc>
                <a:spcPct val="100000"/>
              </a:lnSpc>
              <a:spcBef>
                <a:spcPts val="0"/>
              </a:spcBef>
              <a:spcAft>
                <a:spcPts val="0"/>
              </a:spcAft>
              <a:buClrTx/>
              <a:buSzTx/>
              <a:buFontTx/>
              <a:buNone/>
              <a:tabLst/>
              <a:defRPr/>
            </a:pPr>
            <a:fld id="{D2265F2C-0CCB-44E9-BFEB-9CAAE809B33A}"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342"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8280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85750" indent="-285750" eaLnBrk="1" hangingPunct="1">
              <a:spcBef>
                <a:spcPct val="0"/>
              </a:spcBef>
              <a:spcAft>
                <a:spcPts val="1200"/>
              </a:spcAft>
              <a:buFont typeface="Wingdings" pitchFamily="2" charset="2"/>
              <a:buChar char="n"/>
              <a:defRPr/>
            </a:pPr>
            <a:r>
              <a:rPr lang="ja-JP" altLang="ja-JP" sz="1400" dirty="0" smtClean="0">
                <a:solidFill>
                  <a:srgbClr val="000000"/>
                </a:solidFill>
                <a:ea typeface="+mn-ea"/>
              </a:rPr>
              <a:t>導入する都市機能について</a:t>
            </a:r>
            <a:r>
              <a:rPr lang="ja-JP" altLang="en-US" sz="1400" dirty="0" smtClean="0">
                <a:solidFill>
                  <a:srgbClr val="000000"/>
                </a:solidFill>
                <a:ea typeface="+mn-ea"/>
              </a:rPr>
              <a:t>は、</a:t>
            </a:r>
            <a:endParaRPr lang="en-US" altLang="ja-JP" sz="1400" dirty="0" smtClean="0">
              <a:solidFill>
                <a:srgbClr val="000000"/>
              </a:solidFill>
              <a:ea typeface="+mn-ea"/>
            </a:endParaRPr>
          </a:p>
          <a:p>
            <a:pPr marL="742950" lvl="1" indent="-285750" eaLnBrk="1" hangingPunct="1">
              <a:spcBef>
                <a:spcPct val="0"/>
              </a:spcBef>
              <a:spcAft>
                <a:spcPts val="1200"/>
              </a:spcAft>
              <a:buFont typeface="Wingdings" pitchFamily="2" charset="2"/>
              <a:buChar char="Ø"/>
              <a:defRPr/>
            </a:pPr>
            <a:r>
              <a:rPr lang="ja-JP" altLang="ja-JP" sz="1400" dirty="0" smtClean="0">
                <a:solidFill>
                  <a:srgbClr val="000000"/>
                </a:solidFill>
                <a:ea typeface="+mn-ea"/>
              </a:rPr>
              <a:t>関西の力を結集し、「みどり」と一体となって世界をリードするイノベーションを生み出し、周辺地域への波及、相乗効果を発揮するもの</a:t>
            </a:r>
            <a:r>
              <a:rPr lang="ja-JP" altLang="en-US" sz="1400" dirty="0" smtClean="0">
                <a:solidFill>
                  <a:srgbClr val="000000"/>
                </a:solidFill>
                <a:ea typeface="+mn-ea"/>
              </a:rPr>
              <a:t>として、３つを提示</a:t>
            </a:r>
            <a:endParaRPr lang="en-US" altLang="ja-JP" sz="1400" dirty="0" smtClean="0">
              <a:solidFill>
                <a:srgbClr val="000000"/>
              </a:solidFill>
              <a:ea typeface="+mn-ea"/>
            </a:endParaRPr>
          </a:p>
          <a:p>
            <a:pPr marL="742950" lvl="1" indent="-285750" eaLnBrk="1" hangingPunct="1">
              <a:spcBef>
                <a:spcPct val="0"/>
              </a:spcBef>
              <a:spcAft>
                <a:spcPts val="1200"/>
              </a:spcAft>
              <a:buFont typeface="Wingdings" pitchFamily="2" charset="2"/>
              <a:buChar char="Ø"/>
              <a:defRPr/>
            </a:pPr>
            <a:r>
              <a:rPr lang="ja-JP" altLang="ja-JP" sz="1400" dirty="0" smtClean="0">
                <a:solidFill>
                  <a:srgbClr val="000000"/>
                </a:solidFill>
                <a:ea typeface="+mn-ea"/>
              </a:rPr>
              <a:t>①</a:t>
            </a:r>
            <a:r>
              <a:rPr lang="ja-JP" altLang="en-US" sz="1400" dirty="0" smtClean="0">
                <a:solidFill>
                  <a:srgbClr val="000000"/>
                </a:solidFill>
                <a:ea typeface="+mn-ea"/>
              </a:rPr>
              <a:t>　著しい</a:t>
            </a:r>
            <a:r>
              <a:rPr lang="ja-JP" altLang="ja-JP" sz="1400" dirty="0" smtClean="0">
                <a:solidFill>
                  <a:srgbClr val="000000"/>
                </a:solidFill>
                <a:ea typeface="+mn-ea"/>
              </a:rPr>
              <a:t>成長</a:t>
            </a:r>
            <a:r>
              <a:rPr lang="ja-JP" altLang="en-US" sz="1400" dirty="0" smtClean="0">
                <a:solidFill>
                  <a:srgbClr val="000000"/>
                </a:solidFill>
                <a:ea typeface="+mn-ea"/>
              </a:rPr>
              <a:t>が期待される</a:t>
            </a:r>
            <a:r>
              <a:rPr lang="ja-JP" altLang="ja-JP" sz="1400" dirty="0" smtClean="0">
                <a:solidFill>
                  <a:srgbClr val="000000"/>
                </a:solidFill>
                <a:ea typeface="+mn-ea"/>
              </a:rPr>
              <a:t>分野</a:t>
            </a:r>
            <a:r>
              <a:rPr lang="ja-JP" altLang="en-US" sz="1400" dirty="0" smtClean="0">
                <a:solidFill>
                  <a:srgbClr val="000000"/>
                </a:solidFill>
                <a:ea typeface="+mn-ea"/>
              </a:rPr>
              <a:t>において</a:t>
            </a:r>
            <a:r>
              <a:rPr lang="ja-JP" altLang="ja-JP" sz="1400" dirty="0" smtClean="0">
                <a:solidFill>
                  <a:srgbClr val="000000"/>
                </a:solidFill>
                <a:ea typeface="+mn-ea"/>
              </a:rPr>
              <a:t>、関西</a:t>
            </a:r>
            <a:r>
              <a:rPr lang="ja-JP" altLang="en-US" sz="1400" dirty="0" smtClean="0">
                <a:solidFill>
                  <a:srgbClr val="000000"/>
                </a:solidFill>
                <a:ea typeface="+mn-ea"/>
              </a:rPr>
              <a:t>の産業集積の強み・</a:t>
            </a:r>
            <a:r>
              <a:rPr lang="ja-JP" altLang="ja-JP" sz="1400" dirty="0" smtClean="0">
                <a:solidFill>
                  <a:srgbClr val="000000"/>
                </a:solidFill>
                <a:ea typeface="+mn-ea"/>
              </a:rPr>
              <a:t>ポテンシャルを</a:t>
            </a:r>
            <a:r>
              <a:rPr lang="ja-JP" altLang="en-US" sz="1400" dirty="0" smtClean="0">
                <a:solidFill>
                  <a:srgbClr val="000000"/>
                </a:solidFill>
                <a:ea typeface="+mn-ea"/>
              </a:rPr>
              <a:t>最大限</a:t>
            </a:r>
            <a:r>
              <a:rPr lang="ja-JP" altLang="ja-JP" sz="1400" dirty="0" smtClean="0">
                <a:solidFill>
                  <a:srgbClr val="000000"/>
                </a:solidFill>
                <a:ea typeface="+mn-ea"/>
              </a:rPr>
              <a:t>発揮し、最先端の技術・情報を集積・発信するとともに、異分野のコラボレーション・知的交流・共同事業</a:t>
            </a:r>
            <a:r>
              <a:rPr lang="ja-JP" altLang="en-US" sz="1400" dirty="0" smtClean="0">
                <a:solidFill>
                  <a:srgbClr val="000000"/>
                </a:solidFill>
                <a:ea typeface="+mn-ea"/>
              </a:rPr>
              <a:t>の</a:t>
            </a:r>
            <a:r>
              <a:rPr lang="ja-JP" altLang="ja-JP" sz="1400" dirty="0" smtClean="0">
                <a:solidFill>
                  <a:srgbClr val="000000"/>
                </a:solidFill>
                <a:ea typeface="+mn-ea"/>
              </a:rPr>
              <a:t>展開</a:t>
            </a:r>
            <a:r>
              <a:rPr lang="ja-JP" altLang="en-US" sz="1400" dirty="0" smtClean="0">
                <a:solidFill>
                  <a:srgbClr val="000000"/>
                </a:solidFill>
                <a:ea typeface="+mn-ea"/>
              </a:rPr>
              <a:t>による「</a:t>
            </a:r>
            <a:r>
              <a:rPr lang="ja-JP" altLang="ja-JP" sz="1400" dirty="0" smtClean="0">
                <a:solidFill>
                  <a:srgbClr val="000000"/>
                </a:solidFill>
                <a:ea typeface="+mn-ea"/>
              </a:rPr>
              <a:t>新産業創出</a:t>
            </a:r>
            <a:r>
              <a:rPr lang="ja-JP" altLang="en-US" sz="1400" dirty="0" smtClean="0">
                <a:solidFill>
                  <a:srgbClr val="000000"/>
                </a:solidFill>
                <a:ea typeface="+mn-ea"/>
              </a:rPr>
              <a:t>」</a:t>
            </a:r>
            <a:endParaRPr lang="en-US" altLang="ja-JP" sz="1400" dirty="0" smtClean="0">
              <a:solidFill>
                <a:srgbClr val="000000"/>
              </a:solidFill>
              <a:ea typeface="+mn-ea"/>
            </a:endParaRPr>
          </a:p>
          <a:p>
            <a:pPr marL="742950" lvl="1" indent="-285750" eaLnBrk="1" hangingPunct="1">
              <a:spcBef>
                <a:spcPct val="0"/>
              </a:spcBef>
              <a:spcAft>
                <a:spcPts val="1200"/>
              </a:spcAft>
              <a:buFont typeface="Wingdings" pitchFamily="2" charset="2"/>
              <a:buChar char="Ø"/>
              <a:defRPr/>
            </a:pPr>
            <a:r>
              <a:rPr lang="ja-JP" altLang="ja-JP" sz="1400" dirty="0" smtClean="0">
                <a:solidFill>
                  <a:srgbClr val="000000"/>
                </a:solidFill>
                <a:ea typeface="+mn-ea"/>
              </a:rPr>
              <a:t>②</a:t>
            </a:r>
            <a:r>
              <a:rPr lang="ja-JP" altLang="en-US" sz="1400" dirty="0" smtClean="0">
                <a:solidFill>
                  <a:srgbClr val="000000"/>
                </a:solidFill>
                <a:ea typeface="+mn-ea"/>
              </a:rPr>
              <a:t>　立地ポテンシャルや、関西の豊かな都市文化の蓄積や、「みどり」の魅力を活かし、世界的に需要が伸びている国際的な</a:t>
            </a:r>
            <a:r>
              <a:rPr lang="ja-JP" altLang="ja-JP" sz="1400" dirty="0" smtClean="0">
                <a:solidFill>
                  <a:srgbClr val="000000"/>
                </a:solidFill>
                <a:ea typeface="+mn-ea"/>
              </a:rPr>
              <a:t>企業・産業活動</a:t>
            </a:r>
            <a:r>
              <a:rPr lang="ja-JP" altLang="en-US" sz="1400" dirty="0" smtClean="0">
                <a:solidFill>
                  <a:srgbClr val="000000"/>
                </a:solidFill>
                <a:ea typeface="+mn-ea"/>
              </a:rPr>
              <a:t>等を</a:t>
            </a:r>
            <a:r>
              <a:rPr lang="ja-JP" altLang="ja-JP" sz="1400" dirty="0" smtClean="0">
                <a:solidFill>
                  <a:srgbClr val="000000"/>
                </a:solidFill>
                <a:ea typeface="+mn-ea"/>
              </a:rPr>
              <a:t>誘致</a:t>
            </a:r>
            <a:r>
              <a:rPr lang="ja-JP" altLang="en-US" sz="1400" dirty="0" smtClean="0">
                <a:solidFill>
                  <a:srgbClr val="000000"/>
                </a:solidFill>
                <a:ea typeface="+mn-ea"/>
              </a:rPr>
              <a:t>し、</a:t>
            </a:r>
            <a:r>
              <a:rPr lang="ja-JP" altLang="ja-JP" sz="1400" dirty="0" smtClean="0">
                <a:solidFill>
                  <a:srgbClr val="000000"/>
                </a:solidFill>
                <a:ea typeface="+mn-ea"/>
              </a:rPr>
              <a:t>国</a:t>
            </a:r>
            <a:r>
              <a:rPr lang="ja-JP" altLang="en-US" sz="1400" dirty="0" smtClean="0">
                <a:solidFill>
                  <a:srgbClr val="000000"/>
                </a:solidFill>
                <a:ea typeface="+mn-ea"/>
              </a:rPr>
              <a:t>内外</a:t>
            </a:r>
            <a:r>
              <a:rPr lang="ja-JP" altLang="ja-JP" sz="1400" dirty="0" smtClean="0">
                <a:solidFill>
                  <a:srgbClr val="000000"/>
                </a:solidFill>
                <a:ea typeface="+mn-ea"/>
              </a:rPr>
              <a:t>からの来訪者を受け入れ、多様な人々が交流し、創造的な活動</a:t>
            </a:r>
            <a:r>
              <a:rPr lang="ja-JP" altLang="en-US" sz="1400" dirty="0" smtClean="0">
                <a:solidFill>
                  <a:srgbClr val="000000"/>
                </a:solidFill>
                <a:ea typeface="+mn-ea"/>
              </a:rPr>
              <a:t>の</a:t>
            </a:r>
            <a:r>
              <a:rPr lang="ja-JP" altLang="ja-JP" sz="1400" dirty="0" smtClean="0">
                <a:solidFill>
                  <a:srgbClr val="000000"/>
                </a:solidFill>
                <a:ea typeface="+mn-ea"/>
              </a:rPr>
              <a:t>展開</a:t>
            </a:r>
            <a:r>
              <a:rPr lang="ja-JP" altLang="en-US" sz="1400" dirty="0" smtClean="0">
                <a:solidFill>
                  <a:srgbClr val="000000"/>
                </a:solidFill>
                <a:ea typeface="+mn-ea"/>
              </a:rPr>
              <a:t>・</a:t>
            </a:r>
            <a:r>
              <a:rPr lang="ja-JP" altLang="ja-JP" sz="1400" dirty="0" smtClean="0">
                <a:solidFill>
                  <a:srgbClr val="000000"/>
                </a:solidFill>
                <a:ea typeface="+mn-ea"/>
              </a:rPr>
              <a:t>発信</a:t>
            </a:r>
            <a:r>
              <a:rPr lang="ja-JP" altLang="en-US" sz="1400" dirty="0" smtClean="0">
                <a:solidFill>
                  <a:srgbClr val="000000"/>
                </a:solidFill>
                <a:ea typeface="+mn-ea"/>
              </a:rPr>
              <a:t>による「</a:t>
            </a:r>
            <a:r>
              <a:rPr lang="ja-JP" altLang="ja-JP" sz="1400" dirty="0" smtClean="0">
                <a:solidFill>
                  <a:srgbClr val="000000"/>
                </a:solidFill>
                <a:ea typeface="+mn-ea"/>
              </a:rPr>
              <a:t>国際集客・交流</a:t>
            </a:r>
            <a:r>
              <a:rPr lang="ja-JP" altLang="en-US" sz="1400" dirty="0" smtClean="0">
                <a:solidFill>
                  <a:srgbClr val="000000"/>
                </a:solidFill>
                <a:ea typeface="+mn-ea"/>
              </a:rPr>
              <a:t>」</a:t>
            </a:r>
            <a:endParaRPr lang="en-US" altLang="ja-JP" sz="1400" dirty="0" smtClean="0">
              <a:solidFill>
                <a:srgbClr val="000000"/>
              </a:solidFill>
              <a:ea typeface="+mn-ea"/>
            </a:endParaRPr>
          </a:p>
          <a:p>
            <a:pPr marL="742950" lvl="1" indent="-285750" eaLnBrk="1" hangingPunct="1">
              <a:spcBef>
                <a:spcPct val="0"/>
              </a:spcBef>
              <a:spcAft>
                <a:spcPts val="1200"/>
              </a:spcAft>
              <a:buFont typeface="Wingdings" pitchFamily="2" charset="2"/>
              <a:buChar char="Ø"/>
              <a:defRPr/>
            </a:pPr>
            <a:r>
              <a:rPr lang="ja-JP" altLang="ja-JP" sz="1400" dirty="0" smtClean="0">
                <a:solidFill>
                  <a:srgbClr val="000000"/>
                </a:solidFill>
                <a:ea typeface="+mn-ea"/>
              </a:rPr>
              <a:t>③</a:t>
            </a:r>
            <a:r>
              <a:rPr lang="ja-JP" altLang="en-US" sz="1400" dirty="0" smtClean="0">
                <a:solidFill>
                  <a:srgbClr val="000000"/>
                </a:solidFill>
                <a:ea typeface="+mn-ea"/>
              </a:rPr>
              <a:t>　産学官連携による研究、技術開発や事業化支援、国際色豊かな環境づくりなどにより、</a:t>
            </a:r>
            <a:r>
              <a:rPr lang="ja-JP" altLang="ja-JP" sz="1400" dirty="0" smtClean="0">
                <a:solidFill>
                  <a:srgbClr val="000000"/>
                </a:solidFill>
                <a:ea typeface="+mn-ea"/>
              </a:rPr>
              <a:t>世界で活躍するグローバル人材</a:t>
            </a:r>
            <a:r>
              <a:rPr lang="ja-JP" altLang="en-US" sz="1400" dirty="0" smtClean="0">
                <a:solidFill>
                  <a:srgbClr val="000000"/>
                </a:solidFill>
                <a:ea typeface="+mn-ea"/>
              </a:rPr>
              <a:t>の</a:t>
            </a:r>
            <a:r>
              <a:rPr lang="ja-JP" altLang="ja-JP" sz="1400" dirty="0" smtClean="0">
                <a:solidFill>
                  <a:srgbClr val="000000"/>
                </a:solidFill>
                <a:ea typeface="+mn-ea"/>
              </a:rPr>
              <a:t>育成</a:t>
            </a:r>
            <a:r>
              <a:rPr lang="ja-JP" altLang="en-US" sz="1400" dirty="0" smtClean="0">
                <a:solidFill>
                  <a:srgbClr val="000000"/>
                </a:solidFill>
                <a:ea typeface="+mn-ea"/>
              </a:rPr>
              <a:t>・</a:t>
            </a:r>
            <a:r>
              <a:rPr lang="ja-JP" altLang="ja-JP" sz="1400" dirty="0" smtClean="0">
                <a:solidFill>
                  <a:srgbClr val="000000"/>
                </a:solidFill>
                <a:ea typeface="+mn-ea"/>
              </a:rPr>
              <a:t>輩出</a:t>
            </a:r>
            <a:r>
              <a:rPr lang="ja-JP" altLang="en-US" sz="1400" dirty="0" smtClean="0">
                <a:solidFill>
                  <a:srgbClr val="000000"/>
                </a:solidFill>
                <a:ea typeface="+mn-ea"/>
              </a:rPr>
              <a:t>による「</a:t>
            </a:r>
            <a:r>
              <a:rPr lang="ja-JP" altLang="ja-JP" sz="1400" dirty="0" smtClean="0">
                <a:solidFill>
                  <a:srgbClr val="000000"/>
                </a:solidFill>
                <a:ea typeface="+mn-ea"/>
              </a:rPr>
              <a:t>知的人材育成</a:t>
            </a:r>
            <a:r>
              <a:rPr lang="ja-JP" altLang="en-US" sz="1400" dirty="0" smtClean="0">
                <a:solidFill>
                  <a:srgbClr val="000000"/>
                </a:solidFill>
                <a:ea typeface="+mn-ea"/>
              </a:rPr>
              <a:t>」</a:t>
            </a:r>
          </a:p>
        </p:txBody>
      </p:sp>
      <p:sp>
        <p:nvSpPr>
          <p:cNvPr id="4" name="スライド番号プレースホルダー 3"/>
          <p:cNvSpPr>
            <a:spLocks noGrp="1"/>
          </p:cNvSpPr>
          <p:nvPr>
            <p:ph type="sldNum" sz="quarter" idx="10"/>
          </p:nvPr>
        </p:nvSpPr>
        <p:spPr/>
        <p:txBody>
          <a:bodyPr/>
          <a:lstStyle/>
          <a:p>
            <a:pPr marL="0" marR="0" lvl="0" indent="0" algn="r" defTabSz="914342" rtl="0" eaLnBrk="1" fontAlgn="auto" latinLnBrk="0" hangingPunct="1">
              <a:lnSpc>
                <a:spcPct val="100000"/>
              </a:lnSpc>
              <a:spcBef>
                <a:spcPts val="0"/>
              </a:spcBef>
              <a:spcAft>
                <a:spcPts val="0"/>
              </a:spcAft>
              <a:buClrTx/>
              <a:buSzTx/>
              <a:buFontTx/>
              <a:buNone/>
              <a:tabLst/>
              <a:defRPr/>
            </a:pPr>
            <a:fld id="{D2265F2C-0CCB-44E9-BFEB-9CAAE809B33A}" type="slidenum">
              <a:rPr kumimoji="1" lang="ja-JP" altLang="en-US" sz="1200" b="0" i="0" u="none" strike="noStrike" kern="1200" cap="none" spc="0" normalizeH="0" baseline="0" noProof="0" smtClean="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14342"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474260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22904" rtl="0" eaLnBrk="1" fontAlgn="auto" latinLnBrk="0" hangingPunct="1">
              <a:lnSpc>
                <a:spcPct val="100000"/>
              </a:lnSpc>
              <a:spcBef>
                <a:spcPts val="0"/>
              </a:spcBef>
              <a:spcAft>
                <a:spcPts val="0"/>
              </a:spcAft>
              <a:buClrTx/>
              <a:buSzTx/>
              <a:buFontTx/>
              <a:buNone/>
              <a:tabLst/>
              <a:defRPr/>
            </a:pPr>
            <a:fld id="{793C77BF-7188-4520-A079-B1EAA7DC6F1E}" type="slidenum">
              <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rPr>
              <a:pPr marL="0" marR="0" lvl="0" indent="0" algn="r" defTabSz="922904" rtl="0" eaLnBrk="1" fontAlgn="auto" latinLnBrk="0" hangingPunct="1">
                <a:lnSpc>
                  <a:spcPct val="100000"/>
                </a:lnSpc>
                <a:spcBef>
                  <a:spcPts val="0"/>
                </a:spcBef>
                <a:spcAft>
                  <a:spcPts val="0"/>
                </a:spcAft>
                <a:buClrTx/>
                <a:buSzTx/>
                <a:buFontTx/>
                <a:buNone/>
                <a:tabLst/>
                <a:defRPr/>
              </a:pPr>
              <a:t>30</a:t>
            </a:fld>
            <a:endParaRPr kumimoji="1" lang="ja-JP" altLang="en-US" sz="1200" b="0" i="0" u="none" strike="noStrike" kern="1200" cap="none" spc="0" normalizeH="0" baseline="0" noProof="0">
              <a:ln>
                <a:noFill/>
              </a:ln>
              <a:solidFill>
                <a:prstClr val="black"/>
              </a:solidFill>
              <a:effectLst/>
              <a:uLnTx/>
              <a:uFillTx/>
              <a:latin typeface="Calibri" panose="020F0502020204030204"/>
              <a:ea typeface="ＭＳ Ｐゴシック" panose="020B0600070205080204" pitchFamily="50" charset="-128"/>
              <a:cs typeface="+mn-cs"/>
            </a:endParaRPr>
          </a:p>
        </p:txBody>
      </p:sp>
    </p:spTree>
    <p:extLst>
      <p:ext uri="{BB962C8B-B14F-4D97-AF65-F5344CB8AC3E}">
        <p14:creationId xmlns:p14="http://schemas.microsoft.com/office/powerpoint/2010/main" val="6775127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プログラム紹介">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1711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プログラム紹介">
    <p:spTree>
      <p:nvGrpSpPr>
        <p:cNvPr id="1" name=""/>
        <p:cNvGrpSpPr/>
        <p:nvPr/>
      </p:nvGrpSpPr>
      <p:grpSpPr>
        <a:xfrm>
          <a:off x="0" y="0"/>
          <a:ext cx="0" cy="0"/>
          <a:chOff x="0" y="0"/>
          <a:chExt cx="0" cy="0"/>
        </a:xfrm>
      </p:grpSpPr>
      <p:sp>
        <p:nvSpPr>
          <p:cNvPr id="2" name="タイトル 1"/>
          <p:cNvSpPr>
            <a:spLocks noGrp="1"/>
          </p:cNvSpPr>
          <p:nvPr>
            <p:ph type="title"/>
          </p:nvPr>
        </p:nvSpPr>
        <p:spPr>
          <a:xfrm>
            <a:off x="1331639" y="333795"/>
            <a:ext cx="6624737" cy="358355"/>
          </a:xfrm>
          <a:prstGeom prst="rect">
            <a:avLst/>
          </a:prstGeom>
        </p:spPr>
        <p:txBody>
          <a:bodyPr vert="horz" wrap="none" anchor="t" anchorCtr="0"/>
          <a:lstStyle>
            <a:lvl1pPr algn="ctr">
              <a:defRPr sz="2400" b="1">
                <a:solidFill>
                  <a:schemeClr val="tx1"/>
                </a:solidFill>
                <a:effectLst/>
              </a:defRPr>
            </a:lvl1pPr>
          </a:lstStyle>
          <a:p>
            <a:r>
              <a:rPr kumimoji="1" lang="ja-JP" altLang="en-US" dirty="0" smtClean="0"/>
              <a:t>マスター タイトルの書式設定</a:t>
            </a:r>
            <a:endParaRPr kumimoji="1" lang="ja-JP" altLang="en-US" dirty="0"/>
          </a:p>
        </p:txBody>
      </p:sp>
      <p:sp>
        <p:nvSpPr>
          <p:cNvPr id="10" name="正方形/長方形 9"/>
          <p:cNvSpPr/>
          <p:nvPr userDrawn="1"/>
        </p:nvSpPr>
        <p:spPr>
          <a:xfrm>
            <a:off x="0" y="-5851"/>
            <a:ext cx="9144000" cy="86400"/>
          </a:xfrm>
          <a:prstGeom prst="rect">
            <a:avLst/>
          </a:prstGeom>
          <a:solidFill>
            <a:srgbClr val="21713A"/>
          </a:solidFill>
        </p:spPr>
        <p:txBody>
          <a:bodyPr wrap="none" rtlCol="0" anchor="ctr">
            <a:noAutofit/>
          </a:bodyPr>
          <a:lstStyle/>
          <a:p>
            <a:pPr marL="0" marR="0" indent="0" algn="ctr" defTabSz="914400" eaLnBrk="1" fontAlgn="auto" latinLnBrk="0" hangingPunct="1">
              <a:lnSpc>
                <a:spcPts val="1400"/>
              </a:lnSpc>
              <a:spcBef>
                <a:spcPts val="0"/>
              </a:spcBef>
              <a:spcAft>
                <a:spcPts val="0"/>
              </a:spcAft>
              <a:buClrTx/>
              <a:buSzTx/>
              <a:buFontTx/>
              <a:buNone/>
              <a:tabLst/>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3108337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プログラム紹介">
    <p:spTree>
      <p:nvGrpSpPr>
        <p:cNvPr id="1" name=""/>
        <p:cNvGrpSpPr/>
        <p:nvPr/>
      </p:nvGrpSpPr>
      <p:grpSpPr>
        <a:xfrm>
          <a:off x="0" y="0"/>
          <a:ext cx="0" cy="0"/>
          <a:chOff x="0" y="0"/>
          <a:chExt cx="0" cy="0"/>
        </a:xfrm>
      </p:grpSpPr>
      <p:sp>
        <p:nvSpPr>
          <p:cNvPr id="2" name="タイトル 1"/>
          <p:cNvSpPr>
            <a:spLocks noGrp="1"/>
          </p:cNvSpPr>
          <p:nvPr>
            <p:ph type="title"/>
          </p:nvPr>
        </p:nvSpPr>
        <p:spPr>
          <a:xfrm>
            <a:off x="1331639" y="274805"/>
            <a:ext cx="6624737" cy="358355"/>
          </a:xfrm>
          <a:prstGeom prst="rect">
            <a:avLst/>
          </a:prstGeom>
        </p:spPr>
        <p:txBody>
          <a:bodyPr vert="horz" wrap="none" anchor="t" anchorCtr="0"/>
          <a:lstStyle>
            <a:lvl1pPr algn="ctr">
              <a:defRPr sz="2400" b="1">
                <a:solidFill>
                  <a:schemeClr val="tx1"/>
                </a:solidFill>
                <a:effectLst/>
              </a:defRPr>
            </a:lvl1pPr>
          </a:lstStyle>
          <a:p>
            <a:r>
              <a:rPr kumimoji="1" lang="ja-JP" altLang="en-US" dirty="0" smtClean="0"/>
              <a:t>マスター タイトルの書式設定</a:t>
            </a:r>
            <a:endParaRPr kumimoji="1" lang="ja-JP" altLang="en-US" dirty="0"/>
          </a:p>
        </p:txBody>
      </p:sp>
      <p:sp>
        <p:nvSpPr>
          <p:cNvPr id="10" name="正方形/長方形 9"/>
          <p:cNvSpPr/>
          <p:nvPr userDrawn="1"/>
        </p:nvSpPr>
        <p:spPr>
          <a:xfrm>
            <a:off x="0" y="-5851"/>
            <a:ext cx="9144000" cy="86400"/>
          </a:xfrm>
          <a:prstGeom prst="rect">
            <a:avLst/>
          </a:prstGeom>
          <a:solidFill>
            <a:srgbClr val="21713A"/>
          </a:solidFill>
        </p:spPr>
        <p:txBody>
          <a:bodyPr wrap="none" rtlCol="0" anchor="ctr">
            <a:noAutofit/>
          </a:bodyPr>
          <a:lstStyle/>
          <a:p>
            <a:pPr marL="0" marR="0" indent="0" algn="ctr" defTabSz="914400" eaLnBrk="1" fontAlgn="auto" latinLnBrk="0" hangingPunct="1">
              <a:lnSpc>
                <a:spcPts val="1400"/>
              </a:lnSpc>
              <a:spcBef>
                <a:spcPts val="0"/>
              </a:spcBef>
              <a:spcAft>
                <a:spcPts val="0"/>
              </a:spcAft>
              <a:buClrTx/>
              <a:buSzTx/>
              <a:buFontTx/>
              <a:buNone/>
              <a:tabLst/>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1793579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ユーザー設定レイアウト">
    <p:spTree>
      <p:nvGrpSpPr>
        <p:cNvPr id="1" name=""/>
        <p:cNvGrpSpPr/>
        <p:nvPr/>
      </p:nvGrpSpPr>
      <p:grpSpPr>
        <a:xfrm>
          <a:off x="0" y="0"/>
          <a:ext cx="0" cy="0"/>
          <a:chOff x="0" y="0"/>
          <a:chExt cx="0" cy="0"/>
        </a:xfrm>
      </p:grpSpPr>
      <p:sp>
        <p:nvSpPr>
          <p:cNvPr id="4" name="タイトル 3"/>
          <p:cNvSpPr>
            <a:spLocks noGrp="1"/>
          </p:cNvSpPr>
          <p:nvPr>
            <p:ph type="title"/>
          </p:nvPr>
        </p:nvSpPr>
        <p:spPr/>
        <p:txBody>
          <a:bodyPr/>
          <a:lstStyle/>
          <a:p>
            <a:r>
              <a:rPr kumimoji="1" lang="ja-JP" altLang="en-US" smtClean="0"/>
              <a:t>マスター タイトルの書式設定</a:t>
            </a:r>
            <a:endParaRPr kumimoji="1" lang="ja-JP" altLang="en-US"/>
          </a:p>
        </p:txBody>
      </p:sp>
    </p:spTree>
    <p:extLst>
      <p:ext uri="{BB962C8B-B14F-4D97-AF65-F5344CB8AC3E}">
        <p14:creationId xmlns:p14="http://schemas.microsoft.com/office/powerpoint/2010/main" val="123715030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プログラム紹介">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3551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プログラム紹介">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895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プログラム紹介">
    <p:spTree>
      <p:nvGrpSpPr>
        <p:cNvPr id="1" name=""/>
        <p:cNvGrpSpPr/>
        <p:nvPr/>
      </p:nvGrpSpPr>
      <p:grpSpPr>
        <a:xfrm>
          <a:off x="0" y="0"/>
          <a:ext cx="0" cy="0"/>
          <a:chOff x="0" y="0"/>
          <a:chExt cx="0" cy="0"/>
        </a:xfrm>
      </p:grpSpPr>
      <p:sp>
        <p:nvSpPr>
          <p:cNvPr id="2" name="タイトル 1"/>
          <p:cNvSpPr>
            <a:spLocks noGrp="1"/>
          </p:cNvSpPr>
          <p:nvPr>
            <p:ph type="title"/>
          </p:nvPr>
        </p:nvSpPr>
        <p:spPr>
          <a:xfrm>
            <a:off x="1331639" y="274805"/>
            <a:ext cx="6624737" cy="358355"/>
          </a:xfrm>
          <a:prstGeom prst="rect">
            <a:avLst/>
          </a:prstGeom>
        </p:spPr>
        <p:txBody>
          <a:bodyPr vert="horz" wrap="none" anchor="t" anchorCtr="0"/>
          <a:lstStyle>
            <a:lvl1pPr algn="ctr">
              <a:defRPr sz="2400" b="1">
                <a:solidFill>
                  <a:schemeClr val="tx1"/>
                </a:solidFill>
                <a:effectLst/>
              </a:defRPr>
            </a:lvl1pPr>
          </a:lstStyle>
          <a:p>
            <a:r>
              <a:rPr kumimoji="1" lang="ja-JP" altLang="en-US" dirty="0" smtClean="0"/>
              <a:t>マスター タイトルの書式設定</a:t>
            </a:r>
            <a:endParaRPr kumimoji="1" lang="ja-JP" altLang="en-US" dirty="0"/>
          </a:p>
        </p:txBody>
      </p:sp>
      <p:sp>
        <p:nvSpPr>
          <p:cNvPr id="10" name="正方形/長方形 9"/>
          <p:cNvSpPr/>
          <p:nvPr userDrawn="1"/>
        </p:nvSpPr>
        <p:spPr>
          <a:xfrm>
            <a:off x="0" y="-5851"/>
            <a:ext cx="9144000" cy="86400"/>
          </a:xfrm>
          <a:prstGeom prst="rect">
            <a:avLst/>
          </a:prstGeom>
          <a:solidFill>
            <a:srgbClr val="21713A"/>
          </a:solidFill>
        </p:spPr>
        <p:txBody>
          <a:bodyPr wrap="none" rtlCol="0" anchor="ctr">
            <a:noAutofit/>
          </a:bodyPr>
          <a:lstStyle/>
          <a:p>
            <a:pPr marL="0" marR="0" indent="0" algn="ctr" defTabSz="914400" eaLnBrk="1" fontAlgn="auto" latinLnBrk="0" hangingPunct="1">
              <a:lnSpc>
                <a:spcPts val="1400"/>
              </a:lnSpc>
              <a:spcBef>
                <a:spcPts val="0"/>
              </a:spcBef>
              <a:spcAft>
                <a:spcPts val="0"/>
              </a:spcAft>
              <a:buClrTx/>
              <a:buSzTx/>
              <a:buFontTx/>
              <a:buNone/>
              <a:tabLst/>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734421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30404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5116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プログラム紹介">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36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6.xml"/><Relationship Id="rId4" Type="http://schemas.openxmlformats.org/officeDocument/2006/relationships/image" Target="../media/image4.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円/楕円 118"/>
          <p:cNvSpPr/>
          <p:nvPr userDrawn="1"/>
        </p:nvSpPr>
        <p:spPr>
          <a:xfrm>
            <a:off x="4211960" y="6565180"/>
            <a:ext cx="150837" cy="292820"/>
          </a:xfrm>
          <a:custGeom>
            <a:avLst/>
            <a:gdLst>
              <a:gd name="connsiteX0" fmla="*/ 0 w 291600"/>
              <a:gd name="connsiteY0" fmla="*/ 145800 h 291600"/>
              <a:gd name="connsiteX1" fmla="*/ 145800 w 291600"/>
              <a:gd name="connsiteY1" fmla="*/ 0 h 291600"/>
              <a:gd name="connsiteX2" fmla="*/ 291600 w 291600"/>
              <a:gd name="connsiteY2" fmla="*/ 145800 h 291600"/>
              <a:gd name="connsiteX3" fmla="*/ 145800 w 291600"/>
              <a:gd name="connsiteY3" fmla="*/ 291600 h 291600"/>
              <a:gd name="connsiteX4" fmla="*/ 0 w 291600"/>
              <a:gd name="connsiteY4" fmla="*/ 145800 h 291600"/>
              <a:gd name="connsiteX0" fmla="*/ 0 w 291600"/>
              <a:gd name="connsiteY0" fmla="*/ 145800 h 291600"/>
              <a:gd name="connsiteX1" fmla="*/ 145800 w 291600"/>
              <a:gd name="connsiteY1" fmla="*/ 0 h 291600"/>
              <a:gd name="connsiteX2" fmla="*/ 291600 w 291600"/>
              <a:gd name="connsiteY2" fmla="*/ 145800 h 291600"/>
              <a:gd name="connsiteX3" fmla="*/ 145800 w 291600"/>
              <a:gd name="connsiteY3" fmla="*/ 291600 h 291600"/>
              <a:gd name="connsiteX4" fmla="*/ 91440 w 291600"/>
              <a:gd name="connsiteY4" fmla="*/ 237240 h 291600"/>
              <a:gd name="connsiteX0" fmla="*/ 98851 w 244651"/>
              <a:gd name="connsiteY0" fmla="*/ 0 h 291600"/>
              <a:gd name="connsiteX1" fmla="*/ 244651 w 244651"/>
              <a:gd name="connsiteY1" fmla="*/ 145800 h 291600"/>
              <a:gd name="connsiteX2" fmla="*/ 98851 w 244651"/>
              <a:gd name="connsiteY2" fmla="*/ 291600 h 291600"/>
              <a:gd name="connsiteX3" fmla="*/ 44491 w 244651"/>
              <a:gd name="connsiteY3" fmla="*/ 237240 h 291600"/>
              <a:gd name="connsiteX0" fmla="*/ 0 w 145800"/>
              <a:gd name="connsiteY0" fmla="*/ 0 h 291600"/>
              <a:gd name="connsiteX1" fmla="*/ 145800 w 145800"/>
              <a:gd name="connsiteY1" fmla="*/ 145800 h 291600"/>
              <a:gd name="connsiteX2" fmla="*/ 0 w 145800"/>
              <a:gd name="connsiteY2" fmla="*/ 291600 h 291600"/>
            </a:gdLst>
            <a:ahLst/>
            <a:cxnLst>
              <a:cxn ang="0">
                <a:pos x="connsiteX0" y="connsiteY0"/>
              </a:cxn>
              <a:cxn ang="0">
                <a:pos x="connsiteX1" y="connsiteY1"/>
              </a:cxn>
              <a:cxn ang="0">
                <a:pos x="connsiteX2" y="connsiteY2"/>
              </a:cxn>
            </a:cxnLst>
            <a:rect l="l" t="t" r="r" b="b"/>
            <a:pathLst>
              <a:path w="145800" h="291600">
                <a:moveTo>
                  <a:pt x="0" y="0"/>
                </a:moveTo>
                <a:cubicBezTo>
                  <a:pt x="80523" y="0"/>
                  <a:pt x="145800" y="65277"/>
                  <a:pt x="145800" y="145800"/>
                </a:cubicBezTo>
                <a:cubicBezTo>
                  <a:pt x="145800" y="226323"/>
                  <a:pt x="80523" y="291600"/>
                  <a:pt x="0" y="291600"/>
                </a:cubicBezTo>
              </a:path>
            </a:pathLst>
          </a:custGeom>
          <a:solidFill>
            <a:srgbClr val="21713A"/>
          </a:solidFill>
        </p:spPr>
        <p:txBody>
          <a:bodyPr wrap="square" rtlCol="0" anchor="ctr">
            <a:noAutofit/>
          </a:bodyPr>
          <a:lstStyle/>
          <a:p>
            <a:pPr marL="0" marR="0" indent="0" algn="ctr" defTabSz="914400" eaLnBrk="1" fontAlgn="auto" latinLnBrk="0" hangingPunct="1">
              <a:lnSpc>
                <a:spcPts val="1400"/>
              </a:lnSpc>
              <a:spcBef>
                <a:spcPts val="0"/>
              </a:spcBef>
              <a:spcAft>
                <a:spcPts val="0"/>
              </a:spcAft>
              <a:buClrTx/>
              <a:buSzTx/>
              <a:buFontTx/>
              <a:buNone/>
              <a:tabLst/>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26" name="正方形/長方形 25"/>
          <p:cNvSpPr/>
          <p:nvPr userDrawn="1"/>
        </p:nvSpPr>
        <p:spPr>
          <a:xfrm>
            <a:off x="0" y="6565180"/>
            <a:ext cx="4211960" cy="292820"/>
          </a:xfrm>
          <a:prstGeom prst="rect">
            <a:avLst/>
          </a:prstGeom>
          <a:solidFill>
            <a:srgbClr val="21713A"/>
          </a:solidFill>
        </p:spPr>
        <p:txBody>
          <a:bodyPr wrap="square" rtlCol="0" anchor="ctr">
            <a:noAutofit/>
          </a:bodyPr>
          <a:lstStyle/>
          <a:p>
            <a:pPr marL="0" marR="0" indent="0" algn="ctr" defTabSz="914400" eaLnBrk="1" fontAlgn="auto" latinLnBrk="0" hangingPunct="1">
              <a:lnSpc>
                <a:spcPts val="1400"/>
              </a:lnSpc>
              <a:spcBef>
                <a:spcPts val="0"/>
              </a:spcBef>
              <a:spcAft>
                <a:spcPts val="0"/>
              </a:spcAft>
              <a:buClrTx/>
              <a:buSzTx/>
              <a:buFontTx/>
              <a:buNone/>
              <a:tabLst/>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cxnSp>
        <p:nvCxnSpPr>
          <p:cNvPr id="6" name="直線コネクタ 5"/>
          <p:cNvCxnSpPr/>
          <p:nvPr/>
        </p:nvCxnSpPr>
        <p:spPr>
          <a:xfrm flipV="1">
            <a:off x="0" y="6525344"/>
            <a:ext cx="9144000" cy="4863"/>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 name="テキスト ボックス 6"/>
          <p:cNvSpPr txBox="1"/>
          <p:nvPr/>
        </p:nvSpPr>
        <p:spPr>
          <a:xfrm>
            <a:off x="8167688" y="6551949"/>
            <a:ext cx="595178" cy="282573"/>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wrap="square" lIns="0" tIns="36000" rIns="0" bIns="0" rtlCol="0" anchor="ctr" anchorCtr="0">
            <a:spAutoFit/>
          </a:bodyPr>
          <a:lstStyle/>
          <a:p>
            <a:pPr algn="ctr"/>
            <a:fld id="{DDECCA39-7FE6-408C-8475-740CBAFBF106}" type="slidenum">
              <a:rPr kumimoji="1" lang="ja-JP" altLang="en-US" sz="1600" b="1" smtClean="0">
                <a:solidFill>
                  <a:schemeClr val="tx1"/>
                </a:solidFill>
              </a:rPr>
              <a:pPr algn="ctr"/>
              <a:t>‹#›</a:t>
            </a:fld>
            <a:endParaRPr kumimoji="1" lang="ja-JP" altLang="en-US" sz="1600" b="1" dirty="0">
              <a:solidFill>
                <a:schemeClr val="tx1"/>
              </a:solidFill>
            </a:endParaRPr>
          </a:p>
        </p:txBody>
      </p:sp>
      <p:sp>
        <p:nvSpPr>
          <p:cNvPr id="85" name="テキスト ボックス 84"/>
          <p:cNvSpPr txBox="1"/>
          <p:nvPr userDrawn="1"/>
        </p:nvSpPr>
        <p:spPr>
          <a:xfrm>
            <a:off x="236031" y="6613504"/>
            <a:ext cx="4126766" cy="159462"/>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r>
              <a:rPr kumimoji="1" lang="ja-JP" altLang="en-US" sz="780" b="1" dirty="0" smtClean="0">
                <a:solidFill>
                  <a:schemeClr val="bg1"/>
                </a:solidFill>
                <a:latin typeface="+mn-ea"/>
                <a:ea typeface="+mn-ea"/>
              </a:rPr>
              <a:t>うめきた</a:t>
            </a:r>
            <a:r>
              <a:rPr kumimoji="1" lang="en-US" altLang="ja-JP" sz="780" b="1" dirty="0" smtClean="0">
                <a:solidFill>
                  <a:schemeClr val="bg1"/>
                </a:solidFill>
                <a:latin typeface="+mn-ea"/>
                <a:ea typeface="+mn-ea"/>
              </a:rPr>
              <a:t>2</a:t>
            </a:r>
            <a:r>
              <a:rPr kumimoji="1" lang="ja-JP" altLang="en-US" sz="780" b="1" dirty="0" smtClean="0">
                <a:solidFill>
                  <a:schemeClr val="bg1"/>
                </a:solidFill>
                <a:latin typeface="+mn-ea"/>
                <a:ea typeface="+mn-ea"/>
              </a:rPr>
              <a:t>期　みどりとイノベーションの融合拠点形成推進協議会 設立記念シンポジウム</a:t>
            </a:r>
            <a:endParaRPr kumimoji="1" lang="ja-JP" altLang="en-US" sz="780" b="1" dirty="0">
              <a:solidFill>
                <a:schemeClr val="bg1"/>
              </a:solidFill>
              <a:latin typeface="+mn-ea"/>
              <a:ea typeface="+mn-ea"/>
            </a:endParaRPr>
          </a:p>
        </p:txBody>
      </p:sp>
      <p:cxnSp>
        <p:nvCxnSpPr>
          <p:cNvPr id="129" name="直線コネクタ 128"/>
          <p:cNvCxnSpPr/>
          <p:nvPr userDrawn="1"/>
        </p:nvCxnSpPr>
        <p:spPr>
          <a:xfrm>
            <a:off x="8089750" y="6517174"/>
            <a:ext cx="0" cy="340826"/>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7" name="直線コネクタ 136"/>
          <p:cNvCxnSpPr/>
          <p:nvPr userDrawn="1"/>
        </p:nvCxnSpPr>
        <p:spPr>
          <a:xfrm flipV="1">
            <a:off x="1259632" y="1"/>
            <a:ext cx="0" cy="692695"/>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58" name="グループ化 157"/>
          <p:cNvGrpSpPr/>
          <p:nvPr userDrawn="1"/>
        </p:nvGrpSpPr>
        <p:grpSpPr>
          <a:xfrm>
            <a:off x="7168622" y="6661466"/>
            <a:ext cx="843191" cy="100248"/>
            <a:chOff x="-755650" y="2794000"/>
            <a:chExt cx="10655301" cy="1266825"/>
          </a:xfrm>
        </p:grpSpPr>
        <p:sp>
          <p:nvSpPr>
            <p:cNvPr id="159" name="Freeform 5"/>
            <p:cNvSpPr>
              <a:spLocks/>
            </p:cNvSpPr>
            <p:nvPr userDrawn="1"/>
          </p:nvSpPr>
          <p:spPr bwMode="auto">
            <a:xfrm>
              <a:off x="-755650" y="2794000"/>
              <a:ext cx="1281113" cy="1266825"/>
            </a:xfrm>
            <a:custGeom>
              <a:avLst/>
              <a:gdLst>
                <a:gd name="T0" fmla="*/ 339 w 341"/>
                <a:gd name="T1" fmla="*/ 142 h 335"/>
                <a:gd name="T2" fmla="*/ 215 w 341"/>
                <a:gd name="T3" fmla="*/ 0 h 335"/>
                <a:gd name="T4" fmla="*/ 170 w 341"/>
                <a:gd name="T5" fmla="*/ 45 h 335"/>
                <a:gd name="T6" fmla="*/ 287 w 341"/>
                <a:gd name="T7" fmla="*/ 140 h 335"/>
                <a:gd name="T8" fmla="*/ 170 w 341"/>
                <a:gd name="T9" fmla="*/ 207 h 335"/>
                <a:gd name="T10" fmla="*/ 53 w 341"/>
                <a:gd name="T11" fmla="*/ 140 h 335"/>
                <a:gd name="T12" fmla="*/ 170 w 341"/>
                <a:gd name="T13" fmla="*/ 45 h 335"/>
                <a:gd name="T14" fmla="*/ 125 w 341"/>
                <a:gd name="T15" fmla="*/ 0 h 335"/>
                <a:gd name="T16" fmla="*/ 1 w 341"/>
                <a:gd name="T17" fmla="*/ 142 h 335"/>
                <a:gd name="T18" fmla="*/ 0 w 341"/>
                <a:gd name="T19" fmla="*/ 165 h 335"/>
                <a:gd name="T20" fmla="*/ 2 w 341"/>
                <a:gd name="T21" fmla="*/ 194 h 335"/>
                <a:gd name="T22" fmla="*/ 34 w 341"/>
                <a:gd name="T23" fmla="*/ 190 h 335"/>
                <a:gd name="T24" fmla="*/ 54 w 341"/>
                <a:gd name="T25" fmla="*/ 192 h 335"/>
                <a:gd name="T26" fmla="*/ 143 w 341"/>
                <a:gd name="T27" fmla="*/ 261 h 335"/>
                <a:gd name="T28" fmla="*/ 150 w 341"/>
                <a:gd name="T29" fmla="*/ 282 h 335"/>
                <a:gd name="T30" fmla="*/ 153 w 341"/>
                <a:gd name="T31" fmla="*/ 310 h 335"/>
                <a:gd name="T32" fmla="*/ 151 w 341"/>
                <a:gd name="T33" fmla="*/ 334 h 335"/>
                <a:gd name="T34" fmla="*/ 151 w 341"/>
                <a:gd name="T35" fmla="*/ 335 h 335"/>
                <a:gd name="T36" fmla="*/ 190 w 341"/>
                <a:gd name="T37" fmla="*/ 335 h 335"/>
                <a:gd name="T38" fmla="*/ 190 w 341"/>
                <a:gd name="T39" fmla="*/ 334 h 335"/>
                <a:gd name="T40" fmla="*/ 187 w 341"/>
                <a:gd name="T41" fmla="*/ 310 h 335"/>
                <a:gd name="T42" fmla="*/ 191 w 341"/>
                <a:gd name="T43" fmla="*/ 282 h 335"/>
                <a:gd name="T44" fmla="*/ 198 w 341"/>
                <a:gd name="T45" fmla="*/ 261 h 335"/>
                <a:gd name="T46" fmla="*/ 287 w 341"/>
                <a:gd name="T47" fmla="*/ 192 h 335"/>
                <a:gd name="T48" fmla="*/ 307 w 341"/>
                <a:gd name="T49" fmla="*/ 190 h 335"/>
                <a:gd name="T50" fmla="*/ 338 w 341"/>
                <a:gd name="T51" fmla="*/ 194 h 335"/>
                <a:gd name="T52" fmla="*/ 341 w 341"/>
                <a:gd name="T53" fmla="*/ 165 h 335"/>
                <a:gd name="T54" fmla="*/ 339 w 341"/>
                <a:gd name="T55" fmla="*/ 142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1" h="335">
                  <a:moveTo>
                    <a:pt x="339" y="142"/>
                  </a:moveTo>
                  <a:cubicBezTo>
                    <a:pt x="330" y="74"/>
                    <a:pt x="281" y="18"/>
                    <a:pt x="215" y="0"/>
                  </a:cubicBezTo>
                  <a:cubicBezTo>
                    <a:pt x="170" y="45"/>
                    <a:pt x="170" y="45"/>
                    <a:pt x="170" y="45"/>
                  </a:cubicBezTo>
                  <a:cubicBezTo>
                    <a:pt x="228" y="45"/>
                    <a:pt x="276" y="86"/>
                    <a:pt x="287" y="140"/>
                  </a:cubicBezTo>
                  <a:cubicBezTo>
                    <a:pt x="240" y="146"/>
                    <a:pt x="198" y="171"/>
                    <a:pt x="170" y="207"/>
                  </a:cubicBezTo>
                  <a:cubicBezTo>
                    <a:pt x="143" y="171"/>
                    <a:pt x="101" y="146"/>
                    <a:pt x="53" y="140"/>
                  </a:cubicBezTo>
                  <a:cubicBezTo>
                    <a:pt x="65" y="86"/>
                    <a:pt x="113" y="45"/>
                    <a:pt x="170" y="45"/>
                  </a:cubicBezTo>
                  <a:cubicBezTo>
                    <a:pt x="125" y="0"/>
                    <a:pt x="125" y="0"/>
                    <a:pt x="125" y="0"/>
                  </a:cubicBezTo>
                  <a:cubicBezTo>
                    <a:pt x="60" y="18"/>
                    <a:pt x="10" y="74"/>
                    <a:pt x="1" y="142"/>
                  </a:cubicBezTo>
                  <a:cubicBezTo>
                    <a:pt x="0" y="150"/>
                    <a:pt x="0" y="157"/>
                    <a:pt x="0" y="165"/>
                  </a:cubicBezTo>
                  <a:cubicBezTo>
                    <a:pt x="0" y="175"/>
                    <a:pt x="1" y="185"/>
                    <a:pt x="2" y="194"/>
                  </a:cubicBezTo>
                  <a:cubicBezTo>
                    <a:pt x="12" y="192"/>
                    <a:pt x="23" y="190"/>
                    <a:pt x="34" y="190"/>
                  </a:cubicBezTo>
                  <a:cubicBezTo>
                    <a:pt x="41" y="190"/>
                    <a:pt x="48" y="191"/>
                    <a:pt x="54" y="192"/>
                  </a:cubicBezTo>
                  <a:cubicBezTo>
                    <a:pt x="94" y="199"/>
                    <a:pt x="127" y="225"/>
                    <a:pt x="143" y="261"/>
                  </a:cubicBezTo>
                  <a:cubicBezTo>
                    <a:pt x="146" y="268"/>
                    <a:pt x="148" y="275"/>
                    <a:pt x="150" y="282"/>
                  </a:cubicBezTo>
                  <a:cubicBezTo>
                    <a:pt x="152" y="291"/>
                    <a:pt x="153" y="300"/>
                    <a:pt x="153" y="310"/>
                  </a:cubicBezTo>
                  <a:cubicBezTo>
                    <a:pt x="153" y="318"/>
                    <a:pt x="152" y="326"/>
                    <a:pt x="151" y="334"/>
                  </a:cubicBezTo>
                  <a:cubicBezTo>
                    <a:pt x="151" y="335"/>
                    <a:pt x="151" y="335"/>
                    <a:pt x="151" y="335"/>
                  </a:cubicBezTo>
                  <a:cubicBezTo>
                    <a:pt x="190" y="335"/>
                    <a:pt x="190" y="335"/>
                    <a:pt x="190" y="335"/>
                  </a:cubicBezTo>
                  <a:cubicBezTo>
                    <a:pt x="190" y="334"/>
                    <a:pt x="190" y="334"/>
                    <a:pt x="190" y="334"/>
                  </a:cubicBezTo>
                  <a:cubicBezTo>
                    <a:pt x="188" y="326"/>
                    <a:pt x="187" y="318"/>
                    <a:pt x="187" y="310"/>
                  </a:cubicBezTo>
                  <a:cubicBezTo>
                    <a:pt x="187" y="300"/>
                    <a:pt x="189" y="291"/>
                    <a:pt x="191" y="282"/>
                  </a:cubicBezTo>
                  <a:cubicBezTo>
                    <a:pt x="192" y="275"/>
                    <a:pt x="195" y="268"/>
                    <a:pt x="198" y="261"/>
                  </a:cubicBezTo>
                  <a:cubicBezTo>
                    <a:pt x="213" y="225"/>
                    <a:pt x="247" y="199"/>
                    <a:pt x="287" y="192"/>
                  </a:cubicBezTo>
                  <a:cubicBezTo>
                    <a:pt x="293" y="191"/>
                    <a:pt x="300" y="190"/>
                    <a:pt x="307" y="190"/>
                  </a:cubicBezTo>
                  <a:cubicBezTo>
                    <a:pt x="318" y="190"/>
                    <a:pt x="328" y="192"/>
                    <a:pt x="338" y="194"/>
                  </a:cubicBezTo>
                  <a:cubicBezTo>
                    <a:pt x="340" y="185"/>
                    <a:pt x="341" y="175"/>
                    <a:pt x="341" y="165"/>
                  </a:cubicBezTo>
                  <a:cubicBezTo>
                    <a:pt x="341" y="157"/>
                    <a:pt x="340" y="150"/>
                    <a:pt x="339" y="142"/>
                  </a:cubicBez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6"/>
            <p:cNvSpPr>
              <a:spLocks noEditPoints="1"/>
            </p:cNvSpPr>
            <p:nvPr userDrawn="1"/>
          </p:nvSpPr>
          <p:spPr bwMode="auto">
            <a:xfrm>
              <a:off x="941388" y="2998788"/>
              <a:ext cx="608013" cy="804863"/>
            </a:xfrm>
            <a:custGeom>
              <a:avLst/>
              <a:gdLst>
                <a:gd name="T0" fmla="*/ 162 w 162"/>
                <a:gd name="T1" fmla="*/ 106 h 213"/>
                <a:gd name="T2" fmla="*/ 81 w 162"/>
                <a:gd name="T3" fmla="*/ 213 h 213"/>
                <a:gd name="T4" fmla="*/ 0 w 162"/>
                <a:gd name="T5" fmla="*/ 107 h 213"/>
                <a:gd name="T6" fmla="*/ 81 w 162"/>
                <a:gd name="T7" fmla="*/ 0 h 213"/>
                <a:gd name="T8" fmla="*/ 162 w 162"/>
                <a:gd name="T9" fmla="*/ 106 h 213"/>
                <a:gd name="T10" fmla="*/ 35 w 162"/>
                <a:gd name="T11" fmla="*/ 106 h 213"/>
                <a:gd name="T12" fmla="*/ 81 w 162"/>
                <a:gd name="T13" fmla="*/ 185 h 213"/>
                <a:gd name="T14" fmla="*/ 127 w 162"/>
                <a:gd name="T15" fmla="*/ 106 h 213"/>
                <a:gd name="T16" fmla="*/ 81 w 162"/>
                <a:gd name="T17" fmla="*/ 27 h 213"/>
                <a:gd name="T18" fmla="*/ 35 w 162"/>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13">
                  <a:moveTo>
                    <a:pt x="162" y="106"/>
                  </a:moveTo>
                  <a:cubicBezTo>
                    <a:pt x="162" y="174"/>
                    <a:pt x="129" y="213"/>
                    <a:pt x="81" y="213"/>
                  </a:cubicBezTo>
                  <a:cubicBezTo>
                    <a:pt x="32" y="213"/>
                    <a:pt x="0" y="174"/>
                    <a:pt x="0" y="107"/>
                  </a:cubicBezTo>
                  <a:cubicBezTo>
                    <a:pt x="0" y="38"/>
                    <a:pt x="33" y="0"/>
                    <a:pt x="81" y="0"/>
                  </a:cubicBezTo>
                  <a:cubicBezTo>
                    <a:pt x="129" y="0"/>
                    <a:pt x="162" y="38"/>
                    <a:pt x="162" y="106"/>
                  </a:cubicBezTo>
                  <a:close/>
                  <a:moveTo>
                    <a:pt x="35" y="106"/>
                  </a:moveTo>
                  <a:cubicBezTo>
                    <a:pt x="35" y="159"/>
                    <a:pt x="53" y="185"/>
                    <a:pt x="81" y="185"/>
                  </a:cubicBezTo>
                  <a:cubicBezTo>
                    <a:pt x="109" y="185"/>
                    <a:pt x="127" y="159"/>
                    <a:pt x="127" y="106"/>
                  </a:cubicBezTo>
                  <a:cubicBezTo>
                    <a:pt x="127" y="54"/>
                    <a:pt x="109" y="27"/>
                    <a:pt x="81" y="27"/>
                  </a:cubicBezTo>
                  <a:cubicBezTo>
                    <a:pt x="53" y="27"/>
                    <a:pt x="35" y="54"/>
                    <a:pt x="35" y="106"/>
                  </a:cubicBez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1" name="Freeform 7"/>
            <p:cNvSpPr>
              <a:spLocks/>
            </p:cNvSpPr>
            <p:nvPr userDrawn="1"/>
          </p:nvSpPr>
          <p:spPr bwMode="auto">
            <a:xfrm>
              <a:off x="1617663" y="2998788"/>
              <a:ext cx="525463" cy="804863"/>
            </a:xfrm>
            <a:custGeom>
              <a:avLst/>
              <a:gdLst>
                <a:gd name="T0" fmla="*/ 105 w 140"/>
                <a:gd name="T1" fmla="*/ 60 h 213"/>
                <a:gd name="T2" fmla="*/ 71 w 140"/>
                <a:gd name="T3" fmla="*/ 27 h 213"/>
                <a:gd name="T4" fmla="*/ 40 w 140"/>
                <a:gd name="T5" fmla="*/ 54 h 213"/>
                <a:gd name="T6" fmla="*/ 75 w 140"/>
                <a:gd name="T7" fmla="*/ 88 h 213"/>
                <a:gd name="T8" fmla="*/ 85 w 140"/>
                <a:gd name="T9" fmla="*/ 91 h 213"/>
                <a:gd name="T10" fmla="*/ 140 w 140"/>
                <a:gd name="T11" fmla="*/ 152 h 213"/>
                <a:gd name="T12" fmla="*/ 72 w 140"/>
                <a:gd name="T13" fmla="*/ 213 h 213"/>
                <a:gd name="T14" fmla="*/ 0 w 140"/>
                <a:gd name="T15" fmla="*/ 160 h 213"/>
                <a:gd name="T16" fmla="*/ 32 w 140"/>
                <a:gd name="T17" fmla="*/ 149 h 213"/>
                <a:gd name="T18" fmla="*/ 71 w 140"/>
                <a:gd name="T19" fmla="*/ 186 h 213"/>
                <a:gd name="T20" fmla="*/ 107 w 140"/>
                <a:gd name="T21" fmla="*/ 156 h 213"/>
                <a:gd name="T22" fmla="*/ 70 w 140"/>
                <a:gd name="T23" fmla="*/ 121 h 213"/>
                <a:gd name="T24" fmla="*/ 60 w 140"/>
                <a:gd name="T25" fmla="*/ 118 h 213"/>
                <a:gd name="T26" fmla="*/ 7 w 140"/>
                <a:gd name="T27" fmla="*/ 56 h 213"/>
                <a:gd name="T28" fmla="*/ 70 w 140"/>
                <a:gd name="T29" fmla="*/ 0 h 213"/>
                <a:gd name="T30" fmla="*/ 137 w 140"/>
                <a:gd name="T31" fmla="*/ 51 h 213"/>
                <a:gd name="T32" fmla="*/ 105 w 140"/>
                <a:gd name="T33" fmla="*/ 6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13">
                  <a:moveTo>
                    <a:pt x="105" y="60"/>
                  </a:moveTo>
                  <a:cubicBezTo>
                    <a:pt x="100" y="38"/>
                    <a:pt x="89" y="27"/>
                    <a:pt x="71" y="27"/>
                  </a:cubicBezTo>
                  <a:cubicBezTo>
                    <a:pt x="51" y="27"/>
                    <a:pt x="40" y="37"/>
                    <a:pt x="40" y="54"/>
                  </a:cubicBezTo>
                  <a:cubicBezTo>
                    <a:pt x="40" y="72"/>
                    <a:pt x="47" y="80"/>
                    <a:pt x="75" y="88"/>
                  </a:cubicBezTo>
                  <a:cubicBezTo>
                    <a:pt x="85" y="91"/>
                    <a:pt x="85" y="91"/>
                    <a:pt x="85" y="91"/>
                  </a:cubicBezTo>
                  <a:cubicBezTo>
                    <a:pt x="128" y="104"/>
                    <a:pt x="140" y="122"/>
                    <a:pt x="140" y="152"/>
                  </a:cubicBezTo>
                  <a:cubicBezTo>
                    <a:pt x="140" y="188"/>
                    <a:pt x="117" y="213"/>
                    <a:pt x="72" y="213"/>
                  </a:cubicBezTo>
                  <a:cubicBezTo>
                    <a:pt x="35" y="213"/>
                    <a:pt x="9" y="195"/>
                    <a:pt x="0" y="160"/>
                  </a:cubicBezTo>
                  <a:cubicBezTo>
                    <a:pt x="32" y="149"/>
                    <a:pt x="32" y="149"/>
                    <a:pt x="32" y="149"/>
                  </a:cubicBezTo>
                  <a:cubicBezTo>
                    <a:pt x="37" y="173"/>
                    <a:pt x="51" y="186"/>
                    <a:pt x="71" y="186"/>
                  </a:cubicBezTo>
                  <a:cubicBezTo>
                    <a:pt x="96" y="186"/>
                    <a:pt x="107" y="174"/>
                    <a:pt x="107" y="156"/>
                  </a:cubicBezTo>
                  <a:cubicBezTo>
                    <a:pt x="107" y="139"/>
                    <a:pt x="101" y="130"/>
                    <a:pt x="70" y="121"/>
                  </a:cubicBezTo>
                  <a:cubicBezTo>
                    <a:pt x="60" y="118"/>
                    <a:pt x="60" y="118"/>
                    <a:pt x="60" y="118"/>
                  </a:cubicBezTo>
                  <a:cubicBezTo>
                    <a:pt x="20" y="105"/>
                    <a:pt x="7" y="88"/>
                    <a:pt x="7" y="56"/>
                  </a:cubicBezTo>
                  <a:cubicBezTo>
                    <a:pt x="7" y="25"/>
                    <a:pt x="30" y="0"/>
                    <a:pt x="70" y="0"/>
                  </a:cubicBezTo>
                  <a:cubicBezTo>
                    <a:pt x="104" y="0"/>
                    <a:pt x="127" y="17"/>
                    <a:pt x="137" y="51"/>
                  </a:cubicBezTo>
                  <a:lnTo>
                    <a:pt x="105" y="60"/>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8"/>
            <p:cNvSpPr>
              <a:spLocks noEditPoints="1"/>
            </p:cNvSpPr>
            <p:nvPr userDrawn="1"/>
          </p:nvSpPr>
          <p:spPr bwMode="auto">
            <a:xfrm>
              <a:off x="2198688" y="3009900"/>
              <a:ext cx="585788" cy="777875"/>
            </a:xfrm>
            <a:custGeom>
              <a:avLst/>
              <a:gdLst>
                <a:gd name="T0" fmla="*/ 156 w 156"/>
                <a:gd name="T1" fmla="*/ 206 h 206"/>
                <a:gd name="T2" fmla="*/ 121 w 156"/>
                <a:gd name="T3" fmla="*/ 206 h 206"/>
                <a:gd name="T4" fmla="*/ 105 w 156"/>
                <a:gd name="T5" fmla="*/ 145 h 206"/>
                <a:gd name="T6" fmla="*/ 47 w 156"/>
                <a:gd name="T7" fmla="*/ 145 h 206"/>
                <a:gd name="T8" fmla="*/ 31 w 156"/>
                <a:gd name="T9" fmla="*/ 206 h 206"/>
                <a:gd name="T10" fmla="*/ 0 w 156"/>
                <a:gd name="T11" fmla="*/ 206 h 206"/>
                <a:gd name="T12" fmla="*/ 58 w 156"/>
                <a:gd name="T13" fmla="*/ 0 h 206"/>
                <a:gd name="T14" fmla="*/ 97 w 156"/>
                <a:gd name="T15" fmla="*/ 0 h 206"/>
                <a:gd name="T16" fmla="*/ 156 w 156"/>
                <a:gd name="T17" fmla="*/ 206 h 206"/>
                <a:gd name="T18" fmla="*/ 88 w 156"/>
                <a:gd name="T19" fmla="*/ 77 h 206"/>
                <a:gd name="T20" fmla="*/ 77 w 156"/>
                <a:gd name="T21" fmla="*/ 27 h 206"/>
                <a:gd name="T22" fmla="*/ 75 w 156"/>
                <a:gd name="T23" fmla="*/ 27 h 206"/>
                <a:gd name="T24" fmla="*/ 63 w 156"/>
                <a:gd name="T25" fmla="*/ 77 h 206"/>
                <a:gd name="T26" fmla="*/ 53 w 156"/>
                <a:gd name="T27" fmla="*/ 119 h 206"/>
                <a:gd name="T28" fmla="*/ 99 w 156"/>
                <a:gd name="T29" fmla="*/ 119 h 206"/>
                <a:gd name="T30" fmla="*/ 88 w 156"/>
                <a:gd name="T31"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6">
                  <a:moveTo>
                    <a:pt x="156" y="206"/>
                  </a:moveTo>
                  <a:cubicBezTo>
                    <a:pt x="121" y="206"/>
                    <a:pt x="121" y="206"/>
                    <a:pt x="121" y="206"/>
                  </a:cubicBezTo>
                  <a:cubicBezTo>
                    <a:pt x="105" y="145"/>
                    <a:pt x="105" y="145"/>
                    <a:pt x="105" y="145"/>
                  </a:cubicBezTo>
                  <a:cubicBezTo>
                    <a:pt x="47" y="145"/>
                    <a:pt x="47" y="145"/>
                    <a:pt x="47" y="145"/>
                  </a:cubicBezTo>
                  <a:cubicBezTo>
                    <a:pt x="31" y="206"/>
                    <a:pt x="31" y="206"/>
                    <a:pt x="31" y="206"/>
                  </a:cubicBezTo>
                  <a:cubicBezTo>
                    <a:pt x="0" y="206"/>
                    <a:pt x="0" y="206"/>
                    <a:pt x="0" y="206"/>
                  </a:cubicBezTo>
                  <a:cubicBezTo>
                    <a:pt x="58" y="0"/>
                    <a:pt x="58" y="0"/>
                    <a:pt x="58" y="0"/>
                  </a:cubicBezTo>
                  <a:cubicBezTo>
                    <a:pt x="97" y="0"/>
                    <a:pt x="97" y="0"/>
                    <a:pt x="97" y="0"/>
                  </a:cubicBezTo>
                  <a:lnTo>
                    <a:pt x="156" y="206"/>
                  </a:lnTo>
                  <a:close/>
                  <a:moveTo>
                    <a:pt x="88" y="77"/>
                  </a:moveTo>
                  <a:cubicBezTo>
                    <a:pt x="84" y="61"/>
                    <a:pt x="81" y="46"/>
                    <a:pt x="77" y="27"/>
                  </a:cubicBezTo>
                  <a:cubicBezTo>
                    <a:pt x="75" y="27"/>
                    <a:pt x="75" y="27"/>
                    <a:pt x="75" y="27"/>
                  </a:cubicBezTo>
                  <a:cubicBezTo>
                    <a:pt x="71" y="46"/>
                    <a:pt x="68" y="61"/>
                    <a:pt x="63" y="77"/>
                  </a:cubicBezTo>
                  <a:cubicBezTo>
                    <a:pt x="53" y="119"/>
                    <a:pt x="53" y="119"/>
                    <a:pt x="53" y="119"/>
                  </a:cubicBezTo>
                  <a:cubicBezTo>
                    <a:pt x="99" y="119"/>
                    <a:pt x="99" y="119"/>
                    <a:pt x="99" y="119"/>
                  </a:cubicBezTo>
                  <a:lnTo>
                    <a:pt x="88" y="77"/>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9"/>
            <p:cNvSpPr>
              <a:spLocks/>
            </p:cNvSpPr>
            <p:nvPr userDrawn="1"/>
          </p:nvSpPr>
          <p:spPr bwMode="auto">
            <a:xfrm>
              <a:off x="2878138" y="3009900"/>
              <a:ext cx="552450" cy="777875"/>
            </a:xfrm>
            <a:custGeom>
              <a:avLst/>
              <a:gdLst>
                <a:gd name="T0" fmla="*/ 180 w 348"/>
                <a:gd name="T1" fmla="*/ 195 h 490"/>
                <a:gd name="T2" fmla="*/ 348 w 348"/>
                <a:gd name="T3" fmla="*/ 490 h 490"/>
                <a:gd name="T4" fmla="*/ 261 w 348"/>
                <a:gd name="T5" fmla="*/ 490 h 490"/>
                <a:gd name="T6" fmla="*/ 130 w 348"/>
                <a:gd name="T7" fmla="*/ 254 h 490"/>
                <a:gd name="T8" fmla="*/ 78 w 348"/>
                <a:gd name="T9" fmla="*/ 319 h 490"/>
                <a:gd name="T10" fmla="*/ 78 w 348"/>
                <a:gd name="T11" fmla="*/ 490 h 490"/>
                <a:gd name="T12" fmla="*/ 0 w 348"/>
                <a:gd name="T13" fmla="*/ 490 h 490"/>
                <a:gd name="T14" fmla="*/ 0 w 348"/>
                <a:gd name="T15" fmla="*/ 0 h 490"/>
                <a:gd name="T16" fmla="*/ 78 w 348"/>
                <a:gd name="T17" fmla="*/ 0 h 490"/>
                <a:gd name="T18" fmla="*/ 78 w 348"/>
                <a:gd name="T19" fmla="*/ 223 h 490"/>
                <a:gd name="T20" fmla="*/ 246 w 348"/>
                <a:gd name="T21" fmla="*/ 0 h 490"/>
                <a:gd name="T22" fmla="*/ 336 w 348"/>
                <a:gd name="T23" fmla="*/ 0 h 490"/>
                <a:gd name="T24" fmla="*/ 180 w 348"/>
                <a:gd name="T25" fmla="*/ 195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8" h="490">
                  <a:moveTo>
                    <a:pt x="180" y="195"/>
                  </a:moveTo>
                  <a:lnTo>
                    <a:pt x="348" y="490"/>
                  </a:lnTo>
                  <a:lnTo>
                    <a:pt x="261" y="490"/>
                  </a:lnTo>
                  <a:lnTo>
                    <a:pt x="130" y="254"/>
                  </a:lnTo>
                  <a:lnTo>
                    <a:pt x="78" y="319"/>
                  </a:lnTo>
                  <a:lnTo>
                    <a:pt x="78" y="490"/>
                  </a:lnTo>
                  <a:lnTo>
                    <a:pt x="0" y="490"/>
                  </a:lnTo>
                  <a:lnTo>
                    <a:pt x="0" y="0"/>
                  </a:lnTo>
                  <a:lnTo>
                    <a:pt x="78" y="0"/>
                  </a:lnTo>
                  <a:lnTo>
                    <a:pt x="78" y="223"/>
                  </a:lnTo>
                  <a:lnTo>
                    <a:pt x="246" y="0"/>
                  </a:lnTo>
                  <a:lnTo>
                    <a:pt x="336" y="0"/>
                  </a:lnTo>
                  <a:lnTo>
                    <a:pt x="180" y="195"/>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4" name="Freeform 10"/>
            <p:cNvSpPr>
              <a:spLocks noEditPoints="1"/>
            </p:cNvSpPr>
            <p:nvPr userDrawn="1"/>
          </p:nvSpPr>
          <p:spPr bwMode="auto">
            <a:xfrm>
              <a:off x="3460750" y="3009900"/>
              <a:ext cx="585788" cy="777875"/>
            </a:xfrm>
            <a:custGeom>
              <a:avLst/>
              <a:gdLst>
                <a:gd name="T0" fmla="*/ 156 w 156"/>
                <a:gd name="T1" fmla="*/ 206 h 206"/>
                <a:gd name="T2" fmla="*/ 122 w 156"/>
                <a:gd name="T3" fmla="*/ 206 h 206"/>
                <a:gd name="T4" fmla="*/ 106 w 156"/>
                <a:gd name="T5" fmla="*/ 145 h 206"/>
                <a:gd name="T6" fmla="*/ 48 w 156"/>
                <a:gd name="T7" fmla="*/ 145 h 206"/>
                <a:gd name="T8" fmla="*/ 31 w 156"/>
                <a:gd name="T9" fmla="*/ 206 h 206"/>
                <a:gd name="T10" fmla="*/ 0 w 156"/>
                <a:gd name="T11" fmla="*/ 206 h 206"/>
                <a:gd name="T12" fmla="*/ 58 w 156"/>
                <a:gd name="T13" fmla="*/ 0 h 206"/>
                <a:gd name="T14" fmla="*/ 98 w 156"/>
                <a:gd name="T15" fmla="*/ 0 h 206"/>
                <a:gd name="T16" fmla="*/ 156 w 156"/>
                <a:gd name="T17" fmla="*/ 206 h 206"/>
                <a:gd name="T18" fmla="*/ 89 w 156"/>
                <a:gd name="T19" fmla="*/ 77 h 206"/>
                <a:gd name="T20" fmla="*/ 78 w 156"/>
                <a:gd name="T21" fmla="*/ 27 h 206"/>
                <a:gd name="T22" fmla="*/ 75 w 156"/>
                <a:gd name="T23" fmla="*/ 27 h 206"/>
                <a:gd name="T24" fmla="*/ 64 w 156"/>
                <a:gd name="T25" fmla="*/ 77 h 206"/>
                <a:gd name="T26" fmla="*/ 53 w 156"/>
                <a:gd name="T27" fmla="*/ 119 h 206"/>
                <a:gd name="T28" fmla="*/ 100 w 156"/>
                <a:gd name="T29" fmla="*/ 119 h 206"/>
                <a:gd name="T30" fmla="*/ 89 w 156"/>
                <a:gd name="T31"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6">
                  <a:moveTo>
                    <a:pt x="156" y="206"/>
                  </a:moveTo>
                  <a:cubicBezTo>
                    <a:pt x="122" y="206"/>
                    <a:pt x="122" y="206"/>
                    <a:pt x="122" y="206"/>
                  </a:cubicBezTo>
                  <a:cubicBezTo>
                    <a:pt x="106" y="145"/>
                    <a:pt x="106" y="145"/>
                    <a:pt x="106" y="145"/>
                  </a:cubicBezTo>
                  <a:cubicBezTo>
                    <a:pt x="48" y="145"/>
                    <a:pt x="48" y="145"/>
                    <a:pt x="48" y="145"/>
                  </a:cubicBezTo>
                  <a:cubicBezTo>
                    <a:pt x="31" y="206"/>
                    <a:pt x="31" y="206"/>
                    <a:pt x="31" y="206"/>
                  </a:cubicBezTo>
                  <a:cubicBezTo>
                    <a:pt x="0" y="206"/>
                    <a:pt x="0" y="206"/>
                    <a:pt x="0" y="206"/>
                  </a:cubicBezTo>
                  <a:cubicBezTo>
                    <a:pt x="58" y="0"/>
                    <a:pt x="58" y="0"/>
                    <a:pt x="58" y="0"/>
                  </a:cubicBezTo>
                  <a:cubicBezTo>
                    <a:pt x="98" y="0"/>
                    <a:pt x="98" y="0"/>
                    <a:pt x="98" y="0"/>
                  </a:cubicBezTo>
                  <a:lnTo>
                    <a:pt x="156" y="206"/>
                  </a:lnTo>
                  <a:close/>
                  <a:moveTo>
                    <a:pt x="89" y="77"/>
                  </a:moveTo>
                  <a:cubicBezTo>
                    <a:pt x="85" y="61"/>
                    <a:pt x="82" y="46"/>
                    <a:pt x="78" y="27"/>
                  </a:cubicBezTo>
                  <a:cubicBezTo>
                    <a:pt x="75" y="27"/>
                    <a:pt x="75" y="27"/>
                    <a:pt x="75" y="27"/>
                  </a:cubicBezTo>
                  <a:cubicBezTo>
                    <a:pt x="71" y="46"/>
                    <a:pt x="68" y="61"/>
                    <a:pt x="64" y="77"/>
                  </a:cubicBezTo>
                  <a:cubicBezTo>
                    <a:pt x="53" y="119"/>
                    <a:pt x="53" y="119"/>
                    <a:pt x="53" y="119"/>
                  </a:cubicBezTo>
                  <a:cubicBezTo>
                    <a:pt x="100" y="119"/>
                    <a:pt x="100" y="119"/>
                    <a:pt x="100" y="119"/>
                  </a:cubicBezTo>
                  <a:lnTo>
                    <a:pt x="89" y="77"/>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5" name="Freeform 11"/>
            <p:cNvSpPr>
              <a:spLocks/>
            </p:cNvSpPr>
            <p:nvPr userDrawn="1"/>
          </p:nvSpPr>
          <p:spPr bwMode="auto">
            <a:xfrm>
              <a:off x="4392613" y="3009900"/>
              <a:ext cx="536575" cy="793750"/>
            </a:xfrm>
            <a:custGeom>
              <a:avLst/>
              <a:gdLst>
                <a:gd name="T0" fmla="*/ 143 w 143"/>
                <a:gd name="T1" fmla="*/ 135 h 210"/>
                <a:gd name="T2" fmla="*/ 72 w 143"/>
                <a:gd name="T3" fmla="*/ 210 h 210"/>
                <a:gd name="T4" fmla="*/ 0 w 143"/>
                <a:gd name="T5" fmla="*/ 135 h 210"/>
                <a:gd name="T6" fmla="*/ 0 w 143"/>
                <a:gd name="T7" fmla="*/ 0 h 210"/>
                <a:gd name="T8" fmla="*/ 33 w 143"/>
                <a:gd name="T9" fmla="*/ 0 h 210"/>
                <a:gd name="T10" fmla="*/ 33 w 143"/>
                <a:gd name="T11" fmla="*/ 134 h 210"/>
                <a:gd name="T12" fmla="*/ 73 w 143"/>
                <a:gd name="T13" fmla="*/ 182 h 210"/>
                <a:gd name="T14" fmla="*/ 113 w 143"/>
                <a:gd name="T15" fmla="*/ 134 h 210"/>
                <a:gd name="T16" fmla="*/ 113 w 143"/>
                <a:gd name="T17" fmla="*/ 0 h 210"/>
                <a:gd name="T18" fmla="*/ 143 w 143"/>
                <a:gd name="T19" fmla="*/ 0 h 210"/>
                <a:gd name="T20" fmla="*/ 143 w 143"/>
                <a:gd name="T21" fmla="*/ 13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10">
                  <a:moveTo>
                    <a:pt x="143" y="135"/>
                  </a:moveTo>
                  <a:cubicBezTo>
                    <a:pt x="143" y="184"/>
                    <a:pt x="116" y="210"/>
                    <a:pt x="72" y="210"/>
                  </a:cubicBezTo>
                  <a:cubicBezTo>
                    <a:pt x="28" y="210"/>
                    <a:pt x="0" y="185"/>
                    <a:pt x="0" y="135"/>
                  </a:cubicBezTo>
                  <a:cubicBezTo>
                    <a:pt x="0" y="0"/>
                    <a:pt x="0" y="0"/>
                    <a:pt x="0" y="0"/>
                  </a:cubicBezTo>
                  <a:cubicBezTo>
                    <a:pt x="33" y="0"/>
                    <a:pt x="33" y="0"/>
                    <a:pt x="33" y="0"/>
                  </a:cubicBezTo>
                  <a:cubicBezTo>
                    <a:pt x="33" y="134"/>
                    <a:pt x="33" y="134"/>
                    <a:pt x="33" y="134"/>
                  </a:cubicBezTo>
                  <a:cubicBezTo>
                    <a:pt x="33" y="168"/>
                    <a:pt x="48" y="182"/>
                    <a:pt x="73" y="182"/>
                  </a:cubicBezTo>
                  <a:cubicBezTo>
                    <a:pt x="98" y="182"/>
                    <a:pt x="113" y="168"/>
                    <a:pt x="113" y="134"/>
                  </a:cubicBezTo>
                  <a:cubicBezTo>
                    <a:pt x="113" y="0"/>
                    <a:pt x="113" y="0"/>
                    <a:pt x="113" y="0"/>
                  </a:cubicBezTo>
                  <a:cubicBezTo>
                    <a:pt x="143" y="0"/>
                    <a:pt x="143" y="0"/>
                    <a:pt x="143" y="0"/>
                  </a:cubicBezTo>
                  <a:lnTo>
                    <a:pt x="143" y="135"/>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6" name="Freeform 12"/>
            <p:cNvSpPr>
              <a:spLocks/>
            </p:cNvSpPr>
            <p:nvPr userDrawn="1"/>
          </p:nvSpPr>
          <p:spPr bwMode="auto">
            <a:xfrm>
              <a:off x="5089525" y="3009900"/>
              <a:ext cx="544513" cy="777875"/>
            </a:xfrm>
            <a:custGeom>
              <a:avLst/>
              <a:gdLst>
                <a:gd name="T0" fmla="*/ 145 w 145"/>
                <a:gd name="T1" fmla="*/ 206 h 206"/>
                <a:gd name="T2" fmla="*/ 104 w 145"/>
                <a:gd name="T3" fmla="*/ 206 h 206"/>
                <a:gd name="T4" fmla="*/ 59 w 145"/>
                <a:gd name="T5" fmla="*/ 100 h 206"/>
                <a:gd name="T6" fmla="*/ 32 w 145"/>
                <a:gd name="T7" fmla="*/ 32 h 206"/>
                <a:gd name="T8" fmla="*/ 28 w 145"/>
                <a:gd name="T9" fmla="*/ 32 h 206"/>
                <a:gd name="T10" fmla="*/ 30 w 145"/>
                <a:gd name="T11" fmla="*/ 106 h 206"/>
                <a:gd name="T12" fmla="*/ 30 w 145"/>
                <a:gd name="T13" fmla="*/ 206 h 206"/>
                <a:gd name="T14" fmla="*/ 0 w 145"/>
                <a:gd name="T15" fmla="*/ 206 h 206"/>
                <a:gd name="T16" fmla="*/ 0 w 145"/>
                <a:gd name="T17" fmla="*/ 0 h 206"/>
                <a:gd name="T18" fmla="*/ 49 w 145"/>
                <a:gd name="T19" fmla="*/ 0 h 206"/>
                <a:gd name="T20" fmla="*/ 88 w 145"/>
                <a:gd name="T21" fmla="*/ 91 h 206"/>
                <a:gd name="T22" fmla="*/ 113 w 145"/>
                <a:gd name="T23" fmla="*/ 162 h 206"/>
                <a:gd name="T24" fmla="*/ 117 w 145"/>
                <a:gd name="T25" fmla="*/ 162 h 206"/>
                <a:gd name="T26" fmla="*/ 114 w 145"/>
                <a:gd name="T27" fmla="*/ 87 h 206"/>
                <a:gd name="T28" fmla="*/ 114 w 145"/>
                <a:gd name="T29" fmla="*/ 0 h 206"/>
                <a:gd name="T30" fmla="*/ 145 w 145"/>
                <a:gd name="T31" fmla="*/ 0 h 206"/>
                <a:gd name="T32" fmla="*/ 145 w 145"/>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06">
                  <a:moveTo>
                    <a:pt x="145" y="206"/>
                  </a:moveTo>
                  <a:cubicBezTo>
                    <a:pt x="104" y="206"/>
                    <a:pt x="104" y="206"/>
                    <a:pt x="104" y="206"/>
                  </a:cubicBezTo>
                  <a:cubicBezTo>
                    <a:pt x="59" y="100"/>
                    <a:pt x="59" y="100"/>
                    <a:pt x="59" y="100"/>
                  </a:cubicBezTo>
                  <a:cubicBezTo>
                    <a:pt x="48" y="74"/>
                    <a:pt x="40" y="55"/>
                    <a:pt x="32" y="32"/>
                  </a:cubicBezTo>
                  <a:cubicBezTo>
                    <a:pt x="28" y="32"/>
                    <a:pt x="28" y="32"/>
                    <a:pt x="28" y="32"/>
                  </a:cubicBezTo>
                  <a:cubicBezTo>
                    <a:pt x="29" y="56"/>
                    <a:pt x="30" y="81"/>
                    <a:pt x="30" y="106"/>
                  </a:cubicBezTo>
                  <a:cubicBezTo>
                    <a:pt x="30" y="206"/>
                    <a:pt x="30" y="206"/>
                    <a:pt x="30" y="206"/>
                  </a:cubicBezTo>
                  <a:cubicBezTo>
                    <a:pt x="0" y="206"/>
                    <a:pt x="0" y="206"/>
                    <a:pt x="0" y="206"/>
                  </a:cubicBezTo>
                  <a:cubicBezTo>
                    <a:pt x="0" y="0"/>
                    <a:pt x="0" y="0"/>
                    <a:pt x="0" y="0"/>
                  </a:cubicBezTo>
                  <a:cubicBezTo>
                    <a:pt x="49" y="0"/>
                    <a:pt x="49" y="0"/>
                    <a:pt x="49" y="0"/>
                  </a:cubicBezTo>
                  <a:cubicBezTo>
                    <a:pt x="88" y="91"/>
                    <a:pt x="88" y="91"/>
                    <a:pt x="88" y="91"/>
                  </a:cubicBezTo>
                  <a:cubicBezTo>
                    <a:pt x="99" y="117"/>
                    <a:pt x="106" y="138"/>
                    <a:pt x="113" y="162"/>
                  </a:cubicBezTo>
                  <a:cubicBezTo>
                    <a:pt x="117" y="162"/>
                    <a:pt x="117" y="162"/>
                    <a:pt x="117" y="162"/>
                  </a:cubicBezTo>
                  <a:cubicBezTo>
                    <a:pt x="115" y="137"/>
                    <a:pt x="114" y="114"/>
                    <a:pt x="114" y="87"/>
                  </a:cubicBezTo>
                  <a:cubicBezTo>
                    <a:pt x="114" y="0"/>
                    <a:pt x="114" y="0"/>
                    <a:pt x="114" y="0"/>
                  </a:cubicBezTo>
                  <a:cubicBezTo>
                    <a:pt x="145" y="0"/>
                    <a:pt x="145" y="0"/>
                    <a:pt x="145" y="0"/>
                  </a:cubicBezTo>
                  <a:lnTo>
                    <a:pt x="145" y="206"/>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7" name="Rectangle 13"/>
            <p:cNvSpPr>
              <a:spLocks noChangeArrowheads="1"/>
            </p:cNvSpPr>
            <p:nvPr userDrawn="1"/>
          </p:nvSpPr>
          <p:spPr bwMode="auto">
            <a:xfrm>
              <a:off x="5792788" y="3009900"/>
              <a:ext cx="127000" cy="777875"/>
            </a:xfrm>
            <a:prstGeom prst="rect">
              <a:avLst/>
            </a:prstGeom>
            <a:solidFill>
              <a:srgbClr val="2C37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4"/>
            <p:cNvSpPr>
              <a:spLocks/>
            </p:cNvSpPr>
            <p:nvPr userDrawn="1"/>
          </p:nvSpPr>
          <p:spPr bwMode="auto">
            <a:xfrm>
              <a:off x="6013450" y="3009900"/>
              <a:ext cx="585788" cy="777875"/>
            </a:xfrm>
            <a:custGeom>
              <a:avLst/>
              <a:gdLst>
                <a:gd name="T0" fmla="*/ 98 w 156"/>
                <a:gd name="T1" fmla="*/ 206 h 206"/>
                <a:gd name="T2" fmla="*/ 58 w 156"/>
                <a:gd name="T3" fmla="*/ 206 h 206"/>
                <a:gd name="T4" fmla="*/ 0 w 156"/>
                <a:gd name="T5" fmla="*/ 0 h 206"/>
                <a:gd name="T6" fmla="*/ 36 w 156"/>
                <a:gd name="T7" fmla="*/ 0 h 206"/>
                <a:gd name="T8" fmla="*/ 60 w 156"/>
                <a:gd name="T9" fmla="*/ 97 h 206"/>
                <a:gd name="T10" fmla="*/ 78 w 156"/>
                <a:gd name="T11" fmla="*/ 173 h 206"/>
                <a:gd name="T12" fmla="*/ 81 w 156"/>
                <a:gd name="T13" fmla="*/ 173 h 206"/>
                <a:gd name="T14" fmla="*/ 99 w 156"/>
                <a:gd name="T15" fmla="*/ 98 h 206"/>
                <a:gd name="T16" fmla="*/ 124 w 156"/>
                <a:gd name="T17" fmla="*/ 0 h 206"/>
                <a:gd name="T18" fmla="*/ 156 w 156"/>
                <a:gd name="T19" fmla="*/ 0 h 206"/>
                <a:gd name="T20" fmla="*/ 98 w 156"/>
                <a:gd name="T2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206">
                  <a:moveTo>
                    <a:pt x="98" y="206"/>
                  </a:moveTo>
                  <a:cubicBezTo>
                    <a:pt x="58" y="206"/>
                    <a:pt x="58" y="206"/>
                    <a:pt x="58" y="206"/>
                  </a:cubicBezTo>
                  <a:cubicBezTo>
                    <a:pt x="0" y="0"/>
                    <a:pt x="0" y="0"/>
                    <a:pt x="0" y="0"/>
                  </a:cubicBezTo>
                  <a:cubicBezTo>
                    <a:pt x="36" y="0"/>
                    <a:pt x="36" y="0"/>
                    <a:pt x="36" y="0"/>
                  </a:cubicBezTo>
                  <a:cubicBezTo>
                    <a:pt x="60" y="97"/>
                    <a:pt x="60" y="97"/>
                    <a:pt x="60" y="97"/>
                  </a:cubicBezTo>
                  <a:cubicBezTo>
                    <a:pt x="67" y="124"/>
                    <a:pt x="72" y="148"/>
                    <a:pt x="78" y="173"/>
                  </a:cubicBezTo>
                  <a:cubicBezTo>
                    <a:pt x="81" y="173"/>
                    <a:pt x="81" y="173"/>
                    <a:pt x="81" y="173"/>
                  </a:cubicBezTo>
                  <a:cubicBezTo>
                    <a:pt x="87" y="148"/>
                    <a:pt x="92" y="125"/>
                    <a:pt x="99" y="98"/>
                  </a:cubicBezTo>
                  <a:cubicBezTo>
                    <a:pt x="124" y="0"/>
                    <a:pt x="124" y="0"/>
                    <a:pt x="124" y="0"/>
                  </a:cubicBezTo>
                  <a:cubicBezTo>
                    <a:pt x="156" y="0"/>
                    <a:pt x="156" y="0"/>
                    <a:pt x="156" y="0"/>
                  </a:cubicBezTo>
                  <a:lnTo>
                    <a:pt x="98" y="206"/>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5"/>
            <p:cNvSpPr>
              <a:spLocks/>
            </p:cNvSpPr>
            <p:nvPr userDrawn="1"/>
          </p:nvSpPr>
          <p:spPr bwMode="auto">
            <a:xfrm>
              <a:off x="6697663" y="3009900"/>
              <a:ext cx="473075" cy="777875"/>
            </a:xfrm>
            <a:custGeom>
              <a:avLst/>
              <a:gdLst>
                <a:gd name="T0" fmla="*/ 293 w 298"/>
                <a:gd name="T1" fmla="*/ 69 h 490"/>
                <a:gd name="T2" fmla="*/ 78 w 298"/>
                <a:gd name="T3" fmla="*/ 69 h 490"/>
                <a:gd name="T4" fmla="*/ 78 w 298"/>
                <a:gd name="T5" fmla="*/ 197 h 490"/>
                <a:gd name="T6" fmla="*/ 241 w 298"/>
                <a:gd name="T7" fmla="*/ 197 h 490"/>
                <a:gd name="T8" fmla="*/ 241 w 298"/>
                <a:gd name="T9" fmla="*/ 264 h 490"/>
                <a:gd name="T10" fmla="*/ 78 w 298"/>
                <a:gd name="T11" fmla="*/ 264 h 490"/>
                <a:gd name="T12" fmla="*/ 78 w 298"/>
                <a:gd name="T13" fmla="*/ 423 h 490"/>
                <a:gd name="T14" fmla="*/ 298 w 298"/>
                <a:gd name="T15" fmla="*/ 423 h 490"/>
                <a:gd name="T16" fmla="*/ 298 w 298"/>
                <a:gd name="T17" fmla="*/ 490 h 490"/>
                <a:gd name="T18" fmla="*/ 0 w 298"/>
                <a:gd name="T19" fmla="*/ 490 h 490"/>
                <a:gd name="T20" fmla="*/ 0 w 298"/>
                <a:gd name="T21" fmla="*/ 0 h 490"/>
                <a:gd name="T22" fmla="*/ 293 w 298"/>
                <a:gd name="T23" fmla="*/ 0 h 490"/>
                <a:gd name="T24" fmla="*/ 293 w 298"/>
                <a:gd name="T25" fmla="*/ 6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490">
                  <a:moveTo>
                    <a:pt x="293" y="69"/>
                  </a:moveTo>
                  <a:lnTo>
                    <a:pt x="78" y="69"/>
                  </a:lnTo>
                  <a:lnTo>
                    <a:pt x="78" y="197"/>
                  </a:lnTo>
                  <a:lnTo>
                    <a:pt x="241" y="197"/>
                  </a:lnTo>
                  <a:lnTo>
                    <a:pt x="241" y="264"/>
                  </a:lnTo>
                  <a:lnTo>
                    <a:pt x="78" y="264"/>
                  </a:lnTo>
                  <a:lnTo>
                    <a:pt x="78" y="423"/>
                  </a:lnTo>
                  <a:lnTo>
                    <a:pt x="298" y="423"/>
                  </a:lnTo>
                  <a:lnTo>
                    <a:pt x="298" y="490"/>
                  </a:lnTo>
                  <a:lnTo>
                    <a:pt x="0" y="490"/>
                  </a:lnTo>
                  <a:lnTo>
                    <a:pt x="0" y="0"/>
                  </a:lnTo>
                  <a:lnTo>
                    <a:pt x="293" y="0"/>
                  </a:lnTo>
                  <a:lnTo>
                    <a:pt x="293" y="69"/>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6"/>
            <p:cNvSpPr>
              <a:spLocks noEditPoints="1"/>
            </p:cNvSpPr>
            <p:nvPr userDrawn="1"/>
          </p:nvSpPr>
          <p:spPr bwMode="auto">
            <a:xfrm>
              <a:off x="7278688" y="3009900"/>
              <a:ext cx="530225" cy="777875"/>
            </a:xfrm>
            <a:custGeom>
              <a:avLst/>
              <a:gdLst>
                <a:gd name="T0" fmla="*/ 68 w 141"/>
                <a:gd name="T1" fmla="*/ 0 h 206"/>
                <a:gd name="T2" fmla="*/ 135 w 141"/>
                <a:gd name="T3" fmla="*/ 56 h 206"/>
                <a:gd name="T4" fmla="*/ 97 w 141"/>
                <a:gd name="T5" fmla="*/ 108 h 206"/>
                <a:gd name="T6" fmla="*/ 141 w 141"/>
                <a:gd name="T7" fmla="*/ 206 h 206"/>
                <a:gd name="T8" fmla="*/ 106 w 141"/>
                <a:gd name="T9" fmla="*/ 206 h 206"/>
                <a:gd name="T10" fmla="*/ 68 w 141"/>
                <a:gd name="T11" fmla="*/ 114 h 206"/>
                <a:gd name="T12" fmla="*/ 59 w 141"/>
                <a:gd name="T13" fmla="*/ 114 h 206"/>
                <a:gd name="T14" fmla="*/ 32 w 141"/>
                <a:gd name="T15" fmla="*/ 114 h 206"/>
                <a:gd name="T16" fmla="*/ 32 w 141"/>
                <a:gd name="T17" fmla="*/ 206 h 206"/>
                <a:gd name="T18" fmla="*/ 0 w 141"/>
                <a:gd name="T19" fmla="*/ 206 h 206"/>
                <a:gd name="T20" fmla="*/ 0 w 141"/>
                <a:gd name="T21" fmla="*/ 0 h 206"/>
                <a:gd name="T22" fmla="*/ 68 w 141"/>
                <a:gd name="T23" fmla="*/ 0 h 206"/>
                <a:gd name="T24" fmla="*/ 32 w 141"/>
                <a:gd name="T25" fmla="*/ 87 h 206"/>
                <a:gd name="T26" fmla="*/ 65 w 141"/>
                <a:gd name="T27" fmla="*/ 87 h 206"/>
                <a:gd name="T28" fmla="*/ 102 w 141"/>
                <a:gd name="T29" fmla="*/ 57 h 206"/>
                <a:gd name="T30" fmla="*/ 67 w 141"/>
                <a:gd name="T31" fmla="*/ 27 h 206"/>
                <a:gd name="T32" fmla="*/ 32 w 141"/>
                <a:gd name="T33" fmla="*/ 27 h 206"/>
                <a:gd name="T34" fmla="*/ 32 w 141"/>
                <a:gd name="T35" fmla="*/ 8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206">
                  <a:moveTo>
                    <a:pt x="68" y="0"/>
                  </a:moveTo>
                  <a:cubicBezTo>
                    <a:pt x="114" y="0"/>
                    <a:pt x="135" y="20"/>
                    <a:pt x="135" y="56"/>
                  </a:cubicBezTo>
                  <a:cubicBezTo>
                    <a:pt x="135" y="82"/>
                    <a:pt x="122" y="100"/>
                    <a:pt x="97" y="108"/>
                  </a:cubicBezTo>
                  <a:cubicBezTo>
                    <a:pt x="141" y="206"/>
                    <a:pt x="141" y="206"/>
                    <a:pt x="141" y="206"/>
                  </a:cubicBezTo>
                  <a:cubicBezTo>
                    <a:pt x="106" y="206"/>
                    <a:pt x="106" y="206"/>
                    <a:pt x="106" y="206"/>
                  </a:cubicBezTo>
                  <a:cubicBezTo>
                    <a:pt x="68" y="114"/>
                    <a:pt x="68" y="114"/>
                    <a:pt x="68" y="114"/>
                  </a:cubicBezTo>
                  <a:cubicBezTo>
                    <a:pt x="59" y="114"/>
                    <a:pt x="59" y="114"/>
                    <a:pt x="59" y="114"/>
                  </a:cubicBezTo>
                  <a:cubicBezTo>
                    <a:pt x="32" y="114"/>
                    <a:pt x="32" y="114"/>
                    <a:pt x="32" y="114"/>
                  </a:cubicBezTo>
                  <a:cubicBezTo>
                    <a:pt x="32" y="206"/>
                    <a:pt x="32" y="206"/>
                    <a:pt x="32" y="206"/>
                  </a:cubicBezTo>
                  <a:cubicBezTo>
                    <a:pt x="0" y="206"/>
                    <a:pt x="0" y="206"/>
                    <a:pt x="0" y="206"/>
                  </a:cubicBezTo>
                  <a:cubicBezTo>
                    <a:pt x="0" y="0"/>
                    <a:pt x="0" y="0"/>
                    <a:pt x="0" y="0"/>
                  </a:cubicBezTo>
                  <a:lnTo>
                    <a:pt x="68" y="0"/>
                  </a:lnTo>
                  <a:close/>
                  <a:moveTo>
                    <a:pt x="32" y="87"/>
                  </a:moveTo>
                  <a:cubicBezTo>
                    <a:pt x="65" y="87"/>
                    <a:pt x="65" y="87"/>
                    <a:pt x="65" y="87"/>
                  </a:cubicBezTo>
                  <a:cubicBezTo>
                    <a:pt x="91" y="87"/>
                    <a:pt x="102" y="76"/>
                    <a:pt x="102" y="57"/>
                  </a:cubicBezTo>
                  <a:cubicBezTo>
                    <a:pt x="102" y="38"/>
                    <a:pt x="93" y="27"/>
                    <a:pt x="67" y="27"/>
                  </a:cubicBezTo>
                  <a:cubicBezTo>
                    <a:pt x="32" y="27"/>
                    <a:pt x="32" y="27"/>
                    <a:pt x="32" y="27"/>
                  </a:cubicBezTo>
                  <a:lnTo>
                    <a:pt x="32" y="87"/>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7"/>
            <p:cNvSpPr>
              <a:spLocks/>
            </p:cNvSpPr>
            <p:nvPr userDrawn="1"/>
          </p:nvSpPr>
          <p:spPr bwMode="auto">
            <a:xfrm>
              <a:off x="7856538" y="2998788"/>
              <a:ext cx="527050" cy="804863"/>
            </a:xfrm>
            <a:custGeom>
              <a:avLst/>
              <a:gdLst>
                <a:gd name="T0" fmla="*/ 105 w 140"/>
                <a:gd name="T1" fmla="*/ 60 h 213"/>
                <a:gd name="T2" fmla="*/ 71 w 140"/>
                <a:gd name="T3" fmla="*/ 27 h 213"/>
                <a:gd name="T4" fmla="*/ 40 w 140"/>
                <a:gd name="T5" fmla="*/ 54 h 213"/>
                <a:gd name="T6" fmla="*/ 74 w 140"/>
                <a:gd name="T7" fmla="*/ 88 h 213"/>
                <a:gd name="T8" fmla="*/ 84 w 140"/>
                <a:gd name="T9" fmla="*/ 91 h 213"/>
                <a:gd name="T10" fmla="*/ 140 w 140"/>
                <a:gd name="T11" fmla="*/ 152 h 213"/>
                <a:gd name="T12" fmla="*/ 71 w 140"/>
                <a:gd name="T13" fmla="*/ 213 h 213"/>
                <a:gd name="T14" fmla="*/ 0 w 140"/>
                <a:gd name="T15" fmla="*/ 160 h 213"/>
                <a:gd name="T16" fmla="*/ 32 w 140"/>
                <a:gd name="T17" fmla="*/ 149 h 213"/>
                <a:gd name="T18" fmla="*/ 71 w 140"/>
                <a:gd name="T19" fmla="*/ 186 h 213"/>
                <a:gd name="T20" fmla="*/ 107 w 140"/>
                <a:gd name="T21" fmla="*/ 156 h 213"/>
                <a:gd name="T22" fmla="*/ 70 w 140"/>
                <a:gd name="T23" fmla="*/ 121 h 213"/>
                <a:gd name="T24" fmla="*/ 60 w 140"/>
                <a:gd name="T25" fmla="*/ 118 h 213"/>
                <a:gd name="T26" fmla="*/ 7 w 140"/>
                <a:gd name="T27" fmla="*/ 56 h 213"/>
                <a:gd name="T28" fmla="*/ 70 w 140"/>
                <a:gd name="T29" fmla="*/ 0 h 213"/>
                <a:gd name="T30" fmla="*/ 137 w 140"/>
                <a:gd name="T31" fmla="*/ 51 h 213"/>
                <a:gd name="T32" fmla="*/ 105 w 140"/>
                <a:gd name="T33" fmla="*/ 6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13">
                  <a:moveTo>
                    <a:pt x="105" y="60"/>
                  </a:moveTo>
                  <a:cubicBezTo>
                    <a:pt x="100" y="38"/>
                    <a:pt x="89" y="27"/>
                    <a:pt x="71" y="27"/>
                  </a:cubicBezTo>
                  <a:cubicBezTo>
                    <a:pt x="51" y="27"/>
                    <a:pt x="40" y="37"/>
                    <a:pt x="40" y="54"/>
                  </a:cubicBezTo>
                  <a:cubicBezTo>
                    <a:pt x="40" y="72"/>
                    <a:pt x="47" y="80"/>
                    <a:pt x="74" y="88"/>
                  </a:cubicBezTo>
                  <a:cubicBezTo>
                    <a:pt x="84" y="91"/>
                    <a:pt x="84" y="91"/>
                    <a:pt x="84" y="91"/>
                  </a:cubicBezTo>
                  <a:cubicBezTo>
                    <a:pt x="127" y="104"/>
                    <a:pt x="140" y="122"/>
                    <a:pt x="140" y="152"/>
                  </a:cubicBezTo>
                  <a:cubicBezTo>
                    <a:pt x="140" y="188"/>
                    <a:pt x="117" y="213"/>
                    <a:pt x="71" y="213"/>
                  </a:cubicBezTo>
                  <a:cubicBezTo>
                    <a:pt x="35" y="213"/>
                    <a:pt x="9" y="195"/>
                    <a:pt x="0" y="160"/>
                  </a:cubicBezTo>
                  <a:cubicBezTo>
                    <a:pt x="32" y="149"/>
                    <a:pt x="32" y="149"/>
                    <a:pt x="32" y="149"/>
                  </a:cubicBezTo>
                  <a:cubicBezTo>
                    <a:pt x="36" y="173"/>
                    <a:pt x="51" y="186"/>
                    <a:pt x="71" y="186"/>
                  </a:cubicBezTo>
                  <a:cubicBezTo>
                    <a:pt x="96" y="186"/>
                    <a:pt x="107" y="174"/>
                    <a:pt x="107" y="156"/>
                  </a:cubicBezTo>
                  <a:cubicBezTo>
                    <a:pt x="107" y="139"/>
                    <a:pt x="101" y="130"/>
                    <a:pt x="70" y="121"/>
                  </a:cubicBezTo>
                  <a:cubicBezTo>
                    <a:pt x="60" y="118"/>
                    <a:pt x="60" y="118"/>
                    <a:pt x="60" y="118"/>
                  </a:cubicBezTo>
                  <a:cubicBezTo>
                    <a:pt x="20" y="105"/>
                    <a:pt x="7" y="88"/>
                    <a:pt x="7" y="56"/>
                  </a:cubicBezTo>
                  <a:cubicBezTo>
                    <a:pt x="7" y="25"/>
                    <a:pt x="30" y="0"/>
                    <a:pt x="70" y="0"/>
                  </a:cubicBezTo>
                  <a:cubicBezTo>
                    <a:pt x="103" y="0"/>
                    <a:pt x="127" y="17"/>
                    <a:pt x="137" y="51"/>
                  </a:cubicBezTo>
                  <a:lnTo>
                    <a:pt x="105" y="60"/>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Rectangle 18"/>
            <p:cNvSpPr>
              <a:spLocks noChangeArrowheads="1"/>
            </p:cNvSpPr>
            <p:nvPr userDrawn="1"/>
          </p:nvSpPr>
          <p:spPr bwMode="auto">
            <a:xfrm>
              <a:off x="8502650" y="3009900"/>
              <a:ext cx="123825" cy="777875"/>
            </a:xfrm>
            <a:prstGeom prst="rect">
              <a:avLst/>
            </a:prstGeom>
            <a:solidFill>
              <a:srgbClr val="2C37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9"/>
            <p:cNvSpPr>
              <a:spLocks/>
            </p:cNvSpPr>
            <p:nvPr userDrawn="1"/>
          </p:nvSpPr>
          <p:spPr bwMode="auto">
            <a:xfrm>
              <a:off x="8731250" y="3009900"/>
              <a:ext cx="544513" cy="777875"/>
            </a:xfrm>
            <a:custGeom>
              <a:avLst/>
              <a:gdLst>
                <a:gd name="T0" fmla="*/ 343 w 343"/>
                <a:gd name="T1" fmla="*/ 69 h 490"/>
                <a:gd name="T2" fmla="*/ 209 w 343"/>
                <a:gd name="T3" fmla="*/ 69 h 490"/>
                <a:gd name="T4" fmla="*/ 209 w 343"/>
                <a:gd name="T5" fmla="*/ 490 h 490"/>
                <a:gd name="T6" fmla="*/ 131 w 343"/>
                <a:gd name="T7" fmla="*/ 490 h 490"/>
                <a:gd name="T8" fmla="*/ 131 w 343"/>
                <a:gd name="T9" fmla="*/ 69 h 490"/>
                <a:gd name="T10" fmla="*/ 0 w 343"/>
                <a:gd name="T11" fmla="*/ 69 h 490"/>
                <a:gd name="T12" fmla="*/ 0 w 343"/>
                <a:gd name="T13" fmla="*/ 0 h 490"/>
                <a:gd name="T14" fmla="*/ 343 w 343"/>
                <a:gd name="T15" fmla="*/ 0 h 490"/>
                <a:gd name="T16" fmla="*/ 343 w 343"/>
                <a:gd name="T17" fmla="*/ 6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90">
                  <a:moveTo>
                    <a:pt x="343" y="69"/>
                  </a:moveTo>
                  <a:lnTo>
                    <a:pt x="209" y="69"/>
                  </a:lnTo>
                  <a:lnTo>
                    <a:pt x="209" y="490"/>
                  </a:lnTo>
                  <a:lnTo>
                    <a:pt x="131" y="490"/>
                  </a:lnTo>
                  <a:lnTo>
                    <a:pt x="131" y="69"/>
                  </a:lnTo>
                  <a:lnTo>
                    <a:pt x="0" y="69"/>
                  </a:lnTo>
                  <a:lnTo>
                    <a:pt x="0" y="0"/>
                  </a:lnTo>
                  <a:lnTo>
                    <a:pt x="343" y="0"/>
                  </a:lnTo>
                  <a:lnTo>
                    <a:pt x="343" y="69"/>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20"/>
            <p:cNvSpPr>
              <a:spLocks/>
            </p:cNvSpPr>
            <p:nvPr userDrawn="1"/>
          </p:nvSpPr>
          <p:spPr bwMode="auto">
            <a:xfrm>
              <a:off x="9313863" y="3009900"/>
              <a:ext cx="585788" cy="777875"/>
            </a:xfrm>
            <a:custGeom>
              <a:avLst/>
              <a:gdLst>
                <a:gd name="T0" fmla="*/ 94 w 156"/>
                <a:gd name="T1" fmla="*/ 121 h 206"/>
                <a:gd name="T2" fmla="*/ 94 w 156"/>
                <a:gd name="T3" fmla="*/ 206 h 206"/>
                <a:gd name="T4" fmla="*/ 61 w 156"/>
                <a:gd name="T5" fmla="*/ 206 h 206"/>
                <a:gd name="T6" fmla="*/ 61 w 156"/>
                <a:gd name="T7" fmla="*/ 121 h 206"/>
                <a:gd name="T8" fmla="*/ 0 w 156"/>
                <a:gd name="T9" fmla="*/ 0 h 206"/>
                <a:gd name="T10" fmla="*/ 37 w 156"/>
                <a:gd name="T11" fmla="*/ 0 h 206"/>
                <a:gd name="T12" fmla="*/ 74 w 156"/>
                <a:gd name="T13" fmla="*/ 77 h 206"/>
                <a:gd name="T14" fmla="*/ 80 w 156"/>
                <a:gd name="T15" fmla="*/ 89 h 206"/>
                <a:gd name="T16" fmla="*/ 86 w 156"/>
                <a:gd name="T17" fmla="*/ 77 h 206"/>
                <a:gd name="T18" fmla="*/ 122 w 156"/>
                <a:gd name="T19" fmla="*/ 0 h 206"/>
                <a:gd name="T20" fmla="*/ 156 w 156"/>
                <a:gd name="T21" fmla="*/ 0 h 206"/>
                <a:gd name="T22" fmla="*/ 94 w 156"/>
                <a:gd name="T23" fmla="*/ 12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206">
                  <a:moveTo>
                    <a:pt x="94" y="121"/>
                  </a:moveTo>
                  <a:cubicBezTo>
                    <a:pt x="94" y="206"/>
                    <a:pt x="94" y="206"/>
                    <a:pt x="94" y="206"/>
                  </a:cubicBezTo>
                  <a:cubicBezTo>
                    <a:pt x="61" y="206"/>
                    <a:pt x="61" y="206"/>
                    <a:pt x="61" y="206"/>
                  </a:cubicBezTo>
                  <a:cubicBezTo>
                    <a:pt x="61" y="121"/>
                    <a:pt x="61" y="121"/>
                    <a:pt x="61" y="121"/>
                  </a:cubicBezTo>
                  <a:cubicBezTo>
                    <a:pt x="0" y="0"/>
                    <a:pt x="0" y="0"/>
                    <a:pt x="0" y="0"/>
                  </a:cubicBezTo>
                  <a:cubicBezTo>
                    <a:pt x="37" y="0"/>
                    <a:pt x="37" y="0"/>
                    <a:pt x="37" y="0"/>
                  </a:cubicBezTo>
                  <a:cubicBezTo>
                    <a:pt x="74" y="77"/>
                    <a:pt x="74" y="77"/>
                    <a:pt x="74" y="77"/>
                  </a:cubicBezTo>
                  <a:cubicBezTo>
                    <a:pt x="77" y="82"/>
                    <a:pt x="78" y="85"/>
                    <a:pt x="80" y="89"/>
                  </a:cubicBezTo>
                  <a:cubicBezTo>
                    <a:pt x="82" y="84"/>
                    <a:pt x="83" y="82"/>
                    <a:pt x="86" y="77"/>
                  </a:cubicBezTo>
                  <a:cubicBezTo>
                    <a:pt x="122" y="0"/>
                    <a:pt x="122" y="0"/>
                    <a:pt x="122" y="0"/>
                  </a:cubicBezTo>
                  <a:cubicBezTo>
                    <a:pt x="156" y="0"/>
                    <a:pt x="156" y="0"/>
                    <a:pt x="156" y="0"/>
                  </a:cubicBezTo>
                  <a:lnTo>
                    <a:pt x="94" y="121"/>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21" name="グループ化 120"/>
          <p:cNvGrpSpPr/>
          <p:nvPr userDrawn="1"/>
        </p:nvGrpSpPr>
        <p:grpSpPr>
          <a:xfrm>
            <a:off x="253473" y="119939"/>
            <a:ext cx="974712" cy="516358"/>
            <a:chOff x="323790" y="141997"/>
            <a:chExt cx="854770" cy="452818"/>
          </a:xfrm>
        </p:grpSpPr>
        <p:sp>
          <p:nvSpPr>
            <p:cNvPr id="62" name="Freeform 5"/>
            <p:cNvSpPr>
              <a:spLocks/>
            </p:cNvSpPr>
            <p:nvPr userDrawn="1"/>
          </p:nvSpPr>
          <p:spPr bwMode="auto">
            <a:xfrm>
              <a:off x="656521" y="145143"/>
              <a:ext cx="522039" cy="449672"/>
            </a:xfrm>
            <a:custGeom>
              <a:avLst/>
              <a:gdLst>
                <a:gd name="T0" fmla="*/ 1356 w 1684"/>
                <a:gd name="T1" fmla="*/ 1145 h 1449"/>
                <a:gd name="T2" fmla="*/ 1246 w 1684"/>
                <a:gd name="T3" fmla="*/ 1449 h 1449"/>
                <a:gd name="T4" fmla="*/ 0 w 1684"/>
                <a:gd name="T5" fmla="*/ 1449 h 1449"/>
                <a:gd name="T6" fmla="*/ 1496 w 1684"/>
                <a:gd name="T7" fmla="*/ 0 h 1449"/>
                <a:gd name="T8" fmla="*/ 1635 w 1684"/>
                <a:gd name="T9" fmla="*/ 105 h 1449"/>
                <a:gd name="T10" fmla="*/ 1544 w 1684"/>
                <a:gd name="T11" fmla="*/ 193 h 1449"/>
                <a:gd name="T12" fmla="*/ 1539 w 1684"/>
                <a:gd name="T13" fmla="*/ 217 h 1449"/>
                <a:gd name="T14" fmla="*/ 1559 w 1684"/>
                <a:gd name="T15" fmla="*/ 230 h 1449"/>
                <a:gd name="T16" fmla="*/ 1684 w 1684"/>
                <a:gd name="T17" fmla="*/ 230 h 1449"/>
                <a:gd name="T18" fmla="*/ 1684 w 1684"/>
                <a:gd name="T19" fmla="*/ 420 h 1449"/>
                <a:gd name="T20" fmla="*/ 1356 w 1684"/>
                <a:gd name="T21" fmla="*/ 420 h 1449"/>
                <a:gd name="T22" fmla="*/ 1356 w 1684"/>
                <a:gd name="T23" fmla="*/ 114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4" h="1449">
                  <a:moveTo>
                    <a:pt x="1356" y="1145"/>
                  </a:moveTo>
                  <a:cubicBezTo>
                    <a:pt x="1246" y="1449"/>
                    <a:pt x="1246" y="1449"/>
                    <a:pt x="1246" y="1449"/>
                  </a:cubicBezTo>
                  <a:cubicBezTo>
                    <a:pt x="0" y="1449"/>
                    <a:pt x="0" y="1449"/>
                    <a:pt x="0" y="1449"/>
                  </a:cubicBezTo>
                  <a:cubicBezTo>
                    <a:pt x="1496" y="0"/>
                    <a:pt x="1496" y="0"/>
                    <a:pt x="1496" y="0"/>
                  </a:cubicBezTo>
                  <a:cubicBezTo>
                    <a:pt x="1635" y="105"/>
                    <a:pt x="1635" y="105"/>
                    <a:pt x="1635" y="105"/>
                  </a:cubicBezTo>
                  <a:cubicBezTo>
                    <a:pt x="1544" y="193"/>
                    <a:pt x="1544" y="193"/>
                    <a:pt x="1544" y="193"/>
                  </a:cubicBezTo>
                  <a:cubicBezTo>
                    <a:pt x="1538" y="199"/>
                    <a:pt x="1536" y="209"/>
                    <a:pt x="1539" y="217"/>
                  </a:cubicBezTo>
                  <a:cubicBezTo>
                    <a:pt x="1543" y="225"/>
                    <a:pt x="1551" y="230"/>
                    <a:pt x="1559" y="230"/>
                  </a:cubicBezTo>
                  <a:cubicBezTo>
                    <a:pt x="1684" y="230"/>
                    <a:pt x="1684" y="230"/>
                    <a:pt x="1684" y="230"/>
                  </a:cubicBezTo>
                  <a:cubicBezTo>
                    <a:pt x="1684" y="420"/>
                    <a:pt x="1684" y="420"/>
                    <a:pt x="1684" y="420"/>
                  </a:cubicBezTo>
                  <a:cubicBezTo>
                    <a:pt x="1356" y="420"/>
                    <a:pt x="1356" y="420"/>
                    <a:pt x="1356" y="420"/>
                  </a:cubicBezTo>
                  <a:lnTo>
                    <a:pt x="1356" y="1145"/>
                  </a:lnTo>
                  <a:close/>
                </a:path>
              </a:pathLst>
            </a:custGeom>
            <a:solidFill>
              <a:srgbClr val="D2DC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Rectangle 6"/>
            <p:cNvSpPr>
              <a:spLocks noChangeArrowheads="1"/>
            </p:cNvSpPr>
            <p:nvPr userDrawn="1"/>
          </p:nvSpPr>
          <p:spPr bwMode="auto">
            <a:xfrm>
              <a:off x="323790" y="141997"/>
              <a:ext cx="332731" cy="452818"/>
            </a:xfrm>
            <a:prstGeom prst="rect">
              <a:avLst/>
            </a:prstGeom>
            <a:solidFill>
              <a:srgbClr val="62AD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7"/>
            <p:cNvSpPr>
              <a:spLocks/>
            </p:cNvSpPr>
            <p:nvPr userDrawn="1"/>
          </p:nvSpPr>
          <p:spPr bwMode="auto">
            <a:xfrm>
              <a:off x="679464" y="188537"/>
              <a:ext cx="129264" cy="154566"/>
            </a:xfrm>
            <a:custGeom>
              <a:avLst/>
              <a:gdLst>
                <a:gd name="T0" fmla="*/ 19 w 417"/>
                <a:gd name="T1" fmla="*/ 0 h 498"/>
                <a:gd name="T2" fmla="*/ 261 w 417"/>
                <a:gd name="T3" fmla="*/ 0 h 498"/>
                <a:gd name="T4" fmla="*/ 387 w 417"/>
                <a:gd name="T5" fmla="*/ 39 h 498"/>
                <a:gd name="T6" fmla="*/ 417 w 417"/>
                <a:gd name="T7" fmla="*/ 146 h 498"/>
                <a:gd name="T8" fmla="*/ 375 w 417"/>
                <a:gd name="T9" fmla="*/ 266 h 498"/>
                <a:gd name="T10" fmla="*/ 256 w 417"/>
                <a:gd name="T11" fmla="*/ 299 h 498"/>
                <a:gd name="T12" fmla="*/ 191 w 417"/>
                <a:gd name="T13" fmla="*/ 299 h 498"/>
                <a:gd name="T14" fmla="*/ 116 w 417"/>
                <a:gd name="T15" fmla="*/ 363 h 498"/>
                <a:gd name="T16" fmla="*/ 116 w 417"/>
                <a:gd name="T17" fmla="*/ 402 h 498"/>
                <a:gd name="T18" fmla="*/ 407 w 417"/>
                <a:gd name="T19" fmla="*/ 402 h 498"/>
                <a:gd name="T20" fmla="*/ 407 w 417"/>
                <a:gd name="T21" fmla="*/ 498 h 498"/>
                <a:gd name="T22" fmla="*/ 2 w 417"/>
                <a:gd name="T23" fmla="*/ 498 h 498"/>
                <a:gd name="T24" fmla="*/ 2 w 417"/>
                <a:gd name="T25" fmla="*/ 387 h 498"/>
                <a:gd name="T26" fmla="*/ 192 w 417"/>
                <a:gd name="T27" fmla="*/ 197 h 498"/>
                <a:gd name="T28" fmla="*/ 254 w 417"/>
                <a:gd name="T29" fmla="*/ 197 h 498"/>
                <a:gd name="T30" fmla="*/ 304 w 417"/>
                <a:gd name="T31" fmla="*/ 146 h 498"/>
                <a:gd name="T32" fmla="*/ 237 w 417"/>
                <a:gd name="T33" fmla="*/ 95 h 498"/>
                <a:gd name="T34" fmla="*/ 19 w 417"/>
                <a:gd name="T35" fmla="*/ 95 h 498"/>
                <a:gd name="T36" fmla="*/ 19 w 417"/>
                <a:gd name="T3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98">
                  <a:moveTo>
                    <a:pt x="19" y="0"/>
                  </a:moveTo>
                  <a:cubicBezTo>
                    <a:pt x="261" y="0"/>
                    <a:pt x="261" y="0"/>
                    <a:pt x="261" y="0"/>
                  </a:cubicBezTo>
                  <a:cubicBezTo>
                    <a:pt x="324" y="0"/>
                    <a:pt x="365" y="12"/>
                    <a:pt x="387" y="39"/>
                  </a:cubicBezTo>
                  <a:cubicBezTo>
                    <a:pt x="406" y="62"/>
                    <a:pt x="417" y="103"/>
                    <a:pt x="417" y="146"/>
                  </a:cubicBezTo>
                  <a:cubicBezTo>
                    <a:pt x="417" y="198"/>
                    <a:pt x="402" y="241"/>
                    <a:pt x="375" y="266"/>
                  </a:cubicBezTo>
                  <a:cubicBezTo>
                    <a:pt x="350" y="289"/>
                    <a:pt x="315" y="299"/>
                    <a:pt x="256" y="299"/>
                  </a:cubicBezTo>
                  <a:cubicBezTo>
                    <a:pt x="191" y="299"/>
                    <a:pt x="191" y="299"/>
                    <a:pt x="191" y="299"/>
                  </a:cubicBezTo>
                  <a:cubicBezTo>
                    <a:pt x="131" y="302"/>
                    <a:pt x="114" y="316"/>
                    <a:pt x="116" y="363"/>
                  </a:cubicBezTo>
                  <a:cubicBezTo>
                    <a:pt x="116" y="402"/>
                    <a:pt x="116" y="402"/>
                    <a:pt x="116" y="402"/>
                  </a:cubicBezTo>
                  <a:cubicBezTo>
                    <a:pt x="407" y="402"/>
                    <a:pt x="407" y="402"/>
                    <a:pt x="407" y="402"/>
                  </a:cubicBezTo>
                  <a:cubicBezTo>
                    <a:pt x="407" y="498"/>
                    <a:pt x="407" y="498"/>
                    <a:pt x="407" y="498"/>
                  </a:cubicBezTo>
                  <a:cubicBezTo>
                    <a:pt x="2" y="498"/>
                    <a:pt x="2" y="498"/>
                    <a:pt x="2" y="498"/>
                  </a:cubicBezTo>
                  <a:cubicBezTo>
                    <a:pt x="2" y="387"/>
                    <a:pt x="2" y="387"/>
                    <a:pt x="2" y="387"/>
                  </a:cubicBezTo>
                  <a:cubicBezTo>
                    <a:pt x="0" y="251"/>
                    <a:pt x="54" y="197"/>
                    <a:pt x="192" y="197"/>
                  </a:cubicBezTo>
                  <a:cubicBezTo>
                    <a:pt x="254" y="197"/>
                    <a:pt x="254" y="197"/>
                    <a:pt x="254" y="197"/>
                  </a:cubicBezTo>
                  <a:cubicBezTo>
                    <a:pt x="296" y="197"/>
                    <a:pt x="304" y="189"/>
                    <a:pt x="304" y="146"/>
                  </a:cubicBezTo>
                  <a:cubicBezTo>
                    <a:pt x="304" y="104"/>
                    <a:pt x="293" y="95"/>
                    <a:pt x="237" y="95"/>
                  </a:cubicBezTo>
                  <a:cubicBezTo>
                    <a:pt x="19" y="95"/>
                    <a:pt x="19" y="95"/>
                    <a:pt x="19" y="95"/>
                  </a:cubicBezTo>
                  <a:lnTo>
                    <a:pt x="19" y="0"/>
                  </a:lnTo>
                  <a:close/>
                </a:path>
              </a:pathLst>
            </a:custGeom>
            <a:solidFill>
              <a:srgbClr val="62AD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8"/>
            <p:cNvSpPr>
              <a:spLocks noEditPoints="1"/>
            </p:cNvSpPr>
            <p:nvPr userDrawn="1"/>
          </p:nvSpPr>
          <p:spPr bwMode="auto">
            <a:xfrm>
              <a:off x="836652" y="186046"/>
              <a:ext cx="172396" cy="172003"/>
            </a:xfrm>
            <a:custGeom>
              <a:avLst/>
              <a:gdLst>
                <a:gd name="T0" fmla="*/ 6 w 556"/>
                <a:gd name="T1" fmla="*/ 372 h 554"/>
                <a:gd name="T2" fmla="*/ 50 w 556"/>
                <a:gd name="T3" fmla="*/ 110 h 554"/>
                <a:gd name="T4" fmla="*/ 6 w 556"/>
                <a:gd name="T5" fmla="*/ 33 h 554"/>
                <a:gd name="T6" fmla="*/ 50 w 556"/>
                <a:gd name="T7" fmla="*/ 0 h 554"/>
                <a:gd name="T8" fmla="*/ 132 w 556"/>
                <a:gd name="T9" fmla="*/ 36 h 554"/>
                <a:gd name="T10" fmla="*/ 192 w 556"/>
                <a:gd name="T11" fmla="*/ 0 h 554"/>
                <a:gd name="T12" fmla="*/ 279 w 556"/>
                <a:gd name="T13" fmla="*/ 36 h 554"/>
                <a:gd name="T14" fmla="*/ 322 w 556"/>
                <a:gd name="T15" fmla="*/ 110 h 554"/>
                <a:gd name="T16" fmla="*/ 279 w 556"/>
                <a:gd name="T17" fmla="*/ 372 h 554"/>
                <a:gd name="T18" fmla="*/ 317 w 556"/>
                <a:gd name="T19" fmla="*/ 443 h 554"/>
                <a:gd name="T20" fmla="*/ 345 w 556"/>
                <a:gd name="T21" fmla="*/ 3 h 554"/>
                <a:gd name="T22" fmla="*/ 556 w 556"/>
                <a:gd name="T23" fmla="*/ 454 h 554"/>
                <a:gd name="T24" fmla="*/ 460 w 556"/>
                <a:gd name="T25" fmla="*/ 544 h 554"/>
                <a:gd name="T26" fmla="*/ 431 w 556"/>
                <a:gd name="T27" fmla="*/ 450 h 554"/>
                <a:gd name="T28" fmla="*/ 471 w 556"/>
                <a:gd name="T29" fmla="*/ 420 h 554"/>
                <a:gd name="T30" fmla="*/ 436 w 556"/>
                <a:gd name="T31" fmla="*/ 352 h 554"/>
                <a:gd name="T32" fmla="*/ 317 w 556"/>
                <a:gd name="T33" fmla="*/ 451 h 554"/>
                <a:gd name="T34" fmla="*/ 312 w 556"/>
                <a:gd name="T35" fmla="*/ 550 h 554"/>
                <a:gd name="T36" fmla="*/ 188 w 556"/>
                <a:gd name="T37" fmla="*/ 451 h 554"/>
                <a:gd name="T38" fmla="*/ 102 w 556"/>
                <a:gd name="T39" fmla="*/ 550 h 554"/>
                <a:gd name="T40" fmla="*/ 53 w 556"/>
                <a:gd name="T41" fmla="*/ 451 h 554"/>
                <a:gd name="T42" fmla="*/ 192 w 556"/>
                <a:gd name="T43" fmla="*/ 144 h 554"/>
                <a:gd name="T44" fmla="*/ 132 w 556"/>
                <a:gd name="T45" fmla="*/ 110 h 554"/>
                <a:gd name="T46" fmla="*/ 192 w 556"/>
                <a:gd name="T47" fmla="*/ 144 h 554"/>
                <a:gd name="T48" fmla="*/ 192 w 556"/>
                <a:gd name="T49" fmla="*/ 215 h 554"/>
                <a:gd name="T50" fmla="*/ 132 w 556"/>
                <a:gd name="T51" fmla="*/ 258 h 554"/>
                <a:gd name="T52" fmla="*/ 192 w 556"/>
                <a:gd name="T53" fmla="*/ 372 h 554"/>
                <a:gd name="T54" fmla="*/ 132 w 556"/>
                <a:gd name="T55" fmla="*/ 329 h 554"/>
                <a:gd name="T56" fmla="*/ 192 w 556"/>
                <a:gd name="T57" fmla="*/ 372 h 554"/>
                <a:gd name="T58" fmla="*/ 471 w 556"/>
                <a:gd name="T59" fmla="*/ 87 h 554"/>
                <a:gd name="T60" fmla="*/ 436 w 556"/>
                <a:gd name="T61" fmla="*/ 144 h 554"/>
                <a:gd name="T62" fmla="*/ 471 w 556"/>
                <a:gd name="T63" fmla="*/ 214 h 554"/>
                <a:gd name="T64" fmla="*/ 436 w 556"/>
                <a:gd name="T65" fmla="*/ 274 h 554"/>
                <a:gd name="T66" fmla="*/ 471 w 556"/>
                <a:gd name="T67" fmla="*/ 21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6" h="554">
                  <a:moveTo>
                    <a:pt x="6" y="451"/>
                  </a:moveTo>
                  <a:cubicBezTo>
                    <a:pt x="6" y="372"/>
                    <a:pt x="6" y="372"/>
                    <a:pt x="6" y="372"/>
                  </a:cubicBezTo>
                  <a:cubicBezTo>
                    <a:pt x="50" y="372"/>
                    <a:pt x="50" y="372"/>
                    <a:pt x="50" y="372"/>
                  </a:cubicBezTo>
                  <a:cubicBezTo>
                    <a:pt x="50" y="110"/>
                    <a:pt x="50" y="110"/>
                    <a:pt x="50" y="110"/>
                  </a:cubicBezTo>
                  <a:cubicBezTo>
                    <a:pt x="6" y="110"/>
                    <a:pt x="6" y="110"/>
                    <a:pt x="6" y="110"/>
                  </a:cubicBezTo>
                  <a:cubicBezTo>
                    <a:pt x="6" y="33"/>
                    <a:pt x="6" y="33"/>
                    <a:pt x="6" y="33"/>
                  </a:cubicBezTo>
                  <a:cubicBezTo>
                    <a:pt x="50" y="33"/>
                    <a:pt x="50" y="33"/>
                    <a:pt x="50" y="33"/>
                  </a:cubicBezTo>
                  <a:cubicBezTo>
                    <a:pt x="50" y="0"/>
                    <a:pt x="50" y="0"/>
                    <a:pt x="50" y="0"/>
                  </a:cubicBezTo>
                  <a:cubicBezTo>
                    <a:pt x="132" y="0"/>
                    <a:pt x="132" y="0"/>
                    <a:pt x="132" y="0"/>
                  </a:cubicBezTo>
                  <a:cubicBezTo>
                    <a:pt x="132" y="36"/>
                    <a:pt x="132" y="36"/>
                    <a:pt x="132" y="36"/>
                  </a:cubicBezTo>
                  <a:cubicBezTo>
                    <a:pt x="192" y="36"/>
                    <a:pt x="192" y="36"/>
                    <a:pt x="192" y="36"/>
                  </a:cubicBezTo>
                  <a:cubicBezTo>
                    <a:pt x="192" y="0"/>
                    <a:pt x="192" y="0"/>
                    <a:pt x="192" y="0"/>
                  </a:cubicBezTo>
                  <a:cubicBezTo>
                    <a:pt x="279" y="0"/>
                    <a:pt x="279" y="0"/>
                    <a:pt x="279" y="0"/>
                  </a:cubicBezTo>
                  <a:cubicBezTo>
                    <a:pt x="279" y="36"/>
                    <a:pt x="279" y="36"/>
                    <a:pt x="279" y="36"/>
                  </a:cubicBezTo>
                  <a:cubicBezTo>
                    <a:pt x="322" y="36"/>
                    <a:pt x="322" y="36"/>
                    <a:pt x="322" y="36"/>
                  </a:cubicBezTo>
                  <a:cubicBezTo>
                    <a:pt x="322" y="110"/>
                    <a:pt x="322" y="110"/>
                    <a:pt x="322" y="110"/>
                  </a:cubicBezTo>
                  <a:cubicBezTo>
                    <a:pt x="279" y="110"/>
                    <a:pt x="279" y="110"/>
                    <a:pt x="279" y="110"/>
                  </a:cubicBezTo>
                  <a:cubicBezTo>
                    <a:pt x="279" y="372"/>
                    <a:pt x="279" y="372"/>
                    <a:pt x="279" y="372"/>
                  </a:cubicBezTo>
                  <a:cubicBezTo>
                    <a:pt x="317" y="372"/>
                    <a:pt x="317" y="372"/>
                    <a:pt x="317" y="372"/>
                  </a:cubicBezTo>
                  <a:cubicBezTo>
                    <a:pt x="317" y="443"/>
                    <a:pt x="317" y="443"/>
                    <a:pt x="317" y="443"/>
                  </a:cubicBezTo>
                  <a:cubicBezTo>
                    <a:pt x="339" y="423"/>
                    <a:pt x="344" y="409"/>
                    <a:pt x="345" y="360"/>
                  </a:cubicBezTo>
                  <a:cubicBezTo>
                    <a:pt x="345" y="3"/>
                    <a:pt x="345" y="3"/>
                    <a:pt x="345" y="3"/>
                  </a:cubicBezTo>
                  <a:cubicBezTo>
                    <a:pt x="556" y="3"/>
                    <a:pt x="556" y="3"/>
                    <a:pt x="556" y="3"/>
                  </a:cubicBezTo>
                  <a:cubicBezTo>
                    <a:pt x="556" y="454"/>
                    <a:pt x="556" y="454"/>
                    <a:pt x="556" y="454"/>
                  </a:cubicBezTo>
                  <a:cubicBezTo>
                    <a:pt x="556" y="491"/>
                    <a:pt x="553" y="505"/>
                    <a:pt x="539" y="522"/>
                  </a:cubicBezTo>
                  <a:cubicBezTo>
                    <a:pt x="522" y="540"/>
                    <a:pt x="510" y="543"/>
                    <a:pt x="460" y="544"/>
                  </a:cubicBezTo>
                  <a:cubicBezTo>
                    <a:pt x="431" y="544"/>
                    <a:pt x="431" y="544"/>
                    <a:pt x="431" y="544"/>
                  </a:cubicBezTo>
                  <a:cubicBezTo>
                    <a:pt x="431" y="450"/>
                    <a:pt x="431" y="450"/>
                    <a:pt x="431" y="450"/>
                  </a:cubicBezTo>
                  <a:cubicBezTo>
                    <a:pt x="447" y="450"/>
                    <a:pt x="447" y="450"/>
                    <a:pt x="447" y="450"/>
                  </a:cubicBezTo>
                  <a:cubicBezTo>
                    <a:pt x="467" y="449"/>
                    <a:pt x="471" y="445"/>
                    <a:pt x="471" y="420"/>
                  </a:cubicBezTo>
                  <a:cubicBezTo>
                    <a:pt x="471" y="352"/>
                    <a:pt x="471" y="352"/>
                    <a:pt x="471" y="352"/>
                  </a:cubicBezTo>
                  <a:cubicBezTo>
                    <a:pt x="436" y="352"/>
                    <a:pt x="436" y="352"/>
                    <a:pt x="436" y="352"/>
                  </a:cubicBezTo>
                  <a:cubicBezTo>
                    <a:pt x="431" y="462"/>
                    <a:pt x="396" y="520"/>
                    <a:pt x="317" y="554"/>
                  </a:cubicBezTo>
                  <a:cubicBezTo>
                    <a:pt x="317" y="451"/>
                    <a:pt x="317" y="451"/>
                    <a:pt x="317" y="451"/>
                  </a:cubicBezTo>
                  <a:cubicBezTo>
                    <a:pt x="274" y="451"/>
                    <a:pt x="274" y="451"/>
                    <a:pt x="274" y="451"/>
                  </a:cubicBezTo>
                  <a:cubicBezTo>
                    <a:pt x="283" y="479"/>
                    <a:pt x="285" y="484"/>
                    <a:pt x="312" y="550"/>
                  </a:cubicBezTo>
                  <a:cubicBezTo>
                    <a:pt x="213" y="550"/>
                    <a:pt x="213" y="550"/>
                    <a:pt x="213" y="550"/>
                  </a:cubicBezTo>
                  <a:cubicBezTo>
                    <a:pt x="203" y="516"/>
                    <a:pt x="201" y="508"/>
                    <a:pt x="188" y="451"/>
                  </a:cubicBezTo>
                  <a:cubicBezTo>
                    <a:pt x="142" y="451"/>
                    <a:pt x="142" y="451"/>
                    <a:pt x="142" y="451"/>
                  </a:cubicBezTo>
                  <a:cubicBezTo>
                    <a:pt x="130" y="490"/>
                    <a:pt x="123" y="508"/>
                    <a:pt x="102" y="550"/>
                  </a:cubicBezTo>
                  <a:cubicBezTo>
                    <a:pt x="0" y="550"/>
                    <a:pt x="0" y="550"/>
                    <a:pt x="0" y="550"/>
                  </a:cubicBezTo>
                  <a:cubicBezTo>
                    <a:pt x="35" y="496"/>
                    <a:pt x="40" y="486"/>
                    <a:pt x="53" y="451"/>
                  </a:cubicBezTo>
                  <a:lnTo>
                    <a:pt x="6" y="451"/>
                  </a:lnTo>
                  <a:close/>
                  <a:moveTo>
                    <a:pt x="192" y="144"/>
                  </a:moveTo>
                  <a:cubicBezTo>
                    <a:pt x="192" y="110"/>
                    <a:pt x="192" y="110"/>
                    <a:pt x="192" y="110"/>
                  </a:cubicBezTo>
                  <a:cubicBezTo>
                    <a:pt x="132" y="110"/>
                    <a:pt x="132" y="110"/>
                    <a:pt x="132" y="110"/>
                  </a:cubicBezTo>
                  <a:cubicBezTo>
                    <a:pt x="132" y="144"/>
                    <a:pt x="132" y="144"/>
                    <a:pt x="132" y="144"/>
                  </a:cubicBezTo>
                  <a:lnTo>
                    <a:pt x="192" y="144"/>
                  </a:lnTo>
                  <a:close/>
                  <a:moveTo>
                    <a:pt x="192" y="258"/>
                  </a:moveTo>
                  <a:cubicBezTo>
                    <a:pt x="192" y="215"/>
                    <a:pt x="192" y="215"/>
                    <a:pt x="192" y="215"/>
                  </a:cubicBezTo>
                  <a:cubicBezTo>
                    <a:pt x="132" y="215"/>
                    <a:pt x="132" y="215"/>
                    <a:pt x="132" y="215"/>
                  </a:cubicBezTo>
                  <a:cubicBezTo>
                    <a:pt x="132" y="258"/>
                    <a:pt x="132" y="258"/>
                    <a:pt x="132" y="258"/>
                  </a:cubicBezTo>
                  <a:lnTo>
                    <a:pt x="192" y="258"/>
                  </a:lnTo>
                  <a:close/>
                  <a:moveTo>
                    <a:pt x="192" y="372"/>
                  </a:moveTo>
                  <a:cubicBezTo>
                    <a:pt x="192" y="329"/>
                    <a:pt x="192" y="329"/>
                    <a:pt x="192" y="329"/>
                  </a:cubicBezTo>
                  <a:cubicBezTo>
                    <a:pt x="132" y="329"/>
                    <a:pt x="132" y="329"/>
                    <a:pt x="132" y="329"/>
                  </a:cubicBezTo>
                  <a:cubicBezTo>
                    <a:pt x="132" y="372"/>
                    <a:pt x="132" y="372"/>
                    <a:pt x="132" y="372"/>
                  </a:cubicBezTo>
                  <a:lnTo>
                    <a:pt x="192" y="372"/>
                  </a:lnTo>
                  <a:close/>
                  <a:moveTo>
                    <a:pt x="471" y="144"/>
                  </a:moveTo>
                  <a:cubicBezTo>
                    <a:pt x="471" y="87"/>
                    <a:pt x="471" y="87"/>
                    <a:pt x="471" y="87"/>
                  </a:cubicBezTo>
                  <a:cubicBezTo>
                    <a:pt x="436" y="87"/>
                    <a:pt x="436" y="87"/>
                    <a:pt x="436" y="87"/>
                  </a:cubicBezTo>
                  <a:cubicBezTo>
                    <a:pt x="436" y="144"/>
                    <a:pt x="436" y="144"/>
                    <a:pt x="436" y="144"/>
                  </a:cubicBezTo>
                  <a:lnTo>
                    <a:pt x="471" y="144"/>
                  </a:lnTo>
                  <a:close/>
                  <a:moveTo>
                    <a:pt x="471" y="214"/>
                  </a:moveTo>
                  <a:cubicBezTo>
                    <a:pt x="436" y="214"/>
                    <a:pt x="436" y="214"/>
                    <a:pt x="436" y="214"/>
                  </a:cubicBezTo>
                  <a:cubicBezTo>
                    <a:pt x="436" y="274"/>
                    <a:pt x="436" y="274"/>
                    <a:pt x="436" y="274"/>
                  </a:cubicBezTo>
                  <a:cubicBezTo>
                    <a:pt x="471" y="274"/>
                    <a:pt x="471" y="274"/>
                    <a:pt x="471" y="274"/>
                  </a:cubicBezTo>
                  <a:lnTo>
                    <a:pt x="471" y="214"/>
                  </a:lnTo>
                  <a:close/>
                </a:path>
              </a:pathLst>
            </a:custGeom>
            <a:solidFill>
              <a:srgbClr val="62AD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9"/>
            <p:cNvSpPr>
              <a:spLocks/>
            </p:cNvSpPr>
            <p:nvPr userDrawn="1"/>
          </p:nvSpPr>
          <p:spPr bwMode="auto">
            <a:xfrm>
              <a:off x="346733" y="213971"/>
              <a:ext cx="126249" cy="133197"/>
            </a:xfrm>
            <a:custGeom>
              <a:avLst/>
              <a:gdLst>
                <a:gd name="T0" fmla="*/ 221 w 407"/>
                <a:gd name="T1" fmla="*/ 429 h 429"/>
                <a:gd name="T2" fmla="*/ 407 w 407"/>
                <a:gd name="T3" fmla="*/ 260 h 429"/>
                <a:gd name="T4" fmla="*/ 407 w 407"/>
                <a:gd name="T5" fmla="*/ 226 h 429"/>
                <a:gd name="T6" fmla="*/ 407 w 407"/>
                <a:gd name="T7" fmla="*/ 136 h 429"/>
                <a:gd name="T8" fmla="*/ 407 w 407"/>
                <a:gd name="T9" fmla="*/ 116 h 429"/>
                <a:gd name="T10" fmla="*/ 291 w 407"/>
                <a:gd name="T11" fmla="*/ 0 h 429"/>
                <a:gd name="T12" fmla="*/ 23 w 407"/>
                <a:gd name="T13" fmla="*/ 0 h 429"/>
                <a:gd name="T14" fmla="*/ 0 w 407"/>
                <a:gd name="T15" fmla="*/ 23 h 429"/>
                <a:gd name="T16" fmla="*/ 0 w 407"/>
                <a:gd name="T17" fmla="*/ 67 h 429"/>
                <a:gd name="T18" fmla="*/ 23 w 407"/>
                <a:gd name="T19" fmla="*/ 90 h 429"/>
                <a:gd name="T20" fmla="*/ 291 w 407"/>
                <a:gd name="T21" fmla="*/ 90 h 429"/>
                <a:gd name="T22" fmla="*/ 316 w 407"/>
                <a:gd name="T23" fmla="*/ 116 h 429"/>
                <a:gd name="T24" fmla="*/ 316 w 407"/>
                <a:gd name="T25" fmla="*/ 136 h 429"/>
                <a:gd name="T26" fmla="*/ 316 w 407"/>
                <a:gd name="T27" fmla="*/ 226 h 429"/>
                <a:gd name="T28" fmla="*/ 316 w 407"/>
                <a:gd name="T29" fmla="*/ 260 h 429"/>
                <a:gd name="T30" fmla="*/ 221 w 407"/>
                <a:gd name="T31" fmla="*/ 339 h 429"/>
                <a:gd name="T32" fmla="*/ 69 w 407"/>
                <a:gd name="T33" fmla="*/ 339 h 429"/>
                <a:gd name="T34" fmla="*/ 45 w 407"/>
                <a:gd name="T35" fmla="*/ 362 h 429"/>
                <a:gd name="T36" fmla="*/ 45 w 407"/>
                <a:gd name="T37" fmla="*/ 406 h 429"/>
                <a:gd name="T38" fmla="*/ 69 w 407"/>
                <a:gd name="T39" fmla="*/ 429 h 429"/>
                <a:gd name="T40" fmla="*/ 221 w 407"/>
                <a:gd name="T41"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7" h="429">
                  <a:moveTo>
                    <a:pt x="221" y="429"/>
                  </a:moveTo>
                  <a:cubicBezTo>
                    <a:pt x="323" y="429"/>
                    <a:pt x="407" y="353"/>
                    <a:pt x="407" y="260"/>
                  </a:cubicBezTo>
                  <a:cubicBezTo>
                    <a:pt x="407" y="226"/>
                    <a:pt x="407" y="226"/>
                    <a:pt x="407" y="226"/>
                  </a:cubicBezTo>
                  <a:cubicBezTo>
                    <a:pt x="407" y="136"/>
                    <a:pt x="407" y="136"/>
                    <a:pt x="407" y="136"/>
                  </a:cubicBezTo>
                  <a:cubicBezTo>
                    <a:pt x="407" y="116"/>
                    <a:pt x="407" y="116"/>
                    <a:pt x="407" y="116"/>
                  </a:cubicBezTo>
                  <a:cubicBezTo>
                    <a:pt x="407" y="52"/>
                    <a:pt x="355" y="0"/>
                    <a:pt x="291" y="0"/>
                  </a:cubicBezTo>
                  <a:cubicBezTo>
                    <a:pt x="23" y="0"/>
                    <a:pt x="23" y="0"/>
                    <a:pt x="23" y="0"/>
                  </a:cubicBezTo>
                  <a:cubicBezTo>
                    <a:pt x="11" y="0"/>
                    <a:pt x="0" y="10"/>
                    <a:pt x="0" y="23"/>
                  </a:cubicBezTo>
                  <a:cubicBezTo>
                    <a:pt x="0" y="67"/>
                    <a:pt x="0" y="67"/>
                    <a:pt x="0" y="67"/>
                  </a:cubicBezTo>
                  <a:cubicBezTo>
                    <a:pt x="0" y="80"/>
                    <a:pt x="11" y="90"/>
                    <a:pt x="23" y="90"/>
                  </a:cubicBezTo>
                  <a:cubicBezTo>
                    <a:pt x="291" y="90"/>
                    <a:pt x="291" y="90"/>
                    <a:pt x="291" y="90"/>
                  </a:cubicBezTo>
                  <a:cubicBezTo>
                    <a:pt x="305" y="90"/>
                    <a:pt x="316" y="102"/>
                    <a:pt x="316" y="116"/>
                  </a:cubicBezTo>
                  <a:cubicBezTo>
                    <a:pt x="316" y="136"/>
                    <a:pt x="316" y="136"/>
                    <a:pt x="316" y="136"/>
                  </a:cubicBezTo>
                  <a:cubicBezTo>
                    <a:pt x="316" y="226"/>
                    <a:pt x="316" y="226"/>
                    <a:pt x="316" y="226"/>
                  </a:cubicBezTo>
                  <a:cubicBezTo>
                    <a:pt x="316" y="260"/>
                    <a:pt x="316" y="260"/>
                    <a:pt x="316" y="260"/>
                  </a:cubicBezTo>
                  <a:cubicBezTo>
                    <a:pt x="316" y="303"/>
                    <a:pt x="273" y="339"/>
                    <a:pt x="221" y="339"/>
                  </a:cubicBezTo>
                  <a:cubicBezTo>
                    <a:pt x="69" y="339"/>
                    <a:pt x="69" y="339"/>
                    <a:pt x="69" y="339"/>
                  </a:cubicBezTo>
                  <a:cubicBezTo>
                    <a:pt x="56" y="339"/>
                    <a:pt x="45" y="350"/>
                    <a:pt x="45" y="362"/>
                  </a:cubicBezTo>
                  <a:cubicBezTo>
                    <a:pt x="45" y="406"/>
                    <a:pt x="45" y="406"/>
                    <a:pt x="45" y="406"/>
                  </a:cubicBezTo>
                  <a:cubicBezTo>
                    <a:pt x="45" y="419"/>
                    <a:pt x="56" y="429"/>
                    <a:pt x="69" y="429"/>
                  </a:cubicBezTo>
                  <a:lnTo>
                    <a:pt x="221" y="4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0"/>
            <p:cNvSpPr>
              <a:spLocks/>
            </p:cNvSpPr>
            <p:nvPr userDrawn="1"/>
          </p:nvSpPr>
          <p:spPr bwMode="auto">
            <a:xfrm>
              <a:off x="360760" y="164939"/>
              <a:ext cx="91114" cy="27924"/>
            </a:xfrm>
            <a:custGeom>
              <a:avLst/>
              <a:gdLst>
                <a:gd name="T0" fmla="*/ 294 w 294"/>
                <a:gd name="T1" fmla="*/ 22 h 90"/>
                <a:gd name="T2" fmla="*/ 271 w 294"/>
                <a:gd name="T3" fmla="*/ 0 h 90"/>
                <a:gd name="T4" fmla="*/ 23 w 294"/>
                <a:gd name="T5" fmla="*/ 0 h 90"/>
                <a:gd name="T6" fmla="*/ 0 w 294"/>
                <a:gd name="T7" fmla="*/ 22 h 90"/>
                <a:gd name="T8" fmla="*/ 0 w 294"/>
                <a:gd name="T9" fmla="*/ 67 h 90"/>
                <a:gd name="T10" fmla="*/ 23 w 294"/>
                <a:gd name="T11" fmla="*/ 90 h 90"/>
                <a:gd name="T12" fmla="*/ 271 w 294"/>
                <a:gd name="T13" fmla="*/ 90 h 90"/>
                <a:gd name="T14" fmla="*/ 294 w 294"/>
                <a:gd name="T15" fmla="*/ 67 h 90"/>
                <a:gd name="T16" fmla="*/ 294 w 294"/>
                <a:gd name="T17"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0">
                  <a:moveTo>
                    <a:pt x="294" y="22"/>
                  </a:moveTo>
                  <a:cubicBezTo>
                    <a:pt x="294" y="10"/>
                    <a:pt x="284" y="0"/>
                    <a:pt x="271" y="0"/>
                  </a:cubicBezTo>
                  <a:cubicBezTo>
                    <a:pt x="23" y="0"/>
                    <a:pt x="23" y="0"/>
                    <a:pt x="23" y="0"/>
                  </a:cubicBezTo>
                  <a:cubicBezTo>
                    <a:pt x="10" y="0"/>
                    <a:pt x="0" y="10"/>
                    <a:pt x="0" y="22"/>
                  </a:cubicBezTo>
                  <a:cubicBezTo>
                    <a:pt x="0" y="67"/>
                    <a:pt x="0" y="67"/>
                    <a:pt x="0" y="67"/>
                  </a:cubicBezTo>
                  <a:cubicBezTo>
                    <a:pt x="0" y="80"/>
                    <a:pt x="10" y="90"/>
                    <a:pt x="23" y="90"/>
                  </a:cubicBezTo>
                  <a:cubicBezTo>
                    <a:pt x="271" y="90"/>
                    <a:pt x="271" y="90"/>
                    <a:pt x="271" y="90"/>
                  </a:cubicBezTo>
                  <a:cubicBezTo>
                    <a:pt x="284" y="90"/>
                    <a:pt x="294" y="80"/>
                    <a:pt x="294" y="67"/>
                  </a:cubicBezTo>
                  <a:lnTo>
                    <a:pt x="294"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1"/>
            <p:cNvSpPr>
              <a:spLocks noEditPoints="1"/>
            </p:cNvSpPr>
            <p:nvPr userDrawn="1"/>
          </p:nvSpPr>
          <p:spPr bwMode="auto">
            <a:xfrm>
              <a:off x="507330" y="164939"/>
              <a:ext cx="126249" cy="182229"/>
            </a:xfrm>
            <a:custGeom>
              <a:avLst/>
              <a:gdLst>
                <a:gd name="T0" fmla="*/ 330 w 407"/>
                <a:gd name="T1" fmla="*/ 113 h 587"/>
                <a:gd name="T2" fmla="*/ 352 w 407"/>
                <a:gd name="T3" fmla="*/ 23 h 587"/>
                <a:gd name="T4" fmla="*/ 334 w 407"/>
                <a:gd name="T5" fmla="*/ 0 h 587"/>
                <a:gd name="T6" fmla="*/ 288 w 407"/>
                <a:gd name="T7" fmla="*/ 0 h 587"/>
                <a:gd name="T8" fmla="*/ 259 w 407"/>
                <a:gd name="T9" fmla="*/ 23 h 587"/>
                <a:gd name="T10" fmla="*/ 237 w 407"/>
                <a:gd name="T11" fmla="*/ 113 h 587"/>
                <a:gd name="T12" fmla="*/ 237 w 407"/>
                <a:gd name="T13" fmla="*/ 113 h 587"/>
                <a:gd name="T14" fmla="*/ 181 w 407"/>
                <a:gd name="T15" fmla="*/ 113 h 587"/>
                <a:gd name="T16" fmla="*/ 181 w 407"/>
                <a:gd name="T17" fmla="*/ 23 h 587"/>
                <a:gd name="T18" fmla="*/ 158 w 407"/>
                <a:gd name="T19" fmla="*/ 0 h 587"/>
                <a:gd name="T20" fmla="*/ 114 w 407"/>
                <a:gd name="T21" fmla="*/ 0 h 587"/>
                <a:gd name="T22" fmla="*/ 91 w 407"/>
                <a:gd name="T23" fmla="*/ 23 h 587"/>
                <a:gd name="T24" fmla="*/ 91 w 407"/>
                <a:gd name="T25" fmla="*/ 113 h 587"/>
                <a:gd name="T26" fmla="*/ 81 w 407"/>
                <a:gd name="T27" fmla="*/ 113 h 587"/>
                <a:gd name="T28" fmla="*/ 0 w 407"/>
                <a:gd name="T29" fmla="*/ 193 h 587"/>
                <a:gd name="T30" fmla="*/ 0 w 407"/>
                <a:gd name="T31" fmla="*/ 507 h 587"/>
                <a:gd name="T32" fmla="*/ 81 w 407"/>
                <a:gd name="T33" fmla="*/ 587 h 587"/>
                <a:gd name="T34" fmla="*/ 146 w 407"/>
                <a:gd name="T35" fmla="*/ 587 h 587"/>
                <a:gd name="T36" fmla="*/ 233 w 407"/>
                <a:gd name="T37" fmla="*/ 518 h 587"/>
                <a:gd name="T38" fmla="*/ 309 w 407"/>
                <a:gd name="T39" fmla="*/ 203 h 587"/>
                <a:gd name="T40" fmla="*/ 317 w 407"/>
                <a:gd name="T41" fmla="*/ 203 h 587"/>
                <a:gd name="T42" fmla="*/ 317 w 407"/>
                <a:gd name="T43" fmla="*/ 497 h 587"/>
                <a:gd name="T44" fmla="*/ 294 w 407"/>
                <a:gd name="T45" fmla="*/ 497 h 587"/>
                <a:gd name="T46" fmla="*/ 272 w 407"/>
                <a:gd name="T47" fmla="*/ 520 h 587"/>
                <a:gd name="T48" fmla="*/ 272 w 407"/>
                <a:gd name="T49" fmla="*/ 564 h 587"/>
                <a:gd name="T50" fmla="*/ 295 w 407"/>
                <a:gd name="T51" fmla="*/ 587 h 587"/>
                <a:gd name="T52" fmla="*/ 327 w 407"/>
                <a:gd name="T53" fmla="*/ 587 h 587"/>
                <a:gd name="T54" fmla="*/ 407 w 407"/>
                <a:gd name="T55" fmla="*/ 507 h 587"/>
                <a:gd name="T56" fmla="*/ 407 w 407"/>
                <a:gd name="T57" fmla="*/ 193 h 587"/>
                <a:gd name="T58" fmla="*/ 330 w 407"/>
                <a:gd name="T59" fmla="*/ 113 h 587"/>
                <a:gd name="T60" fmla="*/ 146 w 407"/>
                <a:gd name="T61" fmla="*/ 496 h 587"/>
                <a:gd name="T62" fmla="*/ 145 w 407"/>
                <a:gd name="T63" fmla="*/ 497 h 587"/>
                <a:gd name="T64" fmla="*/ 91 w 407"/>
                <a:gd name="T65" fmla="*/ 497 h 587"/>
                <a:gd name="T66" fmla="*/ 91 w 407"/>
                <a:gd name="T67" fmla="*/ 203 h 587"/>
                <a:gd name="T68" fmla="*/ 216 w 407"/>
                <a:gd name="T69" fmla="*/ 203 h 587"/>
                <a:gd name="T70" fmla="*/ 146 w 407"/>
                <a:gd name="T71" fmla="*/ 496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7" h="587">
                  <a:moveTo>
                    <a:pt x="330" y="113"/>
                  </a:moveTo>
                  <a:cubicBezTo>
                    <a:pt x="352" y="23"/>
                    <a:pt x="352" y="23"/>
                    <a:pt x="352" y="23"/>
                  </a:cubicBezTo>
                  <a:cubicBezTo>
                    <a:pt x="355" y="10"/>
                    <a:pt x="347" y="0"/>
                    <a:pt x="334" y="0"/>
                  </a:cubicBezTo>
                  <a:cubicBezTo>
                    <a:pt x="288" y="0"/>
                    <a:pt x="288" y="0"/>
                    <a:pt x="288" y="0"/>
                  </a:cubicBezTo>
                  <a:cubicBezTo>
                    <a:pt x="275" y="0"/>
                    <a:pt x="262" y="10"/>
                    <a:pt x="259" y="23"/>
                  </a:cubicBezTo>
                  <a:cubicBezTo>
                    <a:pt x="237" y="113"/>
                    <a:pt x="237" y="113"/>
                    <a:pt x="237" y="113"/>
                  </a:cubicBezTo>
                  <a:cubicBezTo>
                    <a:pt x="237" y="113"/>
                    <a:pt x="237" y="113"/>
                    <a:pt x="237" y="113"/>
                  </a:cubicBezTo>
                  <a:cubicBezTo>
                    <a:pt x="181" y="113"/>
                    <a:pt x="181" y="113"/>
                    <a:pt x="181" y="113"/>
                  </a:cubicBezTo>
                  <a:cubicBezTo>
                    <a:pt x="181" y="23"/>
                    <a:pt x="181" y="23"/>
                    <a:pt x="181" y="23"/>
                  </a:cubicBezTo>
                  <a:cubicBezTo>
                    <a:pt x="181" y="10"/>
                    <a:pt x="171" y="0"/>
                    <a:pt x="158" y="0"/>
                  </a:cubicBezTo>
                  <a:cubicBezTo>
                    <a:pt x="114" y="0"/>
                    <a:pt x="114" y="0"/>
                    <a:pt x="114" y="0"/>
                  </a:cubicBezTo>
                  <a:cubicBezTo>
                    <a:pt x="101" y="0"/>
                    <a:pt x="91" y="10"/>
                    <a:pt x="91" y="23"/>
                  </a:cubicBezTo>
                  <a:cubicBezTo>
                    <a:pt x="91" y="113"/>
                    <a:pt x="91" y="113"/>
                    <a:pt x="91" y="113"/>
                  </a:cubicBezTo>
                  <a:cubicBezTo>
                    <a:pt x="81" y="113"/>
                    <a:pt x="81" y="113"/>
                    <a:pt x="81" y="113"/>
                  </a:cubicBezTo>
                  <a:cubicBezTo>
                    <a:pt x="37" y="113"/>
                    <a:pt x="0" y="149"/>
                    <a:pt x="0" y="193"/>
                  </a:cubicBezTo>
                  <a:cubicBezTo>
                    <a:pt x="0" y="507"/>
                    <a:pt x="0" y="507"/>
                    <a:pt x="0" y="507"/>
                  </a:cubicBezTo>
                  <a:cubicBezTo>
                    <a:pt x="0" y="551"/>
                    <a:pt x="37" y="587"/>
                    <a:pt x="81" y="587"/>
                  </a:cubicBezTo>
                  <a:cubicBezTo>
                    <a:pt x="146" y="587"/>
                    <a:pt x="146" y="587"/>
                    <a:pt x="146" y="587"/>
                  </a:cubicBezTo>
                  <a:cubicBezTo>
                    <a:pt x="186" y="587"/>
                    <a:pt x="224" y="558"/>
                    <a:pt x="233" y="518"/>
                  </a:cubicBezTo>
                  <a:cubicBezTo>
                    <a:pt x="309" y="203"/>
                    <a:pt x="309" y="203"/>
                    <a:pt x="309" y="203"/>
                  </a:cubicBezTo>
                  <a:cubicBezTo>
                    <a:pt x="317" y="203"/>
                    <a:pt x="317" y="203"/>
                    <a:pt x="317" y="203"/>
                  </a:cubicBezTo>
                  <a:cubicBezTo>
                    <a:pt x="317" y="497"/>
                    <a:pt x="317" y="497"/>
                    <a:pt x="317" y="497"/>
                  </a:cubicBezTo>
                  <a:cubicBezTo>
                    <a:pt x="317" y="497"/>
                    <a:pt x="307" y="497"/>
                    <a:pt x="294" y="497"/>
                  </a:cubicBezTo>
                  <a:cubicBezTo>
                    <a:pt x="282" y="497"/>
                    <a:pt x="272" y="508"/>
                    <a:pt x="272" y="520"/>
                  </a:cubicBezTo>
                  <a:cubicBezTo>
                    <a:pt x="272" y="564"/>
                    <a:pt x="272" y="564"/>
                    <a:pt x="272" y="564"/>
                  </a:cubicBezTo>
                  <a:cubicBezTo>
                    <a:pt x="272" y="577"/>
                    <a:pt x="282" y="587"/>
                    <a:pt x="295" y="587"/>
                  </a:cubicBezTo>
                  <a:cubicBezTo>
                    <a:pt x="327" y="587"/>
                    <a:pt x="327" y="587"/>
                    <a:pt x="327" y="587"/>
                  </a:cubicBezTo>
                  <a:cubicBezTo>
                    <a:pt x="371" y="587"/>
                    <a:pt x="407" y="551"/>
                    <a:pt x="407" y="507"/>
                  </a:cubicBezTo>
                  <a:cubicBezTo>
                    <a:pt x="407" y="193"/>
                    <a:pt x="407" y="193"/>
                    <a:pt x="407" y="193"/>
                  </a:cubicBezTo>
                  <a:cubicBezTo>
                    <a:pt x="407" y="150"/>
                    <a:pt x="373" y="115"/>
                    <a:pt x="330" y="113"/>
                  </a:cubicBezTo>
                  <a:close/>
                  <a:moveTo>
                    <a:pt x="146" y="496"/>
                  </a:moveTo>
                  <a:cubicBezTo>
                    <a:pt x="146" y="496"/>
                    <a:pt x="145" y="497"/>
                    <a:pt x="145" y="497"/>
                  </a:cubicBezTo>
                  <a:cubicBezTo>
                    <a:pt x="91" y="497"/>
                    <a:pt x="91" y="497"/>
                    <a:pt x="91" y="497"/>
                  </a:cubicBezTo>
                  <a:cubicBezTo>
                    <a:pt x="91" y="203"/>
                    <a:pt x="91" y="203"/>
                    <a:pt x="91" y="203"/>
                  </a:cubicBezTo>
                  <a:cubicBezTo>
                    <a:pt x="216" y="203"/>
                    <a:pt x="216" y="203"/>
                    <a:pt x="216" y="203"/>
                  </a:cubicBezTo>
                  <a:lnTo>
                    <a:pt x="146" y="4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2"/>
            <p:cNvSpPr>
              <a:spLocks/>
            </p:cNvSpPr>
            <p:nvPr userDrawn="1"/>
          </p:nvSpPr>
          <p:spPr bwMode="auto">
            <a:xfrm>
              <a:off x="409136" y="445886"/>
              <a:ext cx="4588" cy="21107"/>
            </a:xfrm>
            <a:custGeom>
              <a:avLst/>
              <a:gdLst>
                <a:gd name="T0" fmla="*/ 0 w 35"/>
                <a:gd name="T1" fmla="*/ 0 h 161"/>
                <a:gd name="T2" fmla="*/ 35 w 35"/>
                <a:gd name="T3" fmla="*/ 161 h 161"/>
                <a:gd name="T4" fmla="*/ 0 w 35"/>
                <a:gd name="T5" fmla="*/ 0 h 161"/>
              </a:gdLst>
              <a:ahLst/>
              <a:cxnLst>
                <a:cxn ang="0">
                  <a:pos x="T0" y="T1"/>
                </a:cxn>
                <a:cxn ang="0">
                  <a:pos x="T2" y="T3"/>
                </a:cxn>
                <a:cxn ang="0">
                  <a:pos x="T4" y="T5"/>
                </a:cxn>
              </a:cxnLst>
              <a:rect l="0" t="0" r="r" b="b"/>
              <a:pathLst>
                <a:path w="35" h="161">
                  <a:moveTo>
                    <a:pt x="0" y="0"/>
                  </a:moveTo>
                  <a:lnTo>
                    <a:pt x="35" y="16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Line 13"/>
            <p:cNvSpPr>
              <a:spLocks noChangeShapeType="1"/>
            </p:cNvSpPr>
            <p:nvPr userDrawn="1"/>
          </p:nvSpPr>
          <p:spPr bwMode="auto">
            <a:xfrm>
              <a:off x="409136" y="445886"/>
              <a:ext cx="4588" cy="2110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Freeform 14"/>
            <p:cNvSpPr>
              <a:spLocks/>
            </p:cNvSpPr>
            <p:nvPr userDrawn="1"/>
          </p:nvSpPr>
          <p:spPr bwMode="auto">
            <a:xfrm>
              <a:off x="437585" y="445886"/>
              <a:ext cx="4720" cy="21107"/>
            </a:xfrm>
            <a:custGeom>
              <a:avLst/>
              <a:gdLst>
                <a:gd name="T0" fmla="*/ 36 w 36"/>
                <a:gd name="T1" fmla="*/ 161 h 161"/>
                <a:gd name="T2" fmla="*/ 0 w 36"/>
                <a:gd name="T3" fmla="*/ 0 h 161"/>
                <a:gd name="T4" fmla="*/ 36 w 36"/>
                <a:gd name="T5" fmla="*/ 161 h 161"/>
              </a:gdLst>
              <a:ahLst/>
              <a:cxnLst>
                <a:cxn ang="0">
                  <a:pos x="T0" y="T1"/>
                </a:cxn>
                <a:cxn ang="0">
                  <a:pos x="T2" y="T3"/>
                </a:cxn>
                <a:cxn ang="0">
                  <a:pos x="T4" y="T5"/>
                </a:cxn>
              </a:cxnLst>
              <a:rect l="0" t="0" r="r" b="b"/>
              <a:pathLst>
                <a:path w="36" h="161">
                  <a:moveTo>
                    <a:pt x="36" y="161"/>
                  </a:moveTo>
                  <a:lnTo>
                    <a:pt x="0" y="0"/>
                  </a:lnTo>
                  <a:lnTo>
                    <a:pt x="36"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Line 15"/>
            <p:cNvSpPr>
              <a:spLocks noChangeShapeType="1"/>
            </p:cNvSpPr>
            <p:nvPr userDrawn="1"/>
          </p:nvSpPr>
          <p:spPr bwMode="auto">
            <a:xfrm flipH="1" flipV="1">
              <a:off x="437585" y="445886"/>
              <a:ext cx="4720" cy="2110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16"/>
            <p:cNvSpPr>
              <a:spLocks/>
            </p:cNvSpPr>
            <p:nvPr userDrawn="1"/>
          </p:nvSpPr>
          <p:spPr bwMode="auto">
            <a:xfrm>
              <a:off x="346733" y="389644"/>
              <a:ext cx="126249" cy="133197"/>
            </a:xfrm>
            <a:custGeom>
              <a:avLst/>
              <a:gdLst>
                <a:gd name="T0" fmla="*/ 407 w 407"/>
                <a:gd name="T1" fmla="*/ 157 h 429"/>
                <a:gd name="T2" fmla="*/ 407 w 407"/>
                <a:gd name="T3" fmla="*/ 114 h 429"/>
                <a:gd name="T4" fmla="*/ 383 w 407"/>
                <a:gd name="T5" fmla="*/ 90 h 429"/>
                <a:gd name="T6" fmla="*/ 273 w 407"/>
                <a:gd name="T7" fmla="*/ 90 h 429"/>
                <a:gd name="T8" fmla="*/ 258 w 407"/>
                <a:gd name="T9" fmla="*/ 23 h 429"/>
                <a:gd name="T10" fmla="*/ 230 w 407"/>
                <a:gd name="T11" fmla="*/ 0 h 429"/>
                <a:gd name="T12" fmla="*/ 184 w 407"/>
                <a:gd name="T13" fmla="*/ 0 h 429"/>
                <a:gd name="T14" fmla="*/ 166 w 407"/>
                <a:gd name="T15" fmla="*/ 23 h 429"/>
                <a:gd name="T16" fmla="*/ 181 w 407"/>
                <a:gd name="T17" fmla="*/ 91 h 429"/>
                <a:gd name="T18" fmla="*/ 69 w 407"/>
                <a:gd name="T19" fmla="*/ 91 h 429"/>
                <a:gd name="T20" fmla="*/ 45 w 407"/>
                <a:gd name="T21" fmla="*/ 114 h 429"/>
                <a:gd name="T22" fmla="*/ 45 w 407"/>
                <a:gd name="T23" fmla="*/ 157 h 429"/>
                <a:gd name="T24" fmla="*/ 69 w 407"/>
                <a:gd name="T25" fmla="*/ 181 h 429"/>
                <a:gd name="T26" fmla="*/ 201 w 407"/>
                <a:gd name="T27" fmla="*/ 181 h 429"/>
                <a:gd name="T28" fmla="*/ 216 w 407"/>
                <a:gd name="T29" fmla="*/ 249 h 429"/>
                <a:gd name="T30" fmla="*/ 23 w 407"/>
                <a:gd name="T31" fmla="*/ 249 h 429"/>
                <a:gd name="T32" fmla="*/ 0 w 407"/>
                <a:gd name="T33" fmla="*/ 272 h 429"/>
                <a:gd name="T34" fmla="*/ 0 w 407"/>
                <a:gd name="T35" fmla="*/ 316 h 429"/>
                <a:gd name="T36" fmla="*/ 23 w 407"/>
                <a:gd name="T37" fmla="*/ 339 h 429"/>
                <a:gd name="T38" fmla="*/ 236 w 407"/>
                <a:gd name="T39" fmla="*/ 339 h 429"/>
                <a:gd name="T40" fmla="*/ 251 w 407"/>
                <a:gd name="T41" fmla="*/ 406 h 429"/>
                <a:gd name="T42" fmla="*/ 279 w 407"/>
                <a:gd name="T43" fmla="*/ 429 h 429"/>
                <a:gd name="T44" fmla="*/ 325 w 407"/>
                <a:gd name="T45" fmla="*/ 429 h 429"/>
                <a:gd name="T46" fmla="*/ 343 w 407"/>
                <a:gd name="T47" fmla="*/ 406 h 429"/>
                <a:gd name="T48" fmla="*/ 328 w 407"/>
                <a:gd name="T49" fmla="*/ 339 h 429"/>
                <a:gd name="T50" fmla="*/ 328 w 407"/>
                <a:gd name="T51" fmla="*/ 339 h 429"/>
                <a:gd name="T52" fmla="*/ 383 w 407"/>
                <a:gd name="T53" fmla="*/ 339 h 429"/>
                <a:gd name="T54" fmla="*/ 407 w 407"/>
                <a:gd name="T55" fmla="*/ 315 h 429"/>
                <a:gd name="T56" fmla="*/ 407 w 407"/>
                <a:gd name="T57" fmla="*/ 272 h 429"/>
                <a:gd name="T58" fmla="*/ 383 w 407"/>
                <a:gd name="T59" fmla="*/ 249 h 429"/>
                <a:gd name="T60" fmla="*/ 308 w 407"/>
                <a:gd name="T61" fmla="*/ 249 h 429"/>
                <a:gd name="T62" fmla="*/ 293 w 407"/>
                <a:gd name="T63" fmla="*/ 181 h 429"/>
                <a:gd name="T64" fmla="*/ 383 w 407"/>
                <a:gd name="T65" fmla="*/ 181 h 429"/>
                <a:gd name="T66" fmla="*/ 407 w 407"/>
                <a:gd name="T67" fmla="*/ 15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7" h="429">
                  <a:moveTo>
                    <a:pt x="407" y="157"/>
                  </a:moveTo>
                  <a:cubicBezTo>
                    <a:pt x="407" y="114"/>
                    <a:pt x="407" y="114"/>
                    <a:pt x="407" y="114"/>
                  </a:cubicBezTo>
                  <a:cubicBezTo>
                    <a:pt x="407" y="101"/>
                    <a:pt x="396" y="90"/>
                    <a:pt x="383" y="90"/>
                  </a:cubicBezTo>
                  <a:cubicBezTo>
                    <a:pt x="273" y="90"/>
                    <a:pt x="273" y="90"/>
                    <a:pt x="273" y="90"/>
                  </a:cubicBezTo>
                  <a:cubicBezTo>
                    <a:pt x="258" y="23"/>
                    <a:pt x="258" y="23"/>
                    <a:pt x="258" y="23"/>
                  </a:cubicBezTo>
                  <a:cubicBezTo>
                    <a:pt x="256" y="10"/>
                    <a:pt x="243" y="0"/>
                    <a:pt x="230" y="0"/>
                  </a:cubicBezTo>
                  <a:cubicBezTo>
                    <a:pt x="184" y="0"/>
                    <a:pt x="184" y="0"/>
                    <a:pt x="184" y="0"/>
                  </a:cubicBezTo>
                  <a:cubicBezTo>
                    <a:pt x="171" y="0"/>
                    <a:pt x="163" y="10"/>
                    <a:pt x="166" y="23"/>
                  </a:cubicBezTo>
                  <a:cubicBezTo>
                    <a:pt x="181" y="91"/>
                    <a:pt x="181" y="91"/>
                    <a:pt x="181" y="91"/>
                  </a:cubicBezTo>
                  <a:cubicBezTo>
                    <a:pt x="69" y="91"/>
                    <a:pt x="69" y="91"/>
                    <a:pt x="69" y="91"/>
                  </a:cubicBezTo>
                  <a:cubicBezTo>
                    <a:pt x="56" y="91"/>
                    <a:pt x="45" y="101"/>
                    <a:pt x="45" y="114"/>
                  </a:cubicBezTo>
                  <a:cubicBezTo>
                    <a:pt x="45" y="157"/>
                    <a:pt x="45" y="157"/>
                    <a:pt x="45" y="157"/>
                  </a:cubicBezTo>
                  <a:cubicBezTo>
                    <a:pt x="45" y="170"/>
                    <a:pt x="56" y="181"/>
                    <a:pt x="69" y="181"/>
                  </a:cubicBezTo>
                  <a:cubicBezTo>
                    <a:pt x="201" y="181"/>
                    <a:pt x="201" y="181"/>
                    <a:pt x="201" y="181"/>
                  </a:cubicBezTo>
                  <a:cubicBezTo>
                    <a:pt x="216" y="249"/>
                    <a:pt x="216" y="249"/>
                    <a:pt x="216" y="249"/>
                  </a:cubicBezTo>
                  <a:cubicBezTo>
                    <a:pt x="23" y="249"/>
                    <a:pt x="23" y="249"/>
                    <a:pt x="23" y="249"/>
                  </a:cubicBezTo>
                  <a:cubicBezTo>
                    <a:pt x="11" y="249"/>
                    <a:pt x="0" y="259"/>
                    <a:pt x="0" y="272"/>
                  </a:cubicBezTo>
                  <a:cubicBezTo>
                    <a:pt x="0" y="316"/>
                    <a:pt x="0" y="316"/>
                    <a:pt x="0" y="316"/>
                  </a:cubicBezTo>
                  <a:cubicBezTo>
                    <a:pt x="0" y="329"/>
                    <a:pt x="11" y="339"/>
                    <a:pt x="23" y="339"/>
                  </a:cubicBezTo>
                  <a:cubicBezTo>
                    <a:pt x="236" y="339"/>
                    <a:pt x="236" y="339"/>
                    <a:pt x="236" y="339"/>
                  </a:cubicBezTo>
                  <a:cubicBezTo>
                    <a:pt x="251" y="406"/>
                    <a:pt x="251" y="406"/>
                    <a:pt x="251" y="406"/>
                  </a:cubicBezTo>
                  <a:cubicBezTo>
                    <a:pt x="253" y="419"/>
                    <a:pt x="266" y="429"/>
                    <a:pt x="279" y="429"/>
                  </a:cubicBezTo>
                  <a:cubicBezTo>
                    <a:pt x="325" y="429"/>
                    <a:pt x="325" y="429"/>
                    <a:pt x="325" y="429"/>
                  </a:cubicBezTo>
                  <a:cubicBezTo>
                    <a:pt x="338" y="429"/>
                    <a:pt x="346" y="419"/>
                    <a:pt x="343" y="406"/>
                  </a:cubicBezTo>
                  <a:cubicBezTo>
                    <a:pt x="328" y="339"/>
                    <a:pt x="328" y="339"/>
                    <a:pt x="328" y="339"/>
                  </a:cubicBezTo>
                  <a:cubicBezTo>
                    <a:pt x="328" y="339"/>
                    <a:pt x="328" y="339"/>
                    <a:pt x="328" y="339"/>
                  </a:cubicBezTo>
                  <a:cubicBezTo>
                    <a:pt x="383" y="339"/>
                    <a:pt x="383" y="339"/>
                    <a:pt x="383" y="339"/>
                  </a:cubicBezTo>
                  <a:cubicBezTo>
                    <a:pt x="396" y="339"/>
                    <a:pt x="407" y="328"/>
                    <a:pt x="407" y="315"/>
                  </a:cubicBezTo>
                  <a:cubicBezTo>
                    <a:pt x="407" y="272"/>
                    <a:pt x="407" y="272"/>
                    <a:pt x="407" y="272"/>
                  </a:cubicBezTo>
                  <a:cubicBezTo>
                    <a:pt x="407" y="259"/>
                    <a:pt x="396" y="249"/>
                    <a:pt x="383" y="249"/>
                  </a:cubicBezTo>
                  <a:cubicBezTo>
                    <a:pt x="308" y="249"/>
                    <a:pt x="308" y="249"/>
                    <a:pt x="308" y="249"/>
                  </a:cubicBezTo>
                  <a:cubicBezTo>
                    <a:pt x="293" y="181"/>
                    <a:pt x="293" y="181"/>
                    <a:pt x="293" y="181"/>
                  </a:cubicBezTo>
                  <a:cubicBezTo>
                    <a:pt x="383" y="181"/>
                    <a:pt x="383" y="181"/>
                    <a:pt x="383" y="181"/>
                  </a:cubicBezTo>
                  <a:cubicBezTo>
                    <a:pt x="396" y="181"/>
                    <a:pt x="407" y="170"/>
                    <a:pt x="407" y="1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17"/>
            <p:cNvSpPr>
              <a:spLocks/>
            </p:cNvSpPr>
            <p:nvPr userDrawn="1"/>
          </p:nvSpPr>
          <p:spPr bwMode="auto">
            <a:xfrm>
              <a:off x="346733" y="522841"/>
              <a:ext cx="124676" cy="49293"/>
            </a:xfrm>
            <a:custGeom>
              <a:avLst/>
              <a:gdLst>
                <a:gd name="T0" fmla="*/ 0 w 402"/>
                <a:gd name="T1" fmla="*/ 78 h 159"/>
                <a:gd name="T2" fmla="*/ 80 w 402"/>
                <a:gd name="T3" fmla="*/ 159 h 159"/>
                <a:gd name="T4" fmla="*/ 379 w 402"/>
                <a:gd name="T5" fmla="*/ 159 h 159"/>
                <a:gd name="T6" fmla="*/ 402 w 402"/>
                <a:gd name="T7" fmla="*/ 135 h 159"/>
                <a:gd name="T8" fmla="*/ 402 w 402"/>
                <a:gd name="T9" fmla="*/ 92 h 159"/>
                <a:gd name="T10" fmla="*/ 379 w 402"/>
                <a:gd name="T11" fmla="*/ 68 h 159"/>
                <a:gd name="T12" fmla="*/ 90 w 402"/>
                <a:gd name="T13" fmla="*/ 68 h 159"/>
                <a:gd name="T14" fmla="*/ 90 w 402"/>
                <a:gd name="T15" fmla="*/ 24 h 159"/>
                <a:gd name="T16" fmla="*/ 67 w 402"/>
                <a:gd name="T17" fmla="*/ 0 h 159"/>
                <a:gd name="T18" fmla="*/ 23 w 402"/>
                <a:gd name="T19" fmla="*/ 0 h 159"/>
                <a:gd name="T20" fmla="*/ 0 w 402"/>
                <a:gd name="T21" fmla="*/ 24 h 159"/>
                <a:gd name="T22" fmla="*/ 0 w 402"/>
                <a:gd name="T23" fmla="*/ 7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159">
                  <a:moveTo>
                    <a:pt x="0" y="78"/>
                  </a:moveTo>
                  <a:cubicBezTo>
                    <a:pt x="0" y="123"/>
                    <a:pt x="36" y="159"/>
                    <a:pt x="80" y="159"/>
                  </a:cubicBezTo>
                  <a:cubicBezTo>
                    <a:pt x="379" y="159"/>
                    <a:pt x="379" y="159"/>
                    <a:pt x="379" y="159"/>
                  </a:cubicBezTo>
                  <a:cubicBezTo>
                    <a:pt x="392" y="159"/>
                    <a:pt x="402" y="148"/>
                    <a:pt x="402" y="135"/>
                  </a:cubicBezTo>
                  <a:cubicBezTo>
                    <a:pt x="402" y="92"/>
                    <a:pt x="402" y="92"/>
                    <a:pt x="402" y="92"/>
                  </a:cubicBezTo>
                  <a:cubicBezTo>
                    <a:pt x="402" y="79"/>
                    <a:pt x="392" y="68"/>
                    <a:pt x="379" y="68"/>
                  </a:cubicBezTo>
                  <a:cubicBezTo>
                    <a:pt x="90" y="68"/>
                    <a:pt x="90" y="68"/>
                    <a:pt x="90" y="68"/>
                  </a:cubicBezTo>
                  <a:cubicBezTo>
                    <a:pt x="90" y="24"/>
                    <a:pt x="90" y="24"/>
                    <a:pt x="90" y="24"/>
                  </a:cubicBezTo>
                  <a:cubicBezTo>
                    <a:pt x="90" y="11"/>
                    <a:pt x="80" y="0"/>
                    <a:pt x="67" y="0"/>
                  </a:cubicBezTo>
                  <a:cubicBezTo>
                    <a:pt x="23" y="0"/>
                    <a:pt x="23" y="0"/>
                    <a:pt x="23" y="0"/>
                  </a:cubicBezTo>
                  <a:cubicBezTo>
                    <a:pt x="11" y="0"/>
                    <a:pt x="0" y="11"/>
                    <a:pt x="0" y="24"/>
                  </a:cubicBezTo>
                  <a:lnTo>
                    <a:pt x="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18"/>
            <p:cNvSpPr>
              <a:spLocks/>
            </p:cNvSpPr>
            <p:nvPr userDrawn="1"/>
          </p:nvSpPr>
          <p:spPr bwMode="auto">
            <a:xfrm>
              <a:off x="556623" y="522841"/>
              <a:ext cx="76956" cy="49293"/>
            </a:xfrm>
            <a:custGeom>
              <a:avLst/>
              <a:gdLst>
                <a:gd name="T0" fmla="*/ 225 w 248"/>
                <a:gd name="T1" fmla="*/ 68 h 159"/>
                <a:gd name="T2" fmla="*/ 90 w 248"/>
                <a:gd name="T3" fmla="*/ 68 h 159"/>
                <a:gd name="T4" fmla="*/ 90 w 248"/>
                <a:gd name="T5" fmla="*/ 24 h 159"/>
                <a:gd name="T6" fmla="*/ 67 w 248"/>
                <a:gd name="T7" fmla="*/ 0 h 159"/>
                <a:gd name="T8" fmla="*/ 23 w 248"/>
                <a:gd name="T9" fmla="*/ 0 h 159"/>
                <a:gd name="T10" fmla="*/ 0 w 248"/>
                <a:gd name="T11" fmla="*/ 24 h 159"/>
                <a:gd name="T12" fmla="*/ 0 w 248"/>
                <a:gd name="T13" fmla="*/ 78 h 159"/>
                <a:gd name="T14" fmla="*/ 80 w 248"/>
                <a:gd name="T15" fmla="*/ 159 h 159"/>
                <a:gd name="T16" fmla="*/ 225 w 248"/>
                <a:gd name="T17" fmla="*/ 159 h 159"/>
                <a:gd name="T18" fmla="*/ 248 w 248"/>
                <a:gd name="T19" fmla="*/ 135 h 159"/>
                <a:gd name="T20" fmla="*/ 248 w 248"/>
                <a:gd name="T21" fmla="*/ 92 h 159"/>
                <a:gd name="T22" fmla="*/ 225 w 248"/>
                <a:gd name="T23" fmla="*/ 6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159">
                  <a:moveTo>
                    <a:pt x="225" y="68"/>
                  </a:moveTo>
                  <a:cubicBezTo>
                    <a:pt x="90" y="68"/>
                    <a:pt x="90" y="68"/>
                    <a:pt x="90" y="68"/>
                  </a:cubicBezTo>
                  <a:cubicBezTo>
                    <a:pt x="90" y="24"/>
                    <a:pt x="90" y="24"/>
                    <a:pt x="90" y="24"/>
                  </a:cubicBezTo>
                  <a:cubicBezTo>
                    <a:pt x="90" y="11"/>
                    <a:pt x="80" y="0"/>
                    <a:pt x="67" y="0"/>
                  </a:cubicBezTo>
                  <a:cubicBezTo>
                    <a:pt x="23" y="0"/>
                    <a:pt x="23" y="0"/>
                    <a:pt x="23" y="0"/>
                  </a:cubicBezTo>
                  <a:cubicBezTo>
                    <a:pt x="10" y="0"/>
                    <a:pt x="0" y="11"/>
                    <a:pt x="0" y="24"/>
                  </a:cubicBezTo>
                  <a:cubicBezTo>
                    <a:pt x="0" y="78"/>
                    <a:pt x="0" y="78"/>
                    <a:pt x="0" y="78"/>
                  </a:cubicBezTo>
                  <a:cubicBezTo>
                    <a:pt x="0" y="123"/>
                    <a:pt x="36" y="159"/>
                    <a:pt x="80" y="159"/>
                  </a:cubicBezTo>
                  <a:cubicBezTo>
                    <a:pt x="225" y="159"/>
                    <a:pt x="225" y="159"/>
                    <a:pt x="225" y="159"/>
                  </a:cubicBezTo>
                  <a:cubicBezTo>
                    <a:pt x="238" y="159"/>
                    <a:pt x="248" y="148"/>
                    <a:pt x="248" y="135"/>
                  </a:cubicBezTo>
                  <a:cubicBezTo>
                    <a:pt x="248" y="92"/>
                    <a:pt x="248" y="92"/>
                    <a:pt x="248" y="92"/>
                  </a:cubicBezTo>
                  <a:cubicBezTo>
                    <a:pt x="248" y="79"/>
                    <a:pt x="238" y="68"/>
                    <a:pt x="225"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19"/>
            <p:cNvSpPr>
              <a:spLocks/>
            </p:cNvSpPr>
            <p:nvPr userDrawn="1"/>
          </p:nvSpPr>
          <p:spPr bwMode="auto">
            <a:xfrm>
              <a:off x="556623" y="459783"/>
              <a:ext cx="76956" cy="35135"/>
            </a:xfrm>
            <a:custGeom>
              <a:avLst/>
              <a:gdLst>
                <a:gd name="T0" fmla="*/ 168 w 248"/>
                <a:gd name="T1" fmla="*/ 0 h 113"/>
                <a:gd name="T2" fmla="*/ 23 w 248"/>
                <a:gd name="T3" fmla="*/ 0 h 113"/>
                <a:gd name="T4" fmla="*/ 0 w 248"/>
                <a:gd name="T5" fmla="*/ 24 h 113"/>
                <a:gd name="T6" fmla="*/ 0 w 248"/>
                <a:gd name="T7" fmla="*/ 67 h 113"/>
                <a:gd name="T8" fmla="*/ 23 w 248"/>
                <a:gd name="T9" fmla="*/ 90 h 113"/>
                <a:gd name="T10" fmla="*/ 158 w 248"/>
                <a:gd name="T11" fmla="*/ 90 h 113"/>
                <a:gd name="T12" fmla="*/ 158 w 248"/>
                <a:gd name="T13" fmla="*/ 102 h 113"/>
                <a:gd name="T14" fmla="*/ 170 w 248"/>
                <a:gd name="T15" fmla="*/ 113 h 113"/>
                <a:gd name="T16" fmla="*/ 237 w 248"/>
                <a:gd name="T17" fmla="*/ 113 h 113"/>
                <a:gd name="T18" fmla="*/ 248 w 248"/>
                <a:gd name="T19" fmla="*/ 101 h 113"/>
                <a:gd name="T20" fmla="*/ 248 w 248"/>
                <a:gd name="T21" fmla="*/ 79 h 113"/>
                <a:gd name="T22" fmla="*/ 168 w 248"/>
                <a:gd name="T2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113">
                  <a:moveTo>
                    <a:pt x="168" y="0"/>
                  </a:moveTo>
                  <a:cubicBezTo>
                    <a:pt x="23" y="0"/>
                    <a:pt x="23" y="0"/>
                    <a:pt x="23" y="0"/>
                  </a:cubicBezTo>
                  <a:cubicBezTo>
                    <a:pt x="10" y="0"/>
                    <a:pt x="0" y="11"/>
                    <a:pt x="0" y="24"/>
                  </a:cubicBezTo>
                  <a:cubicBezTo>
                    <a:pt x="0" y="67"/>
                    <a:pt x="0" y="67"/>
                    <a:pt x="0" y="67"/>
                  </a:cubicBezTo>
                  <a:cubicBezTo>
                    <a:pt x="0" y="80"/>
                    <a:pt x="10" y="90"/>
                    <a:pt x="23" y="90"/>
                  </a:cubicBezTo>
                  <a:cubicBezTo>
                    <a:pt x="158" y="90"/>
                    <a:pt x="158" y="90"/>
                    <a:pt x="158" y="90"/>
                  </a:cubicBezTo>
                  <a:cubicBezTo>
                    <a:pt x="158" y="90"/>
                    <a:pt x="158" y="96"/>
                    <a:pt x="158" y="102"/>
                  </a:cubicBezTo>
                  <a:cubicBezTo>
                    <a:pt x="158" y="108"/>
                    <a:pt x="163" y="113"/>
                    <a:pt x="170" y="113"/>
                  </a:cubicBezTo>
                  <a:cubicBezTo>
                    <a:pt x="237" y="113"/>
                    <a:pt x="237" y="113"/>
                    <a:pt x="237" y="113"/>
                  </a:cubicBezTo>
                  <a:cubicBezTo>
                    <a:pt x="243" y="113"/>
                    <a:pt x="248" y="108"/>
                    <a:pt x="248" y="101"/>
                  </a:cubicBezTo>
                  <a:cubicBezTo>
                    <a:pt x="248" y="79"/>
                    <a:pt x="248" y="79"/>
                    <a:pt x="248" y="79"/>
                  </a:cubicBezTo>
                  <a:cubicBezTo>
                    <a:pt x="248" y="36"/>
                    <a:pt x="212" y="0"/>
                    <a:pt x="1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20"/>
            <p:cNvSpPr>
              <a:spLocks/>
            </p:cNvSpPr>
            <p:nvPr userDrawn="1"/>
          </p:nvSpPr>
          <p:spPr bwMode="auto">
            <a:xfrm>
              <a:off x="507330" y="389644"/>
              <a:ext cx="91245" cy="182491"/>
            </a:xfrm>
            <a:custGeom>
              <a:avLst/>
              <a:gdLst>
                <a:gd name="T0" fmla="*/ 268 w 294"/>
                <a:gd name="T1" fmla="*/ 90 h 588"/>
                <a:gd name="T2" fmla="*/ 124 w 294"/>
                <a:gd name="T3" fmla="*/ 90 h 588"/>
                <a:gd name="T4" fmla="*/ 124 w 294"/>
                <a:gd name="T5" fmla="*/ 24 h 588"/>
                <a:gd name="T6" fmla="*/ 100 w 294"/>
                <a:gd name="T7" fmla="*/ 0 h 588"/>
                <a:gd name="T8" fmla="*/ 57 w 294"/>
                <a:gd name="T9" fmla="*/ 0 h 588"/>
                <a:gd name="T10" fmla="*/ 33 w 294"/>
                <a:gd name="T11" fmla="*/ 24 h 588"/>
                <a:gd name="T12" fmla="*/ 33 w 294"/>
                <a:gd name="T13" fmla="*/ 90 h 588"/>
                <a:gd name="T14" fmla="*/ 27 w 294"/>
                <a:gd name="T15" fmla="*/ 90 h 588"/>
                <a:gd name="T16" fmla="*/ 0 w 294"/>
                <a:gd name="T17" fmla="*/ 117 h 588"/>
                <a:gd name="T18" fmla="*/ 0 w 294"/>
                <a:gd name="T19" fmla="*/ 155 h 588"/>
                <a:gd name="T20" fmla="*/ 27 w 294"/>
                <a:gd name="T21" fmla="*/ 181 h 588"/>
                <a:gd name="T22" fmla="*/ 33 w 294"/>
                <a:gd name="T23" fmla="*/ 181 h 588"/>
                <a:gd name="T24" fmla="*/ 33 w 294"/>
                <a:gd name="T25" fmla="*/ 253 h 588"/>
                <a:gd name="T26" fmla="*/ 18 w 294"/>
                <a:gd name="T27" fmla="*/ 507 h 588"/>
                <a:gd name="T28" fmla="*/ 10 w 294"/>
                <a:gd name="T29" fmla="*/ 565 h 588"/>
                <a:gd name="T30" fmla="*/ 29 w 294"/>
                <a:gd name="T31" fmla="*/ 588 h 588"/>
                <a:gd name="T32" fmla="*/ 74 w 294"/>
                <a:gd name="T33" fmla="*/ 588 h 588"/>
                <a:gd name="T34" fmla="*/ 101 w 294"/>
                <a:gd name="T35" fmla="*/ 565 h 588"/>
                <a:gd name="T36" fmla="*/ 109 w 294"/>
                <a:gd name="T37" fmla="*/ 507 h 588"/>
                <a:gd name="T38" fmla="*/ 124 w 294"/>
                <a:gd name="T39" fmla="*/ 253 h 588"/>
                <a:gd name="T40" fmla="*/ 124 w 294"/>
                <a:gd name="T41" fmla="*/ 181 h 588"/>
                <a:gd name="T42" fmla="*/ 268 w 294"/>
                <a:gd name="T43" fmla="*/ 181 h 588"/>
                <a:gd name="T44" fmla="*/ 294 w 294"/>
                <a:gd name="T45" fmla="*/ 155 h 588"/>
                <a:gd name="T46" fmla="*/ 294 w 294"/>
                <a:gd name="T47" fmla="*/ 117 h 588"/>
                <a:gd name="T48" fmla="*/ 268 w 294"/>
                <a:gd name="T49" fmla="*/ 9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588">
                  <a:moveTo>
                    <a:pt x="268" y="90"/>
                  </a:moveTo>
                  <a:cubicBezTo>
                    <a:pt x="124" y="90"/>
                    <a:pt x="124" y="90"/>
                    <a:pt x="124" y="90"/>
                  </a:cubicBezTo>
                  <a:cubicBezTo>
                    <a:pt x="124" y="24"/>
                    <a:pt x="124" y="24"/>
                    <a:pt x="124" y="24"/>
                  </a:cubicBezTo>
                  <a:cubicBezTo>
                    <a:pt x="124" y="11"/>
                    <a:pt x="113" y="0"/>
                    <a:pt x="100" y="0"/>
                  </a:cubicBezTo>
                  <a:cubicBezTo>
                    <a:pt x="57" y="0"/>
                    <a:pt x="57" y="0"/>
                    <a:pt x="57" y="0"/>
                  </a:cubicBezTo>
                  <a:cubicBezTo>
                    <a:pt x="44" y="0"/>
                    <a:pt x="33" y="11"/>
                    <a:pt x="33" y="24"/>
                  </a:cubicBezTo>
                  <a:cubicBezTo>
                    <a:pt x="33" y="90"/>
                    <a:pt x="33" y="90"/>
                    <a:pt x="33" y="90"/>
                  </a:cubicBezTo>
                  <a:cubicBezTo>
                    <a:pt x="27" y="90"/>
                    <a:pt x="27" y="90"/>
                    <a:pt x="27" y="90"/>
                  </a:cubicBezTo>
                  <a:cubicBezTo>
                    <a:pt x="12" y="90"/>
                    <a:pt x="0" y="102"/>
                    <a:pt x="0" y="117"/>
                  </a:cubicBezTo>
                  <a:cubicBezTo>
                    <a:pt x="0" y="155"/>
                    <a:pt x="0" y="155"/>
                    <a:pt x="0" y="155"/>
                  </a:cubicBezTo>
                  <a:cubicBezTo>
                    <a:pt x="0" y="169"/>
                    <a:pt x="12" y="181"/>
                    <a:pt x="27" y="181"/>
                  </a:cubicBezTo>
                  <a:cubicBezTo>
                    <a:pt x="33" y="181"/>
                    <a:pt x="33" y="181"/>
                    <a:pt x="33" y="181"/>
                  </a:cubicBezTo>
                  <a:cubicBezTo>
                    <a:pt x="33" y="253"/>
                    <a:pt x="33" y="253"/>
                    <a:pt x="33" y="253"/>
                  </a:cubicBezTo>
                  <a:cubicBezTo>
                    <a:pt x="33" y="328"/>
                    <a:pt x="27" y="427"/>
                    <a:pt x="18" y="507"/>
                  </a:cubicBezTo>
                  <a:cubicBezTo>
                    <a:pt x="13" y="551"/>
                    <a:pt x="10" y="565"/>
                    <a:pt x="10" y="565"/>
                  </a:cubicBezTo>
                  <a:cubicBezTo>
                    <a:pt x="7" y="577"/>
                    <a:pt x="16" y="588"/>
                    <a:pt x="29" y="588"/>
                  </a:cubicBezTo>
                  <a:cubicBezTo>
                    <a:pt x="74" y="588"/>
                    <a:pt x="74" y="588"/>
                    <a:pt x="74" y="588"/>
                  </a:cubicBezTo>
                  <a:cubicBezTo>
                    <a:pt x="87" y="588"/>
                    <a:pt x="99" y="577"/>
                    <a:pt x="101" y="565"/>
                  </a:cubicBezTo>
                  <a:cubicBezTo>
                    <a:pt x="101" y="565"/>
                    <a:pt x="104" y="547"/>
                    <a:pt x="109" y="507"/>
                  </a:cubicBezTo>
                  <a:cubicBezTo>
                    <a:pt x="117" y="428"/>
                    <a:pt x="124" y="328"/>
                    <a:pt x="124" y="253"/>
                  </a:cubicBezTo>
                  <a:cubicBezTo>
                    <a:pt x="124" y="181"/>
                    <a:pt x="124" y="181"/>
                    <a:pt x="124" y="181"/>
                  </a:cubicBezTo>
                  <a:cubicBezTo>
                    <a:pt x="268" y="181"/>
                    <a:pt x="268" y="181"/>
                    <a:pt x="268" y="181"/>
                  </a:cubicBezTo>
                  <a:cubicBezTo>
                    <a:pt x="283" y="181"/>
                    <a:pt x="294" y="169"/>
                    <a:pt x="294" y="155"/>
                  </a:cubicBezTo>
                  <a:cubicBezTo>
                    <a:pt x="294" y="117"/>
                    <a:pt x="294" y="117"/>
                    <a:pt x="294" y="117"/>
                  </a:cubicBezTo>
                  <a:cubicBezTo>
                    <a:pt x="294" y="102"/>
                    <a:pt x="283" y="90"/>
                    <a:pt x="268"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54" name="Group 34"/>
          <p:cNvGrpSpPr>
            <a:grpSpLocks noChangeAspect="1"/>
          </p:cNvGrpSpPr>
          <p:nvPr userDrawn="1"/>
        </p:nvGrpSpPr>
        <p:grpSpPr bwMode="auto">
          <a:xfrm>
            <a:off x="1317076" y="113725"/>
            <a:ext cx="2606852" cy="97984"/>
            <a:chOff x="-1563" y="1993"/>
            <a:chExt cx="8886" cy="334"/>
          </a:xfrm>
        </p:grpSpPr>
        <p:sp>
          <p:nvSpPr>
            <p:cNvPr id="55" name="AutoShape 33"/>
            <p:cNvSpPr>
              <a:spLocks noChangeAspect="1" noChangeArrowheads="1" noTextEdit="1"/>
            </p:cNvSpPr>
            <p:nvPr userDrawn="1"/>
          </p:nvSpPr>
          <p:spPr bwMode="auto">
            <a:xfrm>
              <a:off x="-1563" y="1993"/>
              <a:ext cx="8886"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35"/>
            <p:cNvSpPr>
              <a:spLocks/>
            </p:cNvSpPr>
            <p:nvPr userDrawn="1"/>
          </p:nvSpPr>
          <p:spPr bwMode="auto">
            <a:xfrm>
              <a:off x="-1563" y="1998"/>
              <a:ext cx="312" cy="315"/>
            </a:xfrm>
            <a:custGeom>
              <a:avLst/>
              <a:gdLst>
                <a:gd name="T0" fmla="*/ 3 w 132"/>
                <a:gd name="T1" fmla="*/ 53 h 130"/>
                <a:gd name="T2" fmla="*/ 3 w 132"/>
                <a:gd name="T3" fmla="*/ 31 h 130"/>
                <a:gd name="T4" fmla="*/ 53 w 132"/>
                <a:gd name="T5" fmla="*/ 31 h 130"/>
                <a:gd name="T6" fmla="*/ 53 w 132"/>
                <a:gd name="T7" fmla="*/ 0 h 130"/>
                <a:gd name="T8" fmla="*/ 80 w 132"/>
                <a:gd name="T9" fmla="*/ 0 h 130"/>
                <a:gd name="T10" fmla="*/ 80 w 132"/>
                <a:gd name="T11" fmla="*/ 31 h 130"/>
                <a:gd name="T12" fmla="*/ 130 w 132"/>
                <a:gd name="T13" fmla="*/ 31 h 130"/>
                <a:gd name="T14" fmla="*/ 130 w 132"/>
                <a:gd name="T15" fmla="*/ 53 h 130"/>
                <a:gd name="T16" fmla="*/ 82 w 132"/>
                <a:gd name="T17" fmla="*/ 53 h 130"/>
                <a:gd name="T18" fmla="*/ 132 w 132"/>
                <a:gd name="T19" fmla="*/ 103 h 130"/>
                <a:gd name="T20" fmla="*/ 132 w 132"/>
                <a:gd name="T21" fmla="*/ 130 h 130"/>
                <a:gd name="T22" fmla="*/ 66 w 132"/>
                <a:gd name="T23" fmla="*/ 83 h 130"/>
                <a:gd name="T24" fmla="*/ 0 w 132"/>
                <a:gd name="T25" fmla="*/ 130 h 130"/>
                <a:gd name="T26" fmla="*/ 0 w 132"/>
                <a:gd name="T27" fmla="*/ 105 h 130"/>
                <a:gd name="T28" fmla="*/ 51 w 132"/>
                <a:gd name="T29" fmla="*/ 53 h 130"/>
                <a:gd name="T30" fmla="*/ 3 w 132"/>
                <a:gd name="T31" fmla="*/ 5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0">
                  <a:moveTo>
                    <a:pt x="3" y="53"/>
                  </a:moveTo>
                  <a:cubicBezTo>
                    <a:pt x="3" y="31"/>
                    <a:pt x="3" y="31"/>
                    <a:pt x="3" y="31"/>
                  </a:cubicBezTo>
                  <a:cubicBezTo>
                    <a:pt x="53" y="31"/>
                    <a:pt x="53" y="31"/>
                    <a:pt x="53" y="31"/>
                  </a:cubicBezTo>
                  <a:cubicBezTo>
                    <a:pt x="53" y="0"/>
                    <a:pt x="53" y="0"/>
                    <a:pt x="53" y="0"/>
                  </a:cubicBezTo>
                  <a:cubicBezTo>
                    <a:pt x="80" y="0"/>
                    <a:pt x="80" y="0"/>
                    <a:pt x="80" y="0"/>
                  </a:cubicBezTo>
                  <a:cubicBezTo>
                    <a:pt x="80" y="31"/>
                    <a:pt x="80" y="31"/>
                    <a:pt x="80" y="31"/>
                  </a:cubicBezTo>
                  <a:cubicBezTo>
                    <a:pt x="130" y="31"/>
                    <a:pt x="130" y="31"/>
                    <a:pt x="130" y="31"/>
                  </a:cubicBezTo>
                  <a:cubicBezTo>
                    <a:pt x="130" y="53"/>
                    <a:pt x="130" y="53"/>
                    <a:pt x="130" y="53"/>
                  </a:cubicBezTo>
                  <a:cubicBezTo>
                    <a:pt x="82" y="53"/>
                    <a:pt x="82" y="53"/>
                    <a:pt x="82" y="53"/>
                  </a:cubicBezTo>
                  <a:cubicBezTo>
                    <a:pt x="88" y="79"/>
                    <a:pt x="105" y="97"/>
                    <a:pt x="132" y="103"/>
                  </a:cubicBezTo>
                  <a:cubicBezTo>
                    <a:pt x="132" y="130"/>
                    <a:pt x="132" y="130"/>
                    <a:pt x="132" y="130"/>
                  </a:cubicBezTo>
                  <a:cubicBezTo>
                    <a:pt x="101" y="124"/>
                    <a:pt x="79" y="109"/>
                    <a:pt x="66" y="83"/>
                  </a:cubicBezTo>
                  <a:cubicBezTo>
                    <a:pt x="50" y="112"/>
                    <a:pt x="31" y="126"/>
                    <a:pt x="0" y="130"/>
                  </a:cubicBezTo>
                  <a:cubicBezTo>
                    <a:pt x="0" y="105"/>
                    <a:pt x="0" y="105"/>
                    <a:pt x="0" y="105"/>
                  </a:cubicBezTo>
                  <a:cubicBezTo>
                    <a:pt x="26" y="99"/>
                    <a:pt x="46" y="78"/>
                    <a:pt x="51" y="53"/>
                  </a:cubicBezTo>
                  <a:lnTo>
                    <a:pt x="3" y="53"/>
                  </a:lnTo>
                  <a:close/>
                </a:path>
              </a:pathLst>
            </a:custGeom>
            <a:solidFill>
              <a:srgbClr val="1D4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36"/>
            <p:cNvSpPr>
              <a:spLocks noEditPoints="1"/>
            </p:cNvSpPr>
            <p:nvPr userDrawn="1"/>
          </p:nvSpPr>
          <p:spPr bwMode="auto">
            <a:xfrm>
              <a:off x="-1218" y="1998"/>
              <a:ext cx="312" cy="319"/>
            </a:xfrm>
            <a:custGeom>
              <a:avLst/>
              <a:gdLst>
                <a:gd name="T0" fmla="*/ 54 w 132"/>
                <a:gd name="T1" fmla="*/ 79 h 132"/>
                <a:gd name="T2" fmla="*/ 54 w 132"/>
                <a:gd name="T3" fmla="*/ 69 h 132"/>
                <a:gd name="T4" fmla="*/ 74 w 132"/>
                <a:gd name="T5" fmla="*/ 61 h 132"/>
                <a:gd name="T6" fmla="*/ 14 w 132"/>
                <a:gd name="T7" fmla="*/ 61 h 132"/>
                <a:gd name="T8" fmla="*/ 14 w 132"/>
                <a:gd name="T9" fmla="*/ 48 h 132"/>
                <a:gd name="T10" fmla="*/ 2 w 132"/>
                <a:gd name="T11" fmla="*/ 48 h 132"/>
                <a:gd name="T12" fmla="*/ 2 w 132"/>
                <a:gd name="T13" fmla="*/ 17 h 132"/>
                <a:gd name="T14" fmla="*/ 17 w 132"/>
                <a:gd name="T15" fmla="*/ 17 h 132"/>
                <a:gd name="T16" fmla="*/ 9 w 132"/>
                <a:gd name="T17" fmla="*/ 0 h 132"/>
                <a:gd name="T18" fmla="*/ 33 w 132"/>
                <a:gd name="T19" fmla="*/ 0 h 132"/>
                <a:gd name="T20" fmla="*/ 41 w 132"/>
                <a:gd name="T21" fmla="*/ 17 h 132"/>
                <a:gd name="T22" fmla="*/ 53 w 132"/>
                <a:gd name="T23" fmla="*/ 17 h 132"/>
                <a:gd name="T24" fmla="*/ 45 w 132"/>
                <a:gd name="T25" fmla="*/ 0 h 132"/>
                <a:gd name="T26" fmla="*/ 70 w 132"/>
                <a:gd name="T27" fmla="*/ 0 h 132"/>
                <a:gd name="T28" fmla="*/ 77 w 132"/>
                <a:gd name="T29" fmla="*/ 17 h 132"/>
                <a:gd name="T30" fmla="*/ 87 w 132"/>
                <a:gd name="T31" fmla="*/ 17 h 132"/>
                <a:gd name="T32" fmla="*/ 97 w 132"/>
                <a:gd name="T33" fmla="*/ 0 h 132"/>
                <a:gd name="T34" fmla="*/ 126 w 132"/>
                <a:gd name="T35" fmla="*/ 0 h 132"/>
                <a:gd name="T36" fmla="*/ 116 w 132"/>
                <a:gd name="T37" fmla="*/ 17 h 132"/>
                <a:gd name="T38" fmla="*/ 129 w 132"/>
                <a:gd name="T39" fmla="*/ 17 h 132"/>
                <a:gd name="T40" fmla="*/ 129 w 132"/>
                <a:gd name="T41" fmla="*/ 48 h 132"/>
                <a:gd name="T42" fmla="*/ 118 w 132"/>
                <a:gd name="T43" fmla="*/ 48 h 132"/>
                <a:gd name="T44" fmla="*/ 118 w 132"/>
                <a:gd name="T45" fmla="*/ 61 h 132"/>
                <a:gd name="T46" fmla="*/ 81 w 132"/>
                <a:gd name="T47" fmla="*/ 78 h 132"/>
                <a:gd name="T48" fmla="*/ 81 w 132"/>
                <a:gd name="T49" fmla="*/ 79 h 132"/>
                <a:gd name="T50" fmla="*/ 132 w 132"/>
                <a:gd name="T51" fmla="*/ 79 h 132"/>
                <a:gd name="T52" fmla="*/ 132 w 132"/>
                <a:gd name="T53" fmla="*/ 100 h 132"/>
                <a:gd name="T54" fmla="*/ 81 w 132"/>
                <a:gd name="T55" fmla="*/ 100 h 132"/>
                <a:gd name="T56" fmla="*/ 81 w 132"/>
                <a:gd name="T57" fmla="*/ 108 h 132"/>
                <a:gd name="T58" fmla="*/ 56 w 132"/>
                <a:gd name="T59" fmla="*/ 132 h 132"/>
                <a:gd name="T60" fmla="*/ 31 w 132"/>
                <a:gd name="T61" fmla="*/ 132 h 132"/>
                <a:gd name="T62" fmla="*/ 31 w 132"/>
                <a:gd name="T63" fmla="*/ 110 h 132"/>
                <a:gd name="T64" fmla="*/ 54 w 132"/>
                <a:gd name="T65" fmla="*/ 110 h 132"/>
                <a:gd name="T66" fmla="*/ 54 w 132"/>
                <a:gd name="T67" fmla="*/ 100 h 132"/>
                <a:gd name="T68" fmla="*/ 0 w 132"/>
                <a:gd name="T69" fmla="*/ 100 h 132"/>
                <a:gd name="T70" fmla="*/ 0 w 132"/>
                <a:gd name="T71" fmla="*/ 79 h 132"/>
                <a:gd name="T72" fmla="*/ 54 w 132"/>
                <a:gd name="T73" fmla="*/ 79 h 132"/>
                <a:gd name="T74" fmla="*/ 104 w 132"/>
                <a:gd name="T75" fmla="*/ 42 h 132"/>
                <a:gd name="T76" fmla="*/ 104 w 132"/>
                <a:gd name="T77" fmla="*/ 36 h 132"/>
                <a:gd name="T78" fmla="*/ 27 w 132"/>
                <a:gd name="T79" fmla="*/ 36 h 132"/>
                <a:gd name="T80" fmla="*/ 27 w 132"/>
                <a:gd name="T81" fmla="*/ 42 h 132"/>
                <a:gd name="T82" fmla="*/ 104 w 132"/>
                <a:gd name="T83" fmla="*/ 4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32">
                  <a:moveTo>
                    <a:pt x="54" y="79"/>
                  </a:moveTo>
                  <a:cubicBezTo>
                    <a:pt x="54" y="69"/>
                    <a:pt x="54" y="69"/>
                    <a:pt x="54" y="69"/>
                  </a:cubicBezTo>
                  <a:cubicBezTo>
                    <a:pt x="65" y="65"/>
                    <a:pt x="68" y="64"/>
                    <a:pt x="74" y="61"/>
                  </a:cubicBezTo>
                  <a:cubicBezTo>
                    <a:pt x="14" y="61"/>
                    <a:pt x="14" y="61"/>
                    <a:pt x="14" y="61"/>
                  </a:cubicBezTo>
                  <a:cubicBezTo>
                    <a:pt x="14" y="48"/>
                    <a:pt x="14" y="48"/>
                    <a:pt x="14" y="48"/>
                  </a:cubicBezTo>
                  <a:cubicBezTo>
                    <a:pt x="2" y="48"/>
                    <a:pt x="2" y="48"/>
                    <a:pt x="2" y="48"/>
                  </a:cubicBezTo>
                  <a:cubicBezTo>
                    <a:pt x="2" y="17"/>
                    <a:pt x="2" y="17"/>
                    <a:pt x="2" y="17"/>
                  </a:cubicBezTo>
                  <a:cubicBezTo>
                    <a:pt x="17" y="17"/>
                    <a:pt x="17" y="17"/>
                    <a:pt x="17" y="17"/>
                  </a:cubicBezTo>
                  <a:cubicBezTo>
                    <a:pt x="9" y="0"/>
                    <a:pt x="9" y="0"/>
                    <a:pt x="9" y="0"/>
                  </a:cubicBezTo>
                  <a:cubicBezTo>
                    <a:pt x="33" y="0"/>
                    <a:pt x="33" y="0"/>
                    <a:pt x="33" y="0"/>
                  </a:cubicBezTo>
                  <a:cubicBezTo>
                    <a:pt x="41" y="17"/>
                    <a:pt x="41" y="17"/>
                    <a:pt x="41" y="17"/>
                  </a:cubicBezTo>
                  <a:cubicBezTo>
                    <a:pt x="53" y="17"/>
                    <a:pt x="53" y="17"/>
                    <a:pt x="53" y="17"/>
                  </a:cubicBezTo>
                  <a:cubicBezTo>
                    <a:pt x="45" y="0"/>
                    <a:pt x="45" y="0"/>
                    <a:pt x="45" y="0"/>
                  </a:cubicBezTo>
                  <a:cubicBezTo>
                    <a:pt x="70" y="0"/>
                    <a:pt x="70" y="0"/>
                    <a:pt x="70" y="0"/>
                  </a:cubicBezTo>
                  <a:cubicBezTo>
                    <a:pt x="77" y="17"/>
                    <a:pt x="77" y="17"/>
                    <a:pt x="77" y="17"/>
                  </a:cubicBezTo>
                  <a:cubicBezTo>
                    <a:pt x="87" y="17"/>
                    <a:pt x="87" y="17"/>
                    <a:pt x="87" y="17"/>
                  </a:cubicBezTo>
                  <a:cubicBezTo>
                    <a:pt x="97" y="0"/>
                    <a:pt x="97" y="0"/>
                    <a:pt x="97" y="0"/>
                  </a:cubicBezTo>
                  <a:cubicBezTo>
                    <a:pt x="126" y="0"/>
                    <a:pt x="126" y="0"/>
                    <a:pt x="126" y="0"/>
                  </a:cubicBezTo>
                  <a:cubicBezTo>
                    <a:pt x="116" y="17"/>
                    <a:pt x="116" y="17"/>
                    <a:pt x="116" y="17"/>
                  </a:cubicBezTo>
                  <a:cubicBezTo>
                    <a:pt x="129" y="17"/>
                    <a:pt x="129" y="17"/>
                    <a:pt x="129" y="17"/>
                  </a:cubicBezTo>
                  <a:cubicBezTo>
                    <a:pt x="129" y="48"/>
                    <a:pt x="129" y="48"/>
                    <a:pt x="129" y="48"/>
                  </a:cubicBezTo>
                  <a:cubicBezTo>
                    <a:pt x="118" y="48"/>
                    <a:pt x="118" y="48"/>
                    <a:pt x="118" y="48"/>
                  </a:cubicBezTo>
                  <a:cubicBezTo>
                    <a:pt x="118" y="61"/>
                    <a:pt x="118" y="61"/>
                    <a:pt x="118" y="61"/>
                  </a:cubicBezTo>
                  <a:cubicBezTo>
                    <a:pt x="99" y="70"/>
                    <a:pt x="96" y="71"/>
                    <a:pt x="81" y="78"/>
                  </a:cubicBezTo>
                  <a:cubicBezTo>
                    <a:pt x="81" y="79"/>
                    <a:pt x="81" y="79"/>
                    <a:pt x="81" y="79"/>
                  </a:cubicBezTo>
                  <a:cubicBezTo>
                    <a:pt x="132" y="79"/>
                    <a:pt x="132" y="79"/>
                    <a:pt x="132" y="79"/>
                  </a:cubicBezTo>
                  <a:cubicBezTo>
                    <a:pt x="132" y="100"/>
                    <a:pt x="132" y="100"/>
                    <a:pt x="132" y="100"/>
                  </a:cubicBezTo>
                  <a:cubicBezTo>
                    <a:pt x="81" y="100"/>
                    <a:pt x="81" y="100"/>
                    <a:pt x="81" y="100"/>
                  </a:cubicBezTo>
                  <a:cubicBezTo>
                    <a:pt x="81" y="108"/>
                    <a:pt x="81" y="108"/>
                    <a:pt x="81" y="108"/>
                  </a:cubicBezTo>
                  <a:cubicBezTo>
                    <a:pt x="81" y="127"/>
                    <a:pt x="76" y="132"/>
                    <a:pt x="56" y="132"/>
                  </a:cubicBezTo>
                  <a:cubicBezTo>
                    <a:pt x="31" y="132"/>
                    <a:pt x="31" y="132"/>
                    <a:pt x="31" y="132"/>
                  </a:cubicBezTo>
                  <a:cubicBezTo>
                    <a:pt x="31" y="110"/>
                    <a:pt x="31" y="110"/>
                    <a:pt x="31" y="110"/>
                  </a:cubicBezTo>
                  <a:cubicBezTo>
                    <a:pt x="54" y="110"/>
                    <a:pt x="54" y="110"/>
                    <a:pt x="54" y="110"/>
                  </a:cubicBezTo>
                  <a:cubicBezTo>
                    <a:pt x="54" y="100"/>
                    <a:pt x="54" y="100"/>
                    <a:pt x="54" y="100"/>
                  </a:cubicBezTo>
                  <a:cubicBezTo>
                    <a:pt x="0" y="100"/>
                    <a:pt x="0" y="100"/>
                    <a:pt x="0" y="100"/>
                  </a:cubicBezTo>
                  <a:cubicBezTo>
                    <a:pt x="0" y="79"/>
                    <a:pt x="0" y="79"/>
                    <a:pt x="0" y="79"/>
                  </a:cubicBezTo>
                  <a:lnTo>
                    <a:pt x="54" y="79"/>
                  </a:lnTo>
                  <a:close/>
                  <a:moveTo>
                    <a:pt x="104" y="42"/>
                  </a:moveTo>
                  <a:cubicBezTo>
                    <a:pt x="104" y="36"/>
                    <a:pt x="104" y="36"/>
                    <a:pt x="104" y="36"/>
                  </a:cubicBezTo>
                  <a:cubicBezTo>
                    <a:pt x="27" y="36"/>
                    <a:pt x="27" y="36"/>
                    <a:pt x="27" y="36"/>
                  </a:cubicBezTo>
                  <a:cubicBezTo>
                    <a:pt x="27" y="42"/>
                    <a:pt x="27" y="42"/>
                    <a:pt x="27" y="42"/>
                  </a:cubicBezTo>
                  <a:lnTo>
                    <a:pt x="104" y="42"/>
                  </a:lnTo>
                  <a:close/>
                </a:path>
              </a:pathLst>
            </a:custGeom>
            <a:solidFill>
              <a:srgbClr val="1D4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37"/>
            <p:cNvSpPr>
              <a:spLocks noEditPoints="1"/>
            </p:cNvSpPr>
            <p:nvPr userDrawn="1"/>
          </p:nvSpPr>
          <p:spPr bwMode="auto">
            <a:xfrm>
              <a:off x="-863" y="2010"/>
              <a:ext cx="302" cy="303"/>
            </a:xfrm>
            <a:custGeom>
              <a:avLst/>
              <a:gdLst>
                <a:gd name="T0" fmla="*/ 25 w 128"/>
                <a:gd name="T1" fmla="*/ 27 h 125"/>
                <a:gd name="T2" fmla="*/ 27 w 128"/>
                <a:gd name="T3" fmla="*/ 0 h 125"/>
                <a:gd name="T4" fmla="*/ 52 w 128"/>
                <a:gd name="T5" fmla="*/ 0 h 125"/>
                <a:gd name="T6" fmla="*/ 50 w 128"/>
                <a:gd name="T7" fmla="*/ 27 h 125"/>
                <a:gd name="T8" fmla="*/ 63 w 128"/>
                <a:gd name="T9" fmla="*/ 27 h 125"/>
                <a:gd name="T10" fmla="*/ 85 w 128"/>
                <a:gd name="T11" fmla="*/ 40 h 125"/>
                <a:gd name="T12" fmla="*/ 90 w 128"/>
                <a:gd name="T13" fmla="*/ 73 h 125"/>
                <a:gd name="T14" fmla="*/ 85 w 128"/>
                <a:gd name="T15" fmla="*/ 109 h 125"/>
                <a:gd name="T16" fmla="*/ 51 w 128"/>
                <a:gd name="T17" fmla="*/ 125 h 125"/>
                <a:gd name="T18" fmla="*/ 42 w 128"/>
                <a:gd name="T19" fmla="*/ 124 h 125"/>
                <a:gd name="T20" fmla="*/ 42 w 128"/>
                <a:gd name="T21" fmla="*/ 100 h 125"/>
                <a:gd name="T22" fmla="*/ 49 w 128"/>
                <a:gd name="T23" fmla="*/ 100 h 125"/>
                <a:gd name="T24" fmla="*/ 61 w 128"/>
                <a:gd name="T25" fmla="*/ 93 h 125"/>
                <a:gd name="T26" fmla="*/ 63 w 128"/>
                <a:gd name="T27" fmla="*/ 74 h 125"/>
                <a:gd name="T28" fmla="*/ 62 w 128"/>
                <a:gd name="T29" fmla="*/ 57 h 125"/>
                <a:gd name="T30" fmla="*/ 53 w 128"/>
                <a:gd name="T31" fmla="*/ 52 h 125"/>
                <a:gd name="T32" fmla="*/ 45 w 128"/>
                <a:gd name="T33" fmla="*/ 52 h 125"/>
                <a:gd name="T34" fmla="*/ 27 w 128"/>
                <a:gd name="T35" fmla="*/ 124 h 125"/>
                <a:gd name="T36" fmla="*/ 0 w 128"/>
                <a:gd name="T37" fmla="*/ 124 h 125"/>
                <a:gd name="T38" fmla="*/ 21 w 128"/>
                <a:gd name="T39" fmla="*/ 52 h 125"/>
                <a:gd name="T40" fmla="*/ 0 w 128"/>
                <a:gd name="T41" fmla="*/ 53 h 125"/>
                <a:gd name="T42" fmla="*/ 0 w 128"/>
                <a:gd name="T43" fmla="*/ 27 h 125"/>
                <a:gd name="T44" fmla="*/ 25 w 128"/>
                <a:gd name="T45" fmla="*/ 27 h 125"/>
                <a:gd name="T46" fmla="*/ 114 w 128"/>
                <a:gd name="T47" fmla="*/ 17 h 125"/>
                <a:gd name="T48" fmla="*/ 126 w 128"/>
                <a:gd name="T49" fmla="*/ 49 h 125"/>
                <a:gd name="T50" fmla="*/ 128 w 128"/>
                <a:gd name="T51" fmla="*/ 76 h 125"/>
                <a:gd name="T52" fmla="*/ 127 w 128"/>
                <a:gd name="T53" fmla="*/ 92 h 125"/>
                <a:gd name="T54" fmla="*/ 102 w 128"/>
                <a:gd name="T55" fmla="*/ 92 h 125"/>
                <a:gd name="T56" fmla="*/ 102 w 128"/>
                <a:gd name="T57" fmla="*/ 71 h 125"/>
                <a:gd name="T58" fmla="*/ 98 w 128"/>
                <a:gd name="T59" fmla="*/ 35 h 125"/>
                <a:gd name="T60" fmla="*/ 88 w 128"/>
                <a:gd name="T61" fmla="*/ 17 h 125"/>
                <a:gd name="T62" fmla="*/ 114 w 128"/>
                <a:gd name="T63" fmla="*/ 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5">
                  <a:moveTo>
                    <a:pt x="25" y="27"/>
                  </a:moveTo>
                  <a:cubicBezTo>
                    <a:pt x="26" y="19"/>
                    <a:pt x="27" y="14"/>
                    <a:pt x="27" y="0"/>
                  </a:cubicBezTo>
                  <a:cubicBezTo>
                    <a:pt x="52" y="0"/>
                    <a:pt x="52" y="0"/>
                    <a:pt x="52" y="0"/>
                  </a:cubicBezTo>
                  <a:cubicBezTo>
                    <a:pt x="52" y="10"/>
                    <a:pt x="51" y="15"/>
                    <a:pt x="50" y="27"/>
                  </a:cubicBezTo>
                  <a:cubicBezTo>
                    <a:pt x="63" y="27"/>
                    <a:pt x="63" y="27"/>
                    <a:pt x="63" y="27"/>
                  </a:cubicBezTo>
                  <a:cubicBezTo>
                    <a:pt x="74" y="27"/>
                    <a:pt x="82" y="32"/>
                    <a:pt x="85" y="40"/>
                  </a:cubicBezTo>
                  <a:cubicBezTo>
                    <a:pt x="88" y="46"/>
                    <a:pt x="90" y="58"/>
                    <a:pt x="90" y="73"/>
                  </a:cubicBezTo>
                  <a:cubicBezTo>
                    <a:pt x="90" y="91"/>
                    <a:pt x="88" y="102"/>
                    <a:pt x="85" y="109"/>
                  </a:cubicBezTo>
                  <a:cubicBezTo>
                    <a:pt x="80" y="119"/>
                    <a:pt x="68" y="125"/>
                    <a:pt x="51" y="125"/>
                  </a:cubicBezTo>
                  <a:cubicBezTo>
                    <a:pt x="49" y="125"/>
                    <a:pt x="46" y="125"/>
                    <a:pt x="42" y="124"/>
                  </a:cubicBezTo>
                  <a:cubicBezTo>
                    <a:pt x="42" y="100"/>
                    <a:pt x="42" y="100"/>
                    <a:pt x="42" y="100"/>
                  </a:cubicBezTo>
                  <a:cubicBezTo>
                    <a:pt x="45" y="100"/>
                    <a:pt x="49" y="100"/>
                    <a:pt x="49" y="100"/>
                  </a:cubicBezTo>
                  <a:cubicBezTo>
                    <a:pt x="57" y="100"/>
                    <a:pt x="60" y="99"/>
                    <a:pt x="61" y="93"/>
                  </a:cubicBezTo>
                  <a:cubicBezTo>
                    <a:pt x="62" y="90"/>
                    <a:pt x="63" y="80"/>
                    <a:pt x="63" y="74"/>
                  </a:cubicBezTo>
                  <a:cubicBezTo>
                    <a:pt x="63" y="68"/>
                    <a:pt x="62" y="60"/>
                    <a:pt x="62" y="57"/>
                  </a:cubicBezTo>
                  <a:cubicBezTo>
                    <a:pt x="61" y="54"/>
                    <a:pt x="57" y="52"/>
                    <a:pt x="53" y="52"/>
                  </a:cubicBezTo>
                  <a:cubicBezTo>
                    <a:pt x="45" y="52"/>
                    <a:pt x="45" y="52"/>
                    <a:pt x="45" y="52"/>
                  </a:cubicBezTo>
                  <a:cubicBezTo>
                    <a:pt x="38" y="89"/>
                    <a:pt x="34" y="104"/>
                    <a:pt x="27" y="124"/>
                  </a:cubicBezTo>
                  <a:cubicBezTo>
                    <a:pt x="0" y="124"/>
                    <a:pt x="0" y="124"/>
                    <a:pt x="0" y="124"/>
                  </a:cubicBezTo>
                  <a:cubicBezTo>
                    <a:pt x="9" y="100"/>
                    <a:pt x="16" y="77"/>
                    <a:pt x="21" y="52"/>
                  </a:cubicBezTo>
                  <a:cubicBezTo>
                    <a:pt x="0" y="53"/>
                    <a:pt x="0" y="53"/>
                    <a:pt x="0" y="53"/>
                  </a:cubicBezTo>
                  <a:cubicBezTo>
                    <a:pt x="0" y="27"/>
                    <a:pt x="0" y="27"/>
                    <a:pt x="0" y="27"/>
                  </a:cubicBezTo>
                  <a:lnTo>
                    <a:pt x="25" y="27"/>
                  </a:lnTo>
                  <a:close/>
                  <a:moveTo>
                    <a:pt x="114" y="17"/>
                  </a:moveTo>
                  <a:cubicBezTo>
                    <a:pt x="121" y="25"/>
                    <a:pt x="124" y="32"/>
                    <a:pt x="126" y="49"/>
                  </a:cubicBezTo>
                  <a:cubicBezTo>
                    <a:pt x="127" y="56"/>
                    <a:pt x="128" y="65"/>
                    <a:pt x="128" y="76"/>
                  </a:cubicBezTo>
                  <a:cubicBezTo>
                    <a:pt x="128" y="80"/>
                    <a:pt x="128" y="84"/>
                    <a:pt x="127" y="92"/>
                  </a:cubicBezTo>
                  <a:cubicBezTo>
                    <a:pt x="102" y="92"/>
                    <a:pt x="102" y="92"/>
                    <a:pt x="102" y="92"/>
                  </a:cubicBezTo>
                  <a:cubicBezTo>
                    <a:pt x="102" y="82"/>
                    <a:pt x="102" y="77"/>
                    <a:pt x="102" y="71"/>
                  </a:cubicBezTo>
                  <a:cubicBezTo>
                    <a:pt x="102" y="52"/>
                    <a:pt x="101" y="44"/>
                    <a:pt x="98" y="35"/>
                  </a:cubicBezTo>
                  <a:cubicBezTo>
                    <a:pt x="95" y="27"/>
                    <a:pt x="92" y="23"/>
                    <a:pt x="88" y="17"/>
                  </a:cubicBezTo>
                  <a:lnTo>
                    <a:pt x="114"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38"/>
            <p:cNvSpPr>
              <a:spLocks noEditPoints="1"/>
            </p:cNvSpPr>
            <p:nvPr userDrawn="1"/>
          </p:nvSpPr>
          <p:spPr bwMode="auto">
            <a:xfrm>
              <a:off x="-497" y="2007"/>
              <a:ext cx="260" cy="306"/>
            </a:xfrm>
            <a:custGeom>
              <a:avLst/>
              <a:gdLst>
                <a:gd name="T0" fmla="*/ 93 w 110"/>
                <a:gd name="T1" fmla="*/ 26 h 126"/>
                <a:gd name="T2" fmla="*/ 16 w 110"/>
                <a:gd name="T3" fmla="*/ 23 h 126"/>
                <a:gd name="T4" fmla="*/ 0 w 110"/>
                <a:gd name="T5" fmla="*/ 23 h 126"/>
                <a:gd name="T6" fmla="*/ 0 w 110"/>
                <a:gd name="T7" fmla="*/ 0 h 126"/>
                <a:gd name="T8" fmla="*/ 93 w 110"/>
                <a:gd name="T9" fmla="*/ 3 h 126"/>
                <a:gd name="T10" fmla="*/ 93 w 110"/>
                <a:gd name="T11" fmla="*/ 26 h 126"/>
                <a:gd name="T12" fmla="*/ 1 w 110"/>
                <a:gd name="T13" fmla="*/ 102 h 126"/>
                <a:gd name="T14" fmla="*/ 33 w 110"/>
                <a:gd name="T15" fmla="*/ 102 h 126"/>
                <a:gd name="T16" fmla="*/ 64 w 110"/>
                <a:gd name="T17" fmla="*/ 101 h 126"/>
                <a:gd name="T18" fmla="*/ 79 w 110"/>
                <a:gd name="T19" fmla="*/ 96 h 126"/>
                <a:gd name="T20" fmla="*/ 82 w 110"/>
                <a:gd name="T21" fmla="*/ 87 h 126"/>
                <a:gd name="T22" fmla="*/ 62 w 110"/>
                <a:gd name="T23" fmla="*/ 73 h 126"/>
                <a:gd name="T24" fmla="*/ 35 w 110"/>
                <a:gd name="T25" fmla="*/ 81 h 126"/>
                <a:gd name="T26" fmla="*/ 24 w 110"/>
                <a:gd name="T27" fmla="*/ 91 h 126"/>
                <a:gd name="T28" fmla="*/ 1 w 110"/>
                <a:gd name="T29" fmla="*/ 91 h 126"/>
                <a:gd name="T30" fmla="*/ 1 w 110"/>
                <a:gd name="T31" fmla="*/ 32 h 126"/>
                <a:gd name="T32" fmla="*/ 26 w 110"/>
                <a:gd name="T33" fmla="*/ 32 h 126"/>
                <a:gd name="T34" fmla="*/ 26 w 110"/>
                <a:gd name="T35" fmla="*/ 63 h 126"/>
                <a:gd name="T36" fmla="*/ 68 w 110"/>
                <a:gd name="T37" fmla="*/ 51 h 126"/>
                <a:gd name="T38" fmla="*/ 110 w 110"/>
                <a:gd name="T39" fmla="*/ 87 h 126"/>
                <a:gd name="T40" fmla="*/ 91 w 110"/>
                <a:gd name="T41" fmla="*/ 120 h 126"/>
                <a:gd name="T42" fmla="*/ 66 w 110"/>
                <a:gd name="T43" fmla="*/ 126 h 126"/>
                <a:gd name="T44" fmla="*/ 33 w 110"/>
                <a:gd name="T45" fmla="*/ 126 h 126"/>
                <a:gd name="T46" fmla="*/ 1 w 110"/>
                <a:gd name="T47" fmla="*/ 126 h 126"/>
                <a:gd name="T48" fmla="*/ 1 w 110"/>
                <a:gd name="T49" fmla="*/ 10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126">
                  <a:moveTo>
                    <a:pt x="93" y="26"/>
                  </a:moveTo>
                  <a:cubicBezTo>
                    <a:pt x="57" y="23"/>
                    <a:pt x="39" y="23"/>
                    <a:pt x="16" y="23"/>
                  </a:cubicBezTo>
                  <a:cubicBezTo>
                    <a:pt x="0" y="23"/>
                    <a:pt x="0" y="23"/>
                    <a:pt x="0" y="23"/>
                  </a:cubicBezTo>
                  <a:cubicBezTo>
                    <a:pt x="0" y="0"/>
                    <a:pt x="0" y="0"/>
                    <a:pt x="0" y="0"/>
                  </a:cubicBezTo>
                  <a:cubicBezTo>
                    <a:pt x="51" y="1"/>
                    <a:pt x="54" y="1"/>
                    <a:pt x="93" y="3"/>
                  </a:cubicBezTo>
                  <a:lnTo>
                    <a:pt x="93" y="26"/>
                  </a:lnTo>
                  <a:close/>
                  <a:moveTo>
                    <a:pt x="1" y="102"/>
                  </a:moveTo>
                  <a:cubicBezTo>
                    <a:pt x="33" y="102"/>
                    <a:pt x="33" y="102"/>
                    <a:pt x="33" y="102"/>
                  </a:cubicBezTo>
                  <a:cubicBezTo>
                    <a:pt x="59" y="102"/>
                    <a:pt x="59" y="102"/>
                    <a:pt x="64" y="101"/>
                  </a:cubicBezTo>
                  <a:cubicBezTo>
                    <a:pt x="73" y="101"/>
                    <a:pt x="76" y="99"/>
                    <a:pt x="79" y="96"/>
                  </a:cubicBezTo>
                  <a:cubicBezTo>
                    <a:pt x="81" y="94"/>
                    <a:pt x="82" y="90"/>
                    <a:pt x="82" y="87"/>
                  </a:cubicBezTo>
                  <a:cubicBezTo>
                    <a:pt x="82" y="78"/>
                    <a:pt x="75" y="73"/>
                    <a:pt x="62" y="73"/>
                  </a:cubicBezTo>
                  <a:cubicBezTo>
                    <a:pt x="53" y="73"/>
                    <a:pt x="43" y="76"/>
                    <a:pt x="35" y="81"/>
                  </a:cubicBezTo>
                  <a:cubicBezTo>
                    <a:pt x="31" y="83"/>
                    <a:pt x="29" y="86"/>
                    <a:pt x="24" y="91"/>
                  </a:cubicBezTo>
                  <a:cubicBezTo>
                    <a:pt x="1" y="91"/>
                    <a:pt x="1" y="91"/>
                    <a:pt x="1" y="91"/>
                  </a:cubicBezTo>
                  <a:cubicBezTo>
                    <a:pt x="1" y="32"/>
                    <a:pt x="1" y="32"/>
                    <a:pt x="1" y="32"/>
                  </a:cubicBezTo>
                  <a:cubicBezTo>
                    <a:pt x="26" y="32"/>
                    <a:pt x="26" y="32"/>
                    <a:pt x="26" y="32"/>
                  </a:cubicBezTo>
                  <a:cubicBezTo>
                    <a:pt x="26" y="63"/>
                    <a:pt x="26" y="63"/>
                    <a:pt x="26" y="63"/>
                  </a:cubicBezTo>
                  <a:cubicBezTo>
                    <a:pt x="45" y="54"/>
                    <a:pt x="56" y="51"/>
                    <a:pt x="68" y="51"/>
                  </a:cubicBezTo>
                  <a:cubicBezTo>
                    <a:pt x="93" y="51"/>
                    <a:pt x="110" y="65"/>
                    <a:pt x="110" y="87"/>
                  </a:cubicBezTo>
                  <a:cubicBezTo>
                    <a:pt x="110" y="101"/>
                    <a:pt x="103" y="114"/>
                    <a:pt x="91" y="120"/>
                  </a:cubicBezTo>
                  <a:cubicBezTo>
                    <a:pt x="85" y="124"/>
                    <a:pt x="78" y="125"/>
                    <a:pt x="66" y="126"/>
                  </a:cubicBezTo>
                  <a:cubicBezTo>
                    <a:pt x="60" y="126"/>
                    <a:pt x="55" y="126"/>
                    <a:pt x="33" y="126"/>
                  </a:cubicBezTo>
                  <a:cubicBezTo>
                    <a:pt x="1" y="126"/>
                    <a:pt x="1" y="126"/>
                    <a:pt x="1" y="126"/>
                  </a:cubicBezTo>
                  <a:lnTo>
                    <a:pt x="1"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39"/>
            <p:cNvSpPr>
              <a:spLocks/>
            </p:cNvSpPr>
            <p:nvPr userDrawn="1"/>
          </p:nvSpPr>
          <p:spPr bwMode="auto">
            <a:xfrm>
              <a:off x="-161" y="1995"/>
              <a:ext cx="113" cy="293"/>
            </a:xfrm>
            <a:custGeom>
              <a:avLst/>
              <a:gdLst>
                <a:gd name="T0" fmla="*/ 0 w 113"/>
                <a:gd name="T1" fmla="*/ 0 h 293"/>
                <a:gd name="T2" fmla="*/ 113 w 113"/>
                <a:gd name="T3" fmla="*/ 0 h 293"/>
                <a:gd name="T4" fmla="*/ 113 w 113"/>
                <a:gd name="T5" fmla="*/ 46 h 293"/>
                <a:gd name="T6" fmla="*/ 45 w 113"/>
                <a:gd name="T7" fmla="*/ 46 h 293"/>
                <a:gd name="T8" fmla="*/ 45 w 113"/>
                <a:gd name="T9" fmla="*/ 293 h 293"/>
                <a:gd name="T10" fmla="*/ 0 w 113"/>
                <a:gd name="T11" fmla="*/ 293 h 293"/>
                <a:gd name="T12" fmla="*/ 0 w 113"/>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113" h="293">
                  <a:moveTo>
                    <a:pt x="0" y="0"/>
                  </a:moveTo>
                  <a:lnTo>
                    <a:pt x="113" y="0"/>
                  </a:lnTo>
                  <a:lnTo>
                    <a:pt x="113" y="46"/>
                  </a:lnTo>
                  <a:lnTo>
                    <a:pt x="45" y="46"/>
                  </a:lnTo>
                  <a:lnTo>
                    <a:pt x="45" y="293"/>
                  </a:lnTo>
                  <a:lnTo>
                    <a:pt x="0" y="293"/>
                  </a:lnTo>
                  <a:lnTo>
                    <a:pt x="0"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40"/>
            <p:cNvSpPr>
              <a:spLocks noEditPoints="1"/>
            </p:cNvSpPr>
            <p:nvPr userDrawn="1"/>
          </p:nvSpPr>
          <p:spPr bwMode="auto">
            <a:xfrm>
              <a:off x="9" y="2005"/>
              <a:ext cx="267" cy="308"/>
            </a:xfrm>
            <a:custGeom>
              <a:avLst/>
              <a:gdLst>
                <a:gd name="T0" fmla="*/ 0 w 113"/>
                <a:gd name="T1" fmla="*/ 39 h 127"/>
                <a:gd name="T2" fmla="*/ 68 w 113"/>
                <a:gd name="T3" fmla="*/ 38 h 127"/>
                <a:gd name="T4" fmla="*/ 70 w 113"/>
                <a:gd name="T5" fmla="*/ 38 h 127"/>
                <a:gd name="T6" fmla="*/ 100 w 113"/>
                <a:gd name="T7" fmla="*/ 45 h 127"/>
                <a:gd name="T8" fmla="*/ 113 w 113"/>
                <a:gd name="T9" fmla="*/ 78 h 127"/>
                <a:gd name="T10" fmla="*/ 94 w 113"/>
                <a:gd name="T11" fmla="*/ 118 h 127"/>
                <a:gd name="T12" fmla="*/ 60 w 113"/>
                <a:gd name="T13" fmla="*/ 127 h 127"/>
                <a:gd name="T14" fmla="*/ 11 w 113"/>
                <a:gd name="T15" fmla="*/ 127 h 127"/>
                <a:gd name="T16" fmla="*/ 11 w 113"/>
                <a:gd name="T17" fmla="*/ 102 h 127"/>
                <a:gd name="T18" fmla="*/ 56 w 113"/>
                <a:gd name="T19" fmla="*/ 102 h 127"/>
                <a:gd name="T20" fmla="*/ 77 w 113"/>
                <a:gd name="T21" fmla="*/ 96 h 127"/>
                <a:gd name="T22" fmla="*/ 86 w 113"/>
                <a:gd name="T23" fmla="*/ 79 h 127"/>
                <a:gd name="T24" fmla="*/ 80 w 113"/>
                <a:gd name="T25" fmla="*/ 66 h 127"/>
                <a:gd name="T26" fmla="*/ 65 w 113"/>
                <a:gd name="T27" fmla="*/ 64 h 127"/>
                <a:gd name="T28" fmla="*/ 64 w 113"/>
                <a:gd name="T29" fmla="*/ 64 h 127"/>
                <a:gd name="T30" fmla="*/ 64 w 113"/>
                <a:gd name="T31" fmla="*/ 64 h 127"/>
                <a:gd name="T32" fmla="*/ 0 w 113"/>
                <a:gd name="T33" fmla="*/ 65 h 127"/>
                <a:gd name="T34" fmla="*/ 0 w 113"/>
                <a:gd name="T35" fmla="*/ 39 h 127"/>
                <a:gd name="T36" fmla="*/ 97 w 113"/>
                <a:gd name="T37" fmla="*/ 0 h 127"/>
                <a:gd name="T38" fmla="*/ 97 w 113"/>
                <a:gd name="T39" fmla="*/ 24 h 127"/>
                <a:gd name="T40" fmla="*/ 12 w 113"/>
                <a:gd name="T41" fmla="*/ 25 h 127"/>
                <a:gd name="T42" fmla="*/ 12 w 113"/>
                <a:gd name="T43" fmla="*/ 1 h 127"/>
                <a:gd name="T44" fmla="*/ 97 w 113"/>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127">
                  <a:moveTo>
                    <a:pt x="0" y="39"/>
                  </a:moveTo>
                  <a:cubicBezTo>
                    <a:pt x="68" y="38"/>
                    <a:pt x="68" y="38"/>
                    <a:pt x="68" y="38"/>
                  </a:cubicBezTo>
                  <a:cubicBezTo>
                    <a:pt x="70" y="38"/>
                    <a:pt x="70" y="38"/>
                    <a:pt x="70" y="38"/>
                  </a:cubicBezTo>
                  <a:cubicBezTo>
                    <a:pt x="85" y="38"/>
                    <a:pt x="94" y="40"/>
                    <a:pt x="100" y="45"/>
                  </a:cubicBezTo>
                  <a:cubicBezTo>
                    <a:pt x="108" y="52"/>
                    <a:pt x="113" y="64"/>
                    <a:pt x="113" y="78"/>
                  </a:cubicBezTo>
                  <a:cubicBezTo>
                    <a:pt x="113" y="93"/>
                    <a:pt x="106" y="109"/>
                    <a:pt x="94" y="118"/>
                  </a:cubicBezTo>
                  <a:cubicBezTo>
                    <a:pt x="86" y="124"/>
                    <a:pt x="75" y="127"/>
                    <a:pt x="60" y="127"/>
                  </a:cubicBezTo>
                  <a:cubicBezTo>
                    <a:pt x="11" y="127"/>
                    <a:pt x="11" y="127"/>
                    <a:pt x="11" y="127"/>
                  </a:cubicBezTo>
                  <a:cubicBezTo>
                    <a:pt x="11" y="102"/>
                    <a:pt x="11" y="102"/>
                    <a:pt x="11" y="102"/>
                  </a:cubicBezTo>
                  <a:cubicBezTo>
                    <a:pt x="56" y="102"/>
                    <a:pt x="56" y="102"/>
                    <a:pt x="56" y="102"/>
                  </a:cubicBezTo>
                  <a:cubicBezTo>
                    <a:pt x="66" y="102"/>
                    <a:pt x="72" y="100"/>
                    <a:pt x="77" y="96"/>
                  </a:cubicBezTo>
                  <a:cubicBezTo>
                    <a:pt x="83" y="91"/>
                    <a:pt x="86" y="85"/>
                    <a:pt x="86" y="79"/>
                  </a:cubicBezTo>
                  <a:cubicBezTo>
                    <a:pt x="86" y="73"/>
                    <a:pt x="84" y="68"/>
                    <a:pt x="80" y="66"/>
                  </a:cubicBezTo>
                  <a:cubicBezTo>
                    <a:pt x="76" y="64"/>
                    <a:pt x="74" y="64"/>
                    <a:pt x="65" y="64"/>
                  </a:cubicBezTo>
                  <a:cubicBezTo>
                    <a:pt x="64" y="64"/>
                    <a:pt x="64" y="64"/>
                    <a:pt x="64" y="64"/>
                  </a:cubicBezTo>
                  <a:cubicBezTo>
                    <a:pt x="64" y="64"/>
                    <a:pt x="64" y="64"/>
                    <a:pt x="64" y="64"/>
                  </a:cubicBezTo>
                  <a:cubicBezTo>
                    <a:pt x="0" y="65"/>
                    <a:pt x="0" y="65"/>
                    <a:pt x="0" y="65"/>
                  </a:cubicBezTo>
                  <a:lnTo>
                    <a:pt x="0" y="39"/>
                  </a:lnTo>
                  <a:close/>
                  <a:moveTo>
                    <a:pt x="97" y="0"/>
                  </a:moveTo>
                  <a:cubicBezTo>
                    <a:pt x="97" y="24"/>
                    <a:pt x="97" y="24"/>
                    <a:pt x="97" y="24"/>
                  </a:cubicBezTo>
                  <a:cubicBezTo>
                    <a:pt x="12" y="25"/>
                    <a:pt x="12" y="25"/>
                    <a:pt x="12" y="25"/>
                  </a:cubicBezTo>
                  <a:cubicBezTo>
                    <a:pt x="12" y="1"/>
                    <a:pt x="12" y="1"/>
                    <a:pt x="12" y="1"/>
                  </a:cubicBezTo>
                  <a:lnTo>
                    <a:pt x="97"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41"/>
            <p:cNvSpPr>
              <a:spLocks noEditPoints="1"/>
            </p:cNvSpPr>
            <p:nvPr userDrawn="1"/>
          </p:nvSpPr>
          <p:spPr bwMode="auto">
            <a:xfrm>
              <a:off x="333" y="2005"/>
              <a:ext cx="307" cy="315"/>
            </a:xfrm>
            <a:custGeom>
              <a:avLst/>
              <a:gdLst>
                <a:gd name="T0" fmla="*/ 43 w 130"/>
                <a:gd name="T1" fmla="*/ 0 h 130"/>
                <a:gd name="T2" fmla="*/ 46 w 130"/>
                <a:gd name="T3" fmla="*/ 20 h 130"/>
                <a:gd name="T4" fmla="*/ 74 w 130"/>
                <a:gd name="T5" fmla="*/ 17 h 130"/>
                <a:gd name="T6" fmla="*/ 77 w 130"/>
                <a:gd name="T7" fmla="*/ 1 h 130"/>
                <a:gd name="T8" fmla="*/ 103 w 130"/>
                <a:gd name="T9" fmla="*/ 1 h 130"/>
                <a:gd name="T10" fmla="*/ 99 w 130"/>
                <a:gd name="T11" fmla="*/ 23 h 130"/>
                <a:gd name="T12" fmla="*/ 119 w 130"/>
                <a:gd name="T13" fmla="*/ 38 h 130"/>
                <a:gd name="T14" fmla="*/ 130 w 130"/>
                <a:gd name="T15" fmla="*/ 76 h 130"/>
                <a:gd name="T16" fmla="*/ 104 w 130"/>
                <a:gd name="T17" fmla="*/ 123 h 130"/>
                <a:gd name="T18" fmla="*/ 73 w 130"/>
                <a:gd name="T19" fmla="*/ 130 h 130"/>
                <a:gd name="T20" fmla="*/ 70 w 130"/>
                <a:gd name="T21" fmla="*/ 130 h 130"/>
                <a:gd name="T22" fmla="*/ 70 w 130"/>
                <a:gd name="T23" fmla="*/ 108 h 130"/>
                <a:gd name="T24" fmla="*/ 95 w 130"/>
                <a:gd name="T25" fmla="*/ 101 h 130"/>
                <a:gd name="T26" fmla="*/ 105 w 130"/>
                <a:gd name="T27" fmla="*/ 76 h 130"/>
                <a:gd name="T28" fmla="*/ 101 w 130"/>
                <a:gd name="T29" fmla="*/ 56 h 130"/>
                <a:gd name="T30" fmla="*/ 94 w 130"/>
                <a:gd name="T31" fmla="*/ 47 h 130"/>
                <a:gd name="T32" fmla="*/ 75 w 130"/>
                <a:gd name="T33" fmla="*/ 97 h 130"/>
                <a:gd name="T34" fmla="*/ 36 w 130"/>
                <a:gd name="T35" fmla="*/ 126 h 130"/>
                <a:gd name="T36" fmla="*/ 7 w 130"/>
                <a:gd name="T37" fmla="*/ 107 h 130"/>
                <a:gd name="T38" fmla="*/ 0 w 130"/>
                <a:gd name="T39" fmla="*/ 78 h 130"/>
                <a:gd name="T40" fmla="*/ 6 w 130"/>
                <a:gd name="T41" fmla="*/ 50 h 130"/>
                <a:gd name="T42" fmla="*/ 24 w 130"/>
                <a:gd name="T43" fmla="*/ 30 h 130"/>
                <a:gd name="T44" fmla="*/ 19 w 130"/>
                <a:gd name="T45" fmla="*/ 1 h 130"/>
                <a:gd name="T46" fmla="*/ 43 w 130"/>
                <a:gd name="T47" fmla="*/ 0 h 130"/>
                <a:gd name="T48" fmla="*/ 25 w 130"/>
                <a:gd name="T49" fmla="*/ 66 h 130"/>
                <a:gd name="T50" fmla="*/ 24 w 130"/>
                <a:gd name="T51" fmla="*/ 76 h 130"/>
                <a:gd name="T52" fmla="*/ 28 w 130"/>
                <a:gd name="T53" fmla="*/ 93 h 130"/>
                <a:gd name="T54" fmla="*/ 38 w 130"/>
                <a:gd name="T55" fmla="*/ 99 h 130"/>
                <a:gd name="T56" fmla="*/ 47 w 130"/>
                <a:gd name="T57" fmla="*/ 93 h 130"/>
                <a:gd name="T58" fmla="*/ 31 w 130"/>
                <a:gd name="T59" fmla="*/ 57 h 130"/>
                <a:gd name="T60" fmla="*/ 25 w 130"/>
                <a:gd name="T61" fmla="*/ 66 h 130"/>
                <a:gd name="T62" fmla="*/ 70 w 130"/>
                <a:gd name="T63" fmla="*/ 40 h 130"/>
                <a:gd name="T64" fmla="*/ 52 w 130"/>
                <a:gd name="T65" fmla="*/ 42 h 130"/>
                <a:gd name="T66" fmla="*/ 62 w 130"/>
                <a:gd name="T67" fmla="*/ 69 h 130"/>
                <a:gd name="T68" fmla="*/ 70 w 130"/>
                <a:gd name="T69" fmla="*/ 4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30">
                  <a:moveTo>
                    <a:pt x="43" y="0"/>
                  </a:moveTo>
                  <a:cubicBezTo>
                    <a:pt x="44" y="8"/>
                    <a:pt x="45" y="11"/>
                    <a:pt x="46" y="20"/>
                  </a:cubicBezTo>
                  <a:cubicBezTo>
                    <a:pt x="60" y="18"/>
                    <a:pt x="61" y="17"/>
                    <a:pt x="74" y="17"/>
                  </a:cubicBezTo>
                  <a:cubicBezTo>
                    <a:pt x="77" y="1"/>
                    <a:pt x="77" y="1"/>
                    <a:pt x="77" y="1"/>
                  </a:cubicBezTo>
                  <a:cubicBezTo>
                    <a:pt x="103" y="1"/>
                    <a:pt x="103" y="1"/>
                    <a:pt x="103" y="1"/>
                  </a:cubicBezTo>
                  <a:cubicBezTo>
                    <a:pt x="99" y="23"/>
                    <a:pt x="99" y="23"/>
                    <a:pt x="99" y="23"/>
                  </a:cubicBezTo>
                  <a:cubicBezTo>
                    <a:pt x="109" y="28"/>
                    <a:pt x="114" y="31"/>
                    <a:pt x="119" y="38"/>
                  </a:cubicBezTo>
                  <a:cubicBezTo>
                    <a:pt x="126" y="47"/>
                    <a:pt x="130" y="60"/>
                    <a:pt x="130" y="76"/>
                  </a:cubicBezTo>
                  <a:cubicBezTo>
                    <a:pt x="130" y="98"/>
                    <a:pt x="121" y="114"/>
                    <a:pt x="104" y="123"/>
                  </a:cubicBezTo>
                  <a:cubicBezTo>
                    <a:pt x="95" y="128"/>
                    <a:pt x="85" y="130"/>
                    <a:pt x="73" y="130"/>
                  </a:cubicBezTo>
                  <a:cubicBezTo>
                    <a:pt x="73" y="130"/>
                    <a:pt x="72" y="130"/>
                    <a:pt x="70" y="130"/>
                  </a:cubicBezTo>
                  <a:cubicBezTo>
                    <a:pt x="70" y="108"/>
                    <a:pt x="70" y="108"/>
                    <a:pt x="70" y="108"/>
                  </a:cubicBezTo>
                  <a:cubicBezTo>
                    <a:pt x="84" y="106"/>
                    <a:pt x="90" y="105"/>
                    <a:pt x="95" y="101"/>
                  </a:cubicBezTo>
                  <a:cubicBezTo>
                    <a:pt x="101" y="97"/>
                    <a:pt x="105" y="87"/>
                    <a:pt x="105" y="76"/>
                  </a:cubicBezTo>
                  <a:cubicBezTo>
                    <a:pt x="105" y="68"/>
                    <a:pt x="103" y="61"/>
                    <a:pt x="101" y="56"/>
                  </a:cubicBezTo>
                  <a:cubicBezTo>
                    <a:pt x="99" y="52"/>
                    <a:pt x="98" y="50"/>
                    <a:pt x="94" y="47"/>
                  </a:cubicBezTo>
                  <a:cubicBezTo>
                    <a:pt x="87" y="70"/>
                    <a:pt x="81" y="86"/>
                    <a:pt x="75" y="97"/>
                  </a:cubicBezTo>
                  <a:cubicBezTo>
                    <a:pt x="64" y="117"/>
                    <a:pt x="52" y="126"/>
                    <a:pt x="36" y="126"/>
                  </a:cubicBezTo>
                  <a:cubicBezTo>
                    <a:pt x="23" y="126"/>
                    <a:pt x="14" y="119"/>
                    <a:pt x="7" y="107"/>
                  </a:cubicBezTo>
                  <a:cubicBezTo>
                    <a:pt x="3" y="98"/>
                    <a:pt x="0" y="87"/>
                    <a:pt x="0" y="78"/>
                  </a:cubicBezTo>
                  <a:cubicBezTo>
                    <a:pt x="0" y="68"/>
                    <a:pt x="2" y="58"/>
                    <a:pt x="6" y="50"/>
                  </a:cubicBezTo>
                  <a:cubicBezTo>
                    <a:pt x="11" y="42"/>
                    <a:pt x="15" y="37"/>
                    <a:pt x="24" y="30"/>
                  </a:cubicBezTo>
                  <a:cubicBezTo>
                    <a:pt x="21" y="19"/>
                    <a:pt x="20" y="13"/>
                    <a:pt x="19" y="1"/>
                  </a:cubicBezTo>
                  <a:lnTo>
                    <a:pt x="43" y="0"/>
                  </a:lnTo>
                  <a:close/>
                  <a:moveTo>
                    <a:pt x="25" y="66"/>
                  </a:moveTo>
                  <a:cubicBezTo>
                    <a:pt x="24" y="70"/>
                    <a:pt x="24" y="73"/>
                    <a:pt x="24" y="76"/>
                  </a:cubicBezTo>
                  <a:cubicBezTo>
                    <a:pt x="24" y="82"/>
                    <a:pt x="25" y="89"/>
                    <a:pt x="28" y="93"/>
                  </a:cubicBezTo>
                  <a:cubicBezTo>
                    <a:pt x="30" y="97"/>
                    <a:pt x="34" y="99"/>
                    <a:pt x="38" y="99"/>
                  </a:cubicBezTo>
                  <a:cubicBezTo>
                    <a:pt x="42" y="99"/>
                    <a:pt x="44" y="98"/>
                    <a:pt x="47" y="93"/>
                  </a:cubicBezTo>
                  <a:cubicBezTo>
                    <a:pt x="38" y="76"/>
                    <a:pt x="35" y="69"/>
                    <a:pt x="31" y="57"/>
                  </a:cubicBezTo>
                  <a:cubicBezTo>
                    <a:pt x="27" y="61"/>
                    <a:pt x="26" y="62"/>
                    <a:pt x="25" y="66"/>
                  </a:cubicBezTo>
                  <a:close/>
                  <a:moveTo>
                    <a:pt x="70" y="40"/>
                  </a:moveTo>
                  <a:cubicBezTo>
                    <a:pt x="60" y="40"/>
                    <a:pt x="57" y="40"/>
                    <a:pt x="52" y="42"/>
                  </a:cubicBezTo>
                  <a:cubicBezTo>
                    <a:pt x="56" y="58"/>
                    <a:pt x="58" y="62"/>
                    <a:pt x="62" y="69"/>
                  </a:cubicBezTo>
                  <a:cubicBezTo>
                    <a:pt x="66" y="58"/>
                    <a:pt x="68" y="49"/>
                    <a:pt x="70" y="40"/>
                  </a:cubicBez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42"/>
            <p:cNvSpPr>
              <a:spLocks noEditPoints="1"/>
            </p:cNvSpPr>
            <p:nvPr userDrawn="1"/>
          </p:nvSpPr>
          <p:spPr bwMode="auto">
            <a:xfrm>
              <a:off x="695" y="2003"/>
              <a:ext cx="276" cy="312"/>
            </a:xfrm>
            <a:custGeom>
              <a:avLst/>
              <a:gdLst>
                <a:gd name="T0" fmla="*/ 56 w 117"/>
                <a:gd name="T1" fmla="*/ 50 h 129"/>
                <a:gd name="T2" fmla="*/ 52 w 117"/>
                <a:gd name="T3" fmla="*/ 35 h 129"/>
                <a:gd name="T4" fmla="*/ 4 w 117"/>
                <a:gd name="T5" fmla="*/ 36 h 129"/>
                <a:gd name="T6" fmla="*/ 4 w 117"/>
                <a:gd name="T7" fmla="*/ 14 h 129"/>
                <a:gd name="T8" fmla="*/ 45 w 117"/>
                <a:gd name="T9" fmla="*/ 14 h 129"/>
                <a:gd name="T10" fmla="*/ 41 w 117"/>
                <a:gd name="T11" fmla="*/ 0 h 129"/>
                <a:gd name="T12" fmla="*/ 67 w 117"/>
                <a:gd name="T13" fmla="*/ 0 h 129"/>
                <a:gd name="T14" fmla="*/ 71 w 117"/>
                <a:gd name="T15" fmla="*/ 13 h 129"/>
                <a:gd name="T16" fmla="*/ 112 w 117"/>
                <a:gd name="T17" fmla="*/ 13 h 129"/>
                <a:gd name="T18" fmla="*/ 112 w 117"/>
                <a:gd name="T19" fmla="*/ 34 h 129"/>
                <a:gd name="T20" fmla="*/ 77 w 117"/>
                <a:gd name="T21" fmla="*/ 35 h 129"/>
                <a:gd name="T22" fmla="*/ 82 w 117"/>
                <a:gd name="T23" fmla="*/ 49 h 129"/>
                <a:gd name="T24" fmla="*/ 117 w 117"/>
                <a:gd name="T25" fmla="*/ 49 h 129"/>
                <a:gd name="T26" fmla="*/ 117 w 117"/>
                <a:gd name="T27" fmla="*/ 72 h 129"/>
                <a:gd name="T28" fmla="*/ 88 w 117"/>
                <a:gd name="T29" fmla="*/ 72 h 129"/>
                <a:gd name="T30" fmla="*/ 93 w 117"/>
                <a:gd name="T31" fmla="*/ 92 h 129"/>
                <a:gd name="T32" fmla="*/ 67 w 117"/>
                <a:gd name="T33" fmla="*/ 92 h 129"/>
                <a:gd name="T34" fmla="*/ 62 w 117"/>
                <a:gd name="T35" fmla="*/ 73 h 129"/>
                <a:gd name="T36" fmla="*/ 0 w 117"/>
                <a:gd name="T37" fmla="*/ 74 h 129"/>
                <a:gd name="T38" fmla="*/ 0 w 117"/>
                <a:gd name="T39" fmla="*/ 51 h 129"/>
                <a:gd name="T40" fmla="*/ 56 w 117"/>
                <a:gd name="T41" fmla="*/ 50 h 129"/>
                <a:gd name="T42" fmla="*/ 34 w 117"/>
                <a:gd name="T43" fmla="*/ 83 h 129"/>
                <a:gd name="T44" fmla="*/ 30 w 117"/>
                <a:gd name="T45" fmla="*/ 97 h 129"/>
                <a:gd name="T46" fmla="*/ 54 w 117"/>
                <a:gd name="T47" fmla="*/ 106 h 129"/>
                <a:gd name="T48" fmla="*/ 111 w 117"/>
                <a:gd name="T49" fmla="*/ 102 h 129"/>
                <a:gd name="T50" fmla="*/ 111 w 117"/>
                <a:gd name="T51" fmla="*/ 127 h 129"/>
                <a:gd name="T52" fmla="*/ 61 w 117"/>
                <a:gd name="T53" fmla="*/ 129 h 129"/>
                <a:gd name="T54" fmla="*/ 20 w 117"/>
                <a:gd name="T55" fmla="*/ 125 h 129"/>
                <a:gd name="T56" fmla="*/ 3 w 117"/>
                <a:gd name="T57" fmla="*/ 103 h 129"/>
                <a:gd name="T58" fmla="*/ 10 w 117"/>
                <a:gd name="T59" fmla="*/ 83 h 129"/>
                <a:gd name="T60" fmla="*/ 34 w 117"/>
                <a:gd name="T61" fmla="*/ 8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29">
                  <a:moveTo>
                    <a:pt x="56" y="50"/>
                  </a:moveTo>
                  <a:cubicBezTo>
                    <a:pt x="52" y="35"/>
                    <a:pt x="52" y="35"/>
                    <a:pt x="52" y="35"/>
                  </a:cubicBezTo>
                  <a:cubicBezTo>
                    <a:pt x="4" y="36"/>
                    <a:pt x="4" y="36"/>
                    <a:pt x="4" y="36"/>
                  </a:cubicBezTo>
                  <a:cubicBezTo>
                    <a:pt x="4" y="14"/>
                    <a:pt x="4" y="14"/>
                    <a:pt x="4" y="14"/>
                  </a:cubicBezTo>
                  <a:cubicBezTo>
                    <a:pt x="45" y="14"/>
                    <a:pt x="45" y="14"/>
                    <a:pt x="45" y="14"/>
                  </a:cubicBezTo>
                  <a:cubicBezTo>
                    <a:pt x="41" y="0"/>
                    <a:pt x="41" y="0"/>
                    <a:pt x="41" y="0"/>
                  </a:cubicBezTo>
                  <a:cubicBezTo>
                    <a:pt x="67" y="0"/>
                    <a:pt x="67" y="0"/>
                    <a:pt x="67" y="0"/>
                  </a:cubicBezTo>
                  <a:cubicBezTo>
                    <a:pt x="71" y="13"/>
                    <a:pt x="71" y="13"/>
                    <a:pt x="71" y="13"/>
                  </a:cubicBezTo>
                  <a:cubicBezTo>
                    <a:pt x="112" y="13"/>
                    <a:pt x="112" y="13"/>
                    <a:pt x="112" y="13"/>
                  </a:cubicBezTo>
                  <a:cubicBezTo>
                    <a:pt x="112" y="34"/>
                    <a:pt x="112" y="34"/>
                    <a:pt x="112" y="34"/>
                  </a:cubicBezTo>
                  <a:cubicBezTo>
                    <a:pt x="77" y="35"/>
                    <a:pt x="77" y="35"/>
                    <a:pt x="77" y="35"/>
                  </a:cubicBezTo>
                  <a:cubicBezTo>
                    <a:pt x="82" y="49"/>
                    <a:pt x="82" y="49"/>
                    <a:pt x="82" y="49"/>
                  </a:cubicBezTo>
                  <a:cubicBezTo>
                    <a:pt x="117" y="49"/>
                    <a:pt x="117" y="49"/>
                    <a:pt x="117" y="49"/>
                  </a:cubicBezTo>
                  <a:cubicBezTo>
                    <a:pt x="117" y="72"/>
                    <a:pt x="117" y="72"/>
                    <a:pt x="117" y="72"/>
                  </a:cubicBezTo>
                  <a:cubicBezTo>
                    <a:pt x="88" y="72"/>
                    <a:pt x="88" y="72"/>
                    <a:pt x="88" y="72"/>
                  </a:cubicBezTo>
                  <a:cubicBezTo>
                    <a:pt x="93" y="92"/>
                    <a:pt x="93" y="92"/>
                    <a:pt x="93" y="92"/>
                  </a:cubicBezTo>
                  <a:cubicBezTo>
                    <a:pt x="67" y="92"/>
                    <a:pt x="67" y="92"/>
                    <a:pt x="67" y="92"/>
                  </a:cubicBezTo>
                  <a:cubicBezTo>
                    <a:pt x="62" y="73"/>
                    <a:pt x="62" y="73"/>
                    <a:pt x="62" y="73"/>
                  </a:cubicBezTo>
                  <a:cubicBezTo>
                    <a:pt x="0" y="74"/>
                    <a:pt x="0" y="74"/>
                    <a:pt x="0" y="74"/>
                  </a:cubicBezTo>
                  <a:cubicBezTo>
                    <a:pt x="0" y="51"/>
                    <a:pt x="0" y="51"/>
                    <a:pt x="0" y="51"/>
                  </a:cubicBezTo>
                  <a:lnTo>
                    <a:pt x="56" y="50"/>
                  </a:lnTo>
                  <a:close/>
                  <a:moveTo>
                    <a:pt x="34" y="83"/>
                  </a:moveTo>
                  <a:cubicBezTo>
                    <a:pt x="30" y="94"/>
                    <a:pt x="30" y="94"/>
                    <a:pt x="30" y="97"/>
                  </a:cubicBezTo>
                  <a:cubicBezTo>
                    <a:pt x="30" y="103"/>
                    <a:pt x="38" y="106"/>
                    <a:pt x="54" y="106"/>
                  </a:cubicBezTo>
                  <a:cubicBezTo>
                    <a:pt x="70" y="106"/>
                    <a:pt x="86" y="105"/>
                    <a:pt x="111" y="102"/>
                  </a:cubicBezTo>
                  <a:cubicBezTo>
                    <a:pt x="111" y="127"/>
                    <a:pt x="111" y="127"/>
                    <a:pt x="111" y="127"/>
                  </a:cubicBezTo>
                  <a:cubicBezTo>
                    <a:pt x="88" y="128"/>
                    <a:pt x="77" y="129"/>
                    <a:pt x="61" y="129"/>
                  </a:cubicBezTo>
                  <a:cubicBezTo>
                    <a:pt x="40" y="129"/>
                    <a:pt x="28" y="128"/>
                    <a:pt x="20" y="125"/>
                  </a:cubicBezTo>
                  <a:cubicBezTo>
                    <a:pt x="10" y="121"/>
                    <a:pt x="3" y="112"/>
                    <a:pt x="3" y="103"/>
                  </a:cubicBezTo>
                  <a:cubicBezTo>
                    <a:pt x="3" y="96"/>
                    <a:pt x="6" y="88"/>
                    <a:pt x="10" y="83"/>
                  </a:cubicBezTo>
                  <a:lnTo>
                    <a:pt x="34" y="83"/>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43"/>
            <p:cNvSpPr>
              <a:spLocks noEditPoints="1"/>
            </p:cNvSpPr>
            <p:nvPr userDrawn="1"/>
          </p:nvSpPr>
          <p:spPr bwMode="auto">
            <a:xfrm>
              <a:off x="1025" y="2005"/>
              <a:ext cx="298" cy="305"/>
            </a:xfrm>
            <a:custGeom>
              <a:avLst/>
              <a:gdLst>
                <a:gd name="T0" fmla="*/ 21 w 126"/>
                <a:gd name="T1" fmla="*/ 16 h 126"/>
                <a:gd name="T2" fmla="*/ 22 w 126"/>
                <a:gd name="T3" fmla="*/ 0 h 126"/>
                <a:gd name="T4" fmla="*/ 48 w 126"/>
                <a:gd name="T5" fmla="*/ 0 h 126"/>
                <a:gd name="T6" fmla="*/ 46 w 126"/>
                <a:gd name="T7" fmla="*/ 16 h 126"/>
                <a:gd name="T8" fmla="*/ 65 w 126"/>
                <a:gd name="T9" fmla="*/ 16 h 126"/>
                <a:gd name="T10" fmla="*/ 65 w 126"/>
                <a:gd name="T11" fmla="*/ 28 h 126"/>
                <a:gd name="T12" fmla="*/ 122 w 126"/>
                <a:gd name="T13" fmla="*/ 28 h 126"/>
                <a:gd name="T14" fmla="*/ 122 w 126"/>
                <a:gd name="T15" fmla="*/ 52 h 126"/>
                <a:gd name="T16" fmla="*/ 62 w 126"/>
                <a:gd name="T17" fmla="*/ 52 h 126"/>
                <a:gd name="T18" fmla="*/ 62 w 126"/>
                <a:gd name="T19" fmla="*/ 40 h 126"/>
                <a:gd name="T20" fmla="*/ 44 w 126"/>
                <a:gd name="T21" fmla="*/ 40 h 126"/>
                <a:gd name="T22" fmla="*/ 28 w 126"/>
                <a:gd name="T23" fmla="*/ 126 h 126"/>
                <a:gd name="T24" fmla="*/ 2 w 126"/>
                <a:gd name="T25" fmla="*/ 126 h 126"/>
                <a:gd name="T26" fmla="*/ 18 w 126"/>
                <a:gd name="T27" fmla="*/ 40 h 126"/>
                <a:gd name="T28" fmla="*/ 0 w 126"/>
                <a:gd name="T29" fmla="*/ 40 h 126"/>
                <a:gd name="T30" fmla="*/ 0 w 126"/>
                <a:gd name="T31" fmla="*/ 16 h 126"/>
                <a:gd name="T32" fmla="*/ 21 w 126"/>
                <a:gd name="T33" fmla="*/ 16 h 126"/>
                <a:gd name="T34" fmla="*/ 81 w 126"/>
                <a:gd name="T35" fmla="*/ 73 h 126"/>
                <a:gd name="T36" fmla="*/ 74 w 126"/>
                <a:gd name="T37" fmla="*/ 91 h 126"/>
                <a:gd name="T38" fmla="*/ 99 w 126"/>
                <a:gd name="T39" fmla="*/ 103 h 126"/>
                <a:gd name="T40" fmla="*/ 126 w 126"/>
                <a:gd name="T41" fmla="*/ 100 h 126"/>
                <a:gd name="T42" fmla="*/ 126 w 126"/>
                <a:gd name="T43" fmla="*/ 125 h 126"/>
                <a:gd name="T44" fmla="*/ 95 w 126"/>
                <a:gd name="T45" fmla="*/ 126 h 126"/>
                <a:gd name="T46" fmla="*/ 61 w 126"/>
                <a:gd name="T47" fmla="*/ 120 h 126"/>
                <a:gd name="T48" fmla="*/ 50 w 126"/>
                <a:gd name="T49" fmla="*/ 96 h 126"/>
                <a:gd name="T50" fmla="*/ 57 w 126"/>
                <a:gd name="T51" fmla="*/ 73 h 126"/>
                <a:gd name="T52" fmla="*/ 81 w 126"/>
                <a:gd name="T53"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126">
                  <a:moveTo>
                    <a:pt x="21" y="16"/>
                  </a:moveTo>
                  <a:cubicBezTo>
                    <a:pt x="22" y="0"/>
                    <a:pt x="22" y="0"/>
                    <a:pt x="22" y="0"/>
                  </a:cubicBezTo>
                  <a:cubicBezTo>
                    <a:pt x="48" y="0"/>
                    <a:pt x="48" y="0"/>
                    <a:pt x="48" y="0"/>
                  </a:cubicBezTo>
                  <a:cubicBezTo>
                    <a:pt x="46" y="16"/>
                    <a:pt x="46" y="16"/>
                    <a:pt x="46" y="16"/>
                  </a:cubicBezTo>
                  <a:cubicBezTo>
                    <a:pt x="65" y="16"/>
                    <a:pt x="65" y="16"/>
                    <a:pt x="65" y="16"/>
                  </a:cubicBezTo>
                  <a:cubicBezTo>
                    <a:pt x="65" y="28"/>
                    <a:pt x="65" y="28"/>
                    <a:pt x="65" y="28"/>
                  </a:cubicBezTo>
                  <a:cubicBezTo>
                    <a:pt x="122" y="28"/>
                    <a:pt x="122" y="28"/>
                    <a:pt x="122" y="28"/>
                  </a:cubicBezTo>
                  <a:cubicBezTo>
                    <a:pt x="122" y="52"/>
                    <a:pt x="122" y="52"/>
                    <a:pt x="122" y="52"/>
                  </a:cubicBezTo>
                  <a:cubicBezTo>
                    <a:pt x="62" y="52"/>
                    <a:pt x="62" y="52"/>
                    <a:pt x="62" y="52"/>
                  </a:cubicBezTo>
                  <a:cubicBezTo>
                    <a:pt x="62" y="40"/>
                    <a:pt x="62" y="40"/>
                    <a:pt x="62" y="40"/>
                  </a:cubicBezTo>
                  <a:cubicBezTo>
                    <a:pt x="44" y="40"/>
                    <a:pt x="44" y="40"/>
                    <a:pt x="44" y="40"/>
                  </a:cubicBezTo>
                  <a:cubicBezTo>
                    <a:pt x="37" y="88"/>
                    <a:pt x="32" y="114"/>
                    <a:pt x="28" y="126"/>
                  </a:cubicBezTo>
                  <a:cubicBezTo>
                    <a:pt x="2" y="126"/>
                    <a:pt x="2" y="126"/>
                    <a:pt x="2" y="126"/>
                  </a:cubicBezTo>
                  <a:cubicBezTo>
                    <a:pt x="11" y="91"/>
                    <a:pt x="13" y="82"/>
                    <a:pt x="18" y="40"/>
                  </a:cubicBezTo>
                  <a:cubicBezTo>
                    <a:pt x="0" y="40"/>
                    <a:pt x="0" y="40"/>
                    <a:pt x="0" y="40"/>
                  </a:cubicBezTo>
                  <a:cubicBezTo>
                    <a:pt x="0" y="16"/>
                    <a:pt x="0" y="16"/>
                    <a:pt x="0" y="16"/>
                  </a:cubicBezTo>
                  <a:lnTo>
                    <a:pt x="21" y="16"/>
                  </a:lnTo>
                  <a:close/>
                  <a:moveTo>
                    <a:pt x="81" y="73"/>
                  </a:moveTo>
                  <a:cubicBezTo>
                    <a:pt x="76" y="82"/>
                    <a:pt x="74" y="87"/>
                    <a:pt x="74" y="91"/>
                  </a:cubicBezTo>
                  <a:cubicBezTo>
                    <a:pt x="74" y="100"/>
                    <a:pt x="81" y="103"/>
                    <a:pt x="99" y="103"/>
                  </a:cubicBezTo>
                  <a:cubicBezTo>
                    <a:pt x="103" y="103"/>
                    <a:pt x="112" y="102"/>
                    <a:pt x="126" y="100"/>
                  </a:cubicBezTo>
                  <a:cubicBezTo>
                    <a:pt x="126" y="125"/>
                    <a:pt x="126" y="125"/>
                    <a:pt x="126" y="125"/>
                  </a:cubicBezTo>
                  <a:cubicBezTo>
                    <a:pt x="110" y="125"/>
                    <a:pt x="103" y="126"/>
                    <a:pt x="95" y="126"/>
                  </a:cubicBezTo>
                  <a:cubicBezTo>
                    <a:pt x="78" y="126"/>
                    <a:pt x="68" y="124"/>
                    <a:pt x="61" y="120"/>
                  </a:cubicBezTo>
                  <a:cubicBezTo>
                    <a:pt x="54" y="115"/>
                    <a:pt x="50" y="107"/>
                    <a:pt x="50" y="96"/>
                  </a:cubicBezTo>
                  <a:cubicBezTo>
                    <a:pt x="50" y="88"/>
                    <a:pt x="52" y="83"/>
                    <a:pt x="57" y="73"/>
                  </a:cubicBezTo>
                  <a:lnTo>
                    <a:pt x="81" y="73"/>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44"/>
            <p:cNvSpPr>
              <a:spLocks/>
            </p:cNvSpPr>
            <p:nvPr userDrawn="1"/>
          </p:nvSpPr>
          <p:spPr bwMode="auto">
            <a:xfrm>
              <a:off x="1392" y="2003"/>
              <a:ext cx="236" cy="290"/>
            </a:xfrm>
            <a:custGeom>
              <a:avLst/>
              <a:gdLst>
                <a:gd name="T0" fmla="*/ 5 w 100"/>
                <a:gd name="T1" fmla="*/ 0 h 120"/>
                <a:gd name="T2" fmla="*/ 63 w 100"/>
                <a:gd name="T3" fmla="*/ 0 h 120"/>
                <a:gd name="T4" fmla="*/ 93 w 100"/>
                <a:gd name="T5" fmla="*/ 10 h 120"/>
                <a:gd name="T6" fmla="*/ 100 w 100"/>
                <a:gd name="T7" fmla="*/ 36 h 120"/>
                <a:gd name="T8" fmla="*/ 90 w 100"/>
                <a:gd name="T9" fmla="*/ 64 h 120"/>
                <a:gd name="T10" fmla="*/ 61 w 100"/>
                <a:gd name="T11" fmla="*/ 72 h 120"/>
                <a:gd name="T12" fmla="*/ 46 w 100"/>
                <a:gd name="T13" fmla="*/ 72 h 120"/>
                <a:gd name="T14" fmla="*/ 28 w 100"/>
                <a:gd name="T15" fmla="*/ 88 h 120"/>
                <a:gd name="T16" fmla="*/ 28 w 100"/>
                <a:gd name="T17" fmla="*/ 97 h 120"/>
                <a:gd name="T18" fmla="*/ 98 w 100"/>
                <a:gd name="T19" fmla="*/ 97 h 120"/>
                <a:gd name="T20" fmla="*/ 98 w 100"/>
                <a:gd name="T21" fmla="*/ 120 h 120"/>
                <a:gd name="T22" fmla="*/ 1 w 100"/>
                <a:gd name="T23" fmla="*/ 120 h 120"/>
                <a:gd name="T24" fmla="*/ 1 w 100"/>
                <a:gd name="T25" fmla="*/ 93 h 120"/>
                <a:gd name="T26" fmla="*/ 46 w 100"/>
                <a:gd name="T27" fmla="*/ 48 h 120"/>
                <a:gd name="T28" fmla="*/ 61 w 100"/>
                <a:gd name="T29" fmla="*/ 48 h 120"/>
                <a:gd name="T30" fmla="*/ 73 w 100"/>
                <a:gd name="T31" fmla="*/ 36 h 120"/>
                <a:gd name="T32" fmla="*/ 57 w 100"/>
                <a:gd name="T33" fmla="*/ 23 h 120"/>
                <a:gd name="T34" fmla="*/ 5 w 100"/>
                <a:gd name="T35" fmla="*/ 23 h 120"/>
                <a:gd name="T36" fmla="*/ 5 w 100"/>
                <a:gd name="T3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20">
                  <a:moveTo>
                    <a:pt x="5" y="0"/>
                  </a:moveTo>
                  <a:cubicBezTo>
                    <a:pt x="63" y="0"/>
                    <a:pt x="63" y="0"/>
                    <a:pt x="63" y="0"/>
                  </a:cubicBezTo>
                  <a:cubicBezTo>
                    <a:pt x="78" y="0"/>
                    <a:pt x="88" y="3"/>
                    <a:pt x="93" y="10"/>
                  </a:cubicBezTo>
                  <a:cubicBezTo>
                    <a:pt x="97" y="15"/>
                    <a:pt x="100" y="25"/>
                    <a:pt x="100" y="36"/>
                  </a:cubicBezTo>
                  <a:cubicBezTo>
                    <a:pt x="100" y="48"/>
                    <a:pt x="97" y="58"/>
                    <a:pt x="90" y="64"/>
                  </a:cubicBezTo>
                  <a:cubicBezTo>
                    <a:pt x="84" y="70"/>
                    <a:pt x="76" y="72"/>
                    <a:pt x="61" y="72"/>
                  </a:cubicBezTo>
                  <a:cubicBezTo>
                    <a:pt x="46" y="72"/>
                    <a:pt x="46" y="72"/>
                    <a:pt x="46" y="72"/>
                  </a:cubicBezTo>
                  <a:cubicBezTo>
                    <a:pt x="32" y="73"/>
                    <a:pt x="28" y="76"/>
                    <a:pt x="28" y="88"/>
                  </a:cubicBezTo>
                  <a:cubicBezTo>
                    <a:pt x="28" y="97"/>
                    <a:pt x="28" y="97"/>
                    <a:pt x="28" y="97"/>
                  </a:cubicBezTo>
                  <a:cubicBezTo>
                    <a:pt x="98" y="97"/>
                    <a:pt x="98" y="97"/>
                    <a:pt x="98" y="97"/>
                  </a:cubicBezTo>
                  <a:cubicBezTo>
                    <a:pt x="98" y="120"/>
                    <a:pt x="98" y="120"/>
                    <a:pt x="98" y="120"/>
                  </a:cubicBezTo>
                  <a:cubicBezTo>
                    <a:pt x="1" y="120"/>
                    <a:pt x="1" y="120"/>
                    <a:pt x="1" y="120"/>
                  </a:cubicBezTo>
                  <a:cubicBezTo>
                    <a:pt x="1" y="93"/>
                    <a:pt x="1" y="93"/>
                    <a:pt x="1" y="93"/>
                  </a:cubicBezTo>
                  <a:cubicBezTo>
                    <a:pt x="0" y="61"/>
                    <a:pt x="13" y="48"/>
                    <a:pt x="46" y="48"/>
                  </a:cubicBezTo>
                  <a:cubicBezTo>
                    <a:pt x="61" y="48"/>
                    <a:pt x="61" y="48"/>
                    <a:pt x="61" y="48"/>
                  </a:cubicBezTo>
                  <a:cubicBezTo>
                    <a:pt x="71" y="48"/>
                    <a:pt x="73" y="46"/>
                    <a:pt x="73" y="36"/>
                  </a:cubicBezTo>
                  <a:cubicBezTo>
                    <a:pt x="73" y="25"/>
                    <a:pt x="70" y="23"/>
                    <a:pt x="57" y="23"/>
                  </a:cubicBezTo>
                  <a:cubicBezTo>
                    <a:pt x="5" y="23"/>
                    <a:pt x="5" y="23"/>
                    <a:pt x="5" y="23"/>
                  </a:cubicBezTo>
                  <a:lnTo>
                    <a:pt x="5"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45"/>
            <p:cNvSpPr>
              <a:spLocks noEditPoints="1"/>
            </p:cNvSpPr>
            <p:nvPr userDrawn="1"/>
          </p:nvSpPr>
          <p:spPr bwMode="auto">
            <a:xfrm>
              <a:off x="1680" y="2000"/>
              <a:ext cx="315" cy="320"/>
            </a:xfrm>
            <a:custGeom>
              <a:avLst/>
              <a:gdLst>
                <a:gd name="T0" fmla="*/ 1 w 133"/>
                <a:gd name="T1" fmla="*/ 89 h 132"/>
                <a:gd name="T2" fmla="*/ 12 w 133"/>
                <a:gd name="T3" fmla="*/ 26 h 132"/>
                <a:gd name="T4" fmla="*/ 1 w 133"/>
                <a:gd name="T5" fmla="*/ 8 h 132"/>
                <a:gd name="T6" fmla="*/ 12 w 133"/>
                <a:gd name="T7" fmla="*/ 0 h 132"/>
                <a:gd name="T8" fmla="*/ 31 w 133"/>
                <a:gd name="T9" fmla="*/ 8 h 132"/>
                <a:gd name="T10" fmla="*/ 46 w 133"/>
                <a:gd name="T11" fmla="*/ 0 h 132"/>
                <a:gd name="T12" fmla="*/ 67 w 133"/>
                <a:gd name="T13" fmla="*/ 8 h 132"/>
                <a:gd name="T14" fmla="*/ 77 w 133"/>
                <a:gd name="T15" fmla="*/ 26 h 132"/>
                <a:gd name="T16" fmla="*/ 67 w 133"/>
                <a:gd name="T17" fmla="*/ 89 h 132"/>
                <a:gd name="T18" fmla="*/ 76 w 133"/>
                <a:gd name="T19" fmla="*/ 106 h 132"/>
                <a:gd name="T20" fmla="*/ 82 w 133"/>
                <a:gd name="T21" fmla="*/ 0 h 132"/>
                <a:gd name="T22" fmla="*/ 133 w 133"/>
                <a:gd name="T23" fmla="*/ 108 h 132"/>
                <a:gd name="T24" fmla="*/ 110 w 133"/>
                <a:gd name="T25" fmla="*/ 130 h 132"/>
                <a:gd name="T26" fmla="*/ 103 w 133"/>
                <a:gd name="T27" fmla="*/ 107 h 132"/>
                <a:gd name="T28" fmla="*/ 113 w 133"/>
                <a:gd name="T29" fmla="*/ 100 h 132"/>
                <a:gd name="T30" fmla="*/ 104 w 133"/>
                <a:gd name="T31" fmla="*/ 84 h 132"/>
                <a:gd name="T32" fmla="*/ 76 w 133"/>
                <a:gd name="T33" fmla="*/ 108 h 132"/>
                <a:gd name="T34" fmla="*/ 75 w 133"/>
                <a:gd name="T35" fmla="*/ 131 h 132"/>
                <a:gd name="T36" fmla="*/ 45 w 133"/>
                <a:gd name="T37" fmla="*/ 108 h 132"/>
                <a:gd name="T38" fmla="*/ 24 w 133"/>
                <a:gd name="T39" fmla="*/ 131 h 132"/>
                <a:gd name="T40" fmla="*/ 12 w 133"/>
                <a:gd name="T41" fmla="*/ 108 h 132"/>
                <a:gd name="T42" fmla="*/ 46 w 133"/>
                <a:gd name="T43" fmla="*/ 34 h 132"/>
                <a:gd name="T44" fmla="*/ 31 w 133"/>
                <a:gd name="T45" fmla="*/ 26 h 132"/>
                <a:gd name="T46" fmla="*/ 46 w 133"/>
                <a:gd name="T47" fmla="*/ 34 h 132"/>
                <a:gd name="T48" fmla="*/ 46 w 133"/>
                <a:gd name="T49" fmla="*/ 51 h 132"/>
                <a:gd name="T50" fmla="*/ 31 w 133"/>
                <a:gd name="T51" fmla="*/ 61 h 132"/>
                <a:gd name="T52" fmla="*/ 46 w 133"/>
                <a:gd name="T53" fmla="*/ 89 h 132"/>
                <a:gd name="T54" fmla="*/ 31 w 133"/>
                <a:gd name="T55" fmla="*/ 78 h 132"/>
                <a:gd name="T56" fmla="*/ 46 w 133"/>
                <a:gd name="T57" fmla="*/ 89 h 132"/>
                <a:gd name="T58" fmla="*/ 113 w 133"/>
                <a:gd name="T59" fmla="*/ 21 h 132"/>
                <a:gd name="T60" fmla="*/ 104 w 133"/>
                <a:gd name="T61" fmla="*/ 34 h 132"/>
                <a:gd name="T62" fmla="*/ 113 w 133"/>
                <a:gd name="T63" fmla="*/ 51 h 132"/>
                <a:gd name="T64" fmla="*/ 104 w 133"/>
                <a:gd name="T65" fmla="*/ 65 h 132"/>
                <a:gd name="T66" fmla="*/ 113 w 133"/>
                <a:gd name="T67"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 h="132">
                  <a:moveTo>
                    <a:pt x="1" y="108"/>
                  </a:moveTo>
                  <a:cubicBezTo>
                    <a:pt x="1" y="89"/>
                    <a:pt x="1" y="89"/>
                    <a:pt x="1" y="89"/>
                  </a:cubicBezTo>
                  <a:cubicBezTo>
                    <a:pt x="12" y="89"/>
                    <a:pt x="12" y="89"/>
                    <a:pt x="12" y="89"/>
                  </a:cubicBezTo>
                  <a:cubicBezTo>
                    <a:pt x="12" y="26"/>
                    <a:pt x="12" y="26"/>
                    <a:pt x="12" y="26"/>
                  </a:cubicBezTo>
                  <a:cubicBezTo>
                    <a:pt x="1" y="26"/>
                    <a:pt x="1" y="26"/>
                    <a:pt x="1" y="26"/>
                  </a:cubicBezTo>
                  <a:cubicBezTo>
                    <a:pt x="1" y="8"/>
                    <a:pt x="1" y="8"/>
                    <a:pt x="1" y="8"/>
                  </a:cubicBezTo>
                  <a:cubicBezTo>
                    <a:pt x="12" y="8"/>
                    <a:pt x="12" y="8"/>
                    <a:pt x="12" y="8"/>
                  </a:cubicBezTo>
                  <a:cubicBezTo>
                    <a:pt x="12" y="0"/>
                    <a:pt x="12" y="0"/>
                    <a:pt x="12" y="0"/>
                  </a:cubicBezTo>
                  <a:cubicBezTo>
                    <a:pt x="31" y="0"/>
                    <a:pt x="31" y="0"/>
                    <a:pt x="31" y="0"/>
                  </a:cubicBezTo>
                  <a:cubicBezTo>
                    <a:pt x="31" y="8"/>
                    <a:pt x="31" y="8"/>
                    <a:pt x="31" y="8"/>
                  </a:cubicBezTo>
                  <a:cubicBezTo>
                    <a:pt x="46" y="8"/>
                    <a:pt x="46" y="8"/>
                    <a:pt x="46" y="8"/>
                  </a:cubicBezTo>
                  <a:cubicBezTo>
                    <a:pt x="46" y="0"/>
                    <a:pt x="46" y="0"/>
                    <a:pt x="46" y="0"/>
                  </a:cubicBezTo>
                  <a:cubicBezTo>
                    <a:pt x="67" y="0"/>
                    <a:pt x="67" y="0"/>
                    <a:pt x="67" y="0"/>
                  </a:cubicBezTo>
                  <a:cubicBezTo>
                    <a:pt x="67" y="8"/>
                    <a:pt x="67" y="8"/>
                    <a:pt x="67" y="8"/>
                  </a:cubicBezTo>
                  <a:cubicBezTo>
                    <a:pt x="77" y="8"/>
                    <a:pt x="77" y="8"/>
                    <a:pt x="77" y="8"/>
                  </a:cubicBezTo>
                  <a:cubicBezTo>
                    <a:pt x="77" y="26"/>
                    <a:pt x="77" y="26"/>
                    <a:pt x="77" y="26"/>
                  </a:cubicBezTo>
                  <a:cubicBezTo>
                    <a:pt x="67" y="26"/>
                    <a:pt x="67" y="26"/>
                    <a:pt x="67" y="26"/>
                  </a:cubicBezTo>
                  <a:cubicBezTo>
                    <a:pt x="67" y="89"/>
                    <a:pt x="67" y="89"/>
                    <a:pt x="67" y="89"/>
                  </a:cubicBezTo>
                  <a:cubicBezTo>
                    <a:pt x="76" y="89"/>
                    <a:pt x="76" y="89"/>
                    <a:pt x="76" y="89"/>
                  </a:cubicBezTo>
                  <a:cubicBezTo>
                    <a:pt x="76" y="106"/>
                    <a:pt x="76" y="106"/>
                    <a:pt x="76" y="106"/>
                  </a:cubicBezTo>
                  <a:cubicBezTo>
                    <a:pt x="81" y="101"/>
                    <a:pt x="82" y="98"/>
                    <a:pt x="82" y="86"/>
                  </a:cubicBezTo>
                  <a:cubicBezTo>
                    <a:pt x="82" y="0"/>
                    <a:pt x="82" y="0"/>
                    <a:pt x="82" y="0"/>
                  </a:cubicBezTo>
                  <a:cubicBezTo>
                    <a:pt x="133" y="0"/>
                    <a:pt x="133" y="0"/>
                    <a:pt x="133" y="0"/>
                  </a:cubicBezTo>
                  <a:cubicBezTo>
                    <a:pt x="133" y="108"/>
                    <a:pt x="133" y="108"/>
                    <a:pt x="133" y="108"/>
                  </a:cubicBezTo>
                  <a:cubicBezTo>
                    <a:pt x="133" y="117"/>
                    <a:pt x="132" y="121"/>
                    <a:pt x="129" y="125"/>
                  </a:cubicBezTo>
                  <a:cubicBezTo>
                    <a:pt x="125" y="129"/>
                    <a:pt x="122" y="130"/>
                    <a:pt x="110" y="130"/>
                  </a:cubicBezTo>
                  <a:cubicBezTo>
                    <a:pt x="103" y="130"/>
                    <a:pt x="103" y="130"/>
                    <a:pt x="103" y="130"/>
                  </a:cubicBezTo>
                  <a:cubicBezTo>
                    <a:pt x="103" y="107"/>
                    <a:pt x="103" y="107"/>
                    <a:pt x="103" y="107"/>
                  </a:cubicBezTo>
                  <a:cubicBezTo>
                    <a:pt x="107" y="107"/>
                    <a:pt x="107" y="107"/>
                    <a:pt x="107" y="107"/>
                  </a:cubicBezTo>
                  <a:cubicBezTo>
                    <a:pt x="112" y="107"/>
                    <a:pt x="113" y="106"/>
                    <a:pt x="113" y="100"/>
                  </a:cubicBezTo>
                  <a:cubicBezTo>
                    <a:pt x="113" y="84"/>
                    <a:pt x="113" y="84"/>
                    <a:pt x="113" y="84"/>
                  </a:cubicBezTo>
                  <a:cubicBezTo>
                    <a:pt x="104" y="84"/>
                    <a:pt x="104" y="84"/>
                    <a:pt x="104" y="84"/>
                  </a:cubicBezTo>
                  <a:cubicBezTo>
                    <a:pt x="103" y="110"/>
                    <a:pt x="95" y="124"/>
                    <a:pt x="76" y="132"/>
                  </a:cubicBezTo>
                  <a:cubicBezTo>
                    <a:pt x="76" y="108"/>
                    <a:pt x="76" y="108"/>
                    <a:pt x="76" y="108"/>
                  </a:cubicBezTo>
                  <a:cubicBezTo>
                    <a:pt x="65" y="108"/>
                    <a:pt x="65" y="108"/>
                    <a:pt x="65" y="108"/>
                  </a:cubicBezTo>
                  <a:cubicBezTo>
                    <a:pt x="68" y="114"/>
                    <a:pt x="68" y="116"/>
                    <a:pt x="75" y="131"/>
                  </a:cubicBezTo>
                  <a:cubicBezTo>
                    <a:pt x="51" y="131"/>
                    <a:pt x="51" y="131"/>
                    <a:pt x="51" y="131"/>
                  </a:cubicBezTo>
                  <a:cubicBezTo>
                    <a:pt x="48" y="123"/>
                    <a:pt x="48" y="121"/>
                    <a:pt x="45" y="108"/>
                  </a:cubicBezTo>
                  <a:cubicBezTo>
                    <a:pt x="34" y="108"/>
                    <a:pt x="34" y="108"/>
                    <a:pt x="34" y="108"/>
                  </a:cubicBezTo>
                  <a:cubicBezTo>
                    <a:pt x="31" y="117"/>
                    <a:pt x="29" y="121"/>
                    <a:pt x="24" y="131"/>
                  </a:cubicBezTo>
                  <a:cubicBezTo>
                    <a:pt x="0" y="131"/>
                    <a:pt x="0" y="131"/>
                    <a:pt x="0" y="131"/>
                  </a:cubicBezTo>
                  <a:cubicBezTo>
                    <a:pt x="8" y="118"/>
                    <a:pt x="9" y="116"/>
                    <a:pt x="12" y="108"/>
                  </a:cubicBezTo>
                  <a:lnTo>
                    <a:pt x="1" y="108"/>
                  </a:lnTo>
                  <a:close/>
                  <a:moveTo>
                    <a:pt x="46" y="34"/>
                  </a:moveTo>
                  <a:cubicBezTo>
                    <a:pt x="46" y="26"/>
                    <a:pt x="46" y="26"/>
                    <a:pt x="46" y="26"/>
                  </a:cubicBezTo>
                  <a:cubicBezTo>
                    <a:pt x="31" y="26"/>
                    <a:pt x="31" y="26"/>
                    <a:pt x="31" y="26"/>
                  </a:cubicBezTo>
                  <a:cubicBezTo>
                    <a:pt x="31" y="34"/>
                    <a:pt x="31" y="34"/>
                    <a:pt x="31" y="34"/>
                  </a:cubicBezTo>
                  <a:lnTo>
                    <a:pt x="46" y="34"/>
                  </a:lnTo>
                  <a:close/>
                  <a:moveTo>
                    <a:pt x="46" y="61"/>
                  </a:moveTo>
                  <a:cubicBezTo>
                    <a:pt x="46" y="51"/>
                    <a:pt x="46" y="51"/>
                    <a:pt x="46" y="51"/>
                  </a:cubicBezTo>
                  <a:cubicBezTo>
                    <a:pt x="31" y="51"/>
                    <a:pt x="31" y="51"/>
                    <a:pt x="31" y="51"/>
                  </a:cubicBezTo>
                  <a:cubicBezTo>
                    <a:pt x="31" y="61"/>
                    <a:pt x="31" y="61"/>
                    <a:pt x="31" y="61"/>
                  </a:cubicBezTo>
                  <a:lnTo>
                    <a:pt x="46" y="61"/>
                  </a:lnTo>
                  <a:close/>
                  <a:moveTo>
                    <a:pt x="46" y="89"/>
                  </a:moveTo>
                  <a:cubicBezTo>
                    <a:pt x="46" y="78"/>
                    <a:pt x="46" y="78"/>
                    <a:pt x="46" y="78"/>
                  </a:cubicBezTo>
                  <a:cubicBezTo>
                    <a:pt x="31" y="78"/>
                    <a:pt x="31" y="78"/>
                    <a:pt x="31" y="78"/>
                  </a:cubicBezTo>
                  <a:cubicBezTo>
                    <a:pt x="31" y="89"/>
                    <a:pt x="31" y="89"/>
                    <a:pt x="31" y="89"/>
                  </a:cubicBezTo>
                  <a:lnTo>
                    <a:pt x="46" y="89"/>
                  </a:lnTo>
                  <a:close/>
                  <a:moveTo>
                    <a:pt x="113" y="34"/>
                  </a:moveTo>
                  <a:cubicBezTo>
                    <a:pt x="113" y="21"/>
                    <a:pt x="113" y="21"/>
                    <a:pt x="113" y="21"/>
                  </a:cubicBezTo>
                  <a:cubicBezTo>
                    <a:pt x="104" y="21"/>
                    <a:pt x="104" y="21"/>
                    <a:pt x="104" y="21"/>
                  </a:cubicBezTo>
                  <a:cubicBezTo>
                    <a:pt x="104" y="34"/>
                    <a:pt x="104" y="34"/>
                    <a:pt x="104" y="34"/>
                  </a:cubicBezTo>
                  <a:lnTo>
                    <a:pt x="113" y="34"/>
                  </a:lnTo>
                  <a:close/>
                  <a:moveTo>
                    <a:pt x="113" y="51"/>
                  </a:moveTo>
                  <a:cubicBezTo>
                    <a:pt x="104" y="51"/>
                    <a:pt x="104" y="51"/>
                    <a:pt x="104" y="51"/>
                  </a:cubicBezTo>
                  <a:cubicBezTo>
                    <a:pt x="104" y="65"/>
                    <a:pt x="104" y="65"/>
                    <a:pt x="104" y="65"/>
                  </a:cubicBezTo>
                  <a:cubicBezTo>
                    <a:pt x="113" y="65"/>
                    <a:pt x="113" y="65"/>
                    <a:pt x="113" y="65"/>
                  </a:cubicBezTo>
                  <a:lnTo>
                    <a:pt x="113" y="51"/>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46"/>
            <p:cNvSpPr>
              <a:spLocks/>
            </p:cNvSpPr>
            <p:nvPr userDrawn="1"/>
          </p:nvSpPr>
          <p:spPr bwMode="auto">
            <a:xfrm>
              <a:off x="2032" y="2029"/>
              <a:ext cx="114" cy="296"/>
            </a:xfrm>
            <a:custGeom>
              <a:avLst/>
              <a:gdLst>
                <a:gd name="T0" fmla="*/ 114 w 114"/>
                <a:gd name="T1" fmla="*/ 296 h 296"/>
                <a:gd name="T2" fmla="*/ 0 w 114"/>
                <a:gd name="T3" fmla="*/ 296 h 296"/>
                <a:gd name="T4" fmla="*/ 0 w 114"/>
                <a:gd name="T5" fmla="*/ 247 h 296"/>
                <a:gd name="T6" fmla="*/ 69 w 114"/>
                <a:gd name="T7" fmla="*/ 247 h 296"/>
                <a:gd name="T8" fmla="*/ 69 w 114"/>
                <a:gd name="T9" fmla="*/ 0 h 296"/>
                <a:gd name="T10" fmla="*/ 114 w 114"/>
                <a:gd name="T11" fmla="*/ 0 h 296"/>
                <a:gd name="T12" fmla="*/ 114 w 114"/>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114" h="296">
                  <a:moveTo>
                    <a:pt x="114" y="296"/>
                  </a:moveTo>
                  <a:lnTo>
                    <a:pt x="0" y="296"/>
                  </a:lnTo>
                  <a:lnTo>
                    <a:pt x="0" y="247"/>
                  </a:lnTo>
                  <a:lnTo>
                    <a:pt x="69" y="247"/>
                  </a:lnTo>
                  <a:lnTo>
                    <a:pt x="69" y="0"/>
                  </a:lnTo>
                  <a:lnTo>
                    <a:pt x="114" y="0"/>
                  </a:lnTo>
                  <a:lnTo>
                    <a:pt x="114" y="296"/>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9" name="Freeform 47"/>
            <p:cNvSpPr>
              <a:spLocks/>
            </p:cNvSpPr>
            <p:nvPr userDrawn="1"/>
          </p:nvSpPr>
          <p:spPr bwMode="auto">
            <a:xfrm>
              <a:off x="2193" y="2020"/>
              <a:ext cx="324" cy="290"/>
            </a:xfrm>
            <a:custGeom>
              <a:avLst/>
              <a:gdLst>
                <a:gd name="T0" fmla="*/ 30 w 137"/>
                <a:gd name="T1" fmla="*/ 24 h 120"/>
                <a:gd name="T2" fmla="*/ 33 w 137"/>
                <a:gd name="T3" fmla="*/ 19 h 120"/>
                <a:gd name="T4" fmla="*/ 41 w 137"/>
                <a:gd name="T5" fmla="*/ 7 h 120"/>
                <a:gd name="T6" fmla="*/ 61 w 137"/>
                <a:gd name="T7" fmla="*/ 0 h 120"/>
                <a:gd name="T8" fmla="*/ 82 w 137"/>
                <a:gd name="T9" fmla="*/ 10 h 120"/>
                <a:gd name="T10" fmla="*/ 94 w 137"/>
                <a:gd name="T11" fmla="*/ 33 h 120"/>
                <a:gd name="T12" fmla="*/ 137 w 137"/>
                <a:gd name="T13" fmla="*/ 120 h 120"/>
                <a:gd name="T14" fmla="*/ 106 w 137"/>
                <a:gd name="T15" fmla="*/ 120 h 120"/>
                <a:gd name="T16" fmla="*/ 70 w 137"/>
                <a:gd name="T17" fmla="*/ 40 h 120"/>
                <a:gd name="T18" fmla="*/ 60 w 137"/>
                <a:gd name="T19" fmla="*/ 27 h 120"/>
                <a:gd name="T20" fmla="*/ 49 w 137"/>
                <a:gd name="T21" fmla="*/ 42 h 120"/>
                <a:gd name="T22" fmla="*/ 30 w 137"/>
                <a:gd name="T23" fmla="*/ 84 h 120"/>
                <a:gd name="T24" fmla="*/ 0 w 137"/>
                <a:gd name="T25" fmla="*/ 84 h 120"/>
                <a:gd name="T26" fmla="*/ 30 w 137"/>
                <a:gd name="T27" fmla="*/ 2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20">
                  <a:moveTo>
                    <a:pt x="30" y="24"/>
                  </a:moveTo>
                  <a:cubicBezTo>
                    <a:pt x="33" y="19"/>
                    <a:pt x="33" y="19"/>
                    <a:pt x="33" y="19"/>
                  </a:cubicBezTo>
                  <a:cubicBezTo>
                    <a:pt x="38" y="10"/>
                    <a:pt x="38" y="10"/>
                    <a:pt x="41" y="7"/>
                  </a:cubicBezTo>
                  <a:cubicBezTo>
                    <a:pt x="46" y="2"/>
                    <a:pt x="53" y="0"/>
                    <a:pt x="61" y="0"/>
                  </a:cubicBezTo>
                  <a:cubicBezTo>
                    <a:pt x="71" y="0"/>
                    <a:pt x="76" y="2"/>
                    <a:pt x="82" y="10"/>
                  </a:cubicBezTo>
                  <a:cubicBezTo>
                    <a:pt x="86" y="15"/>
                    <a:pt x="87" y="18"/>
                    <a:pt x="94" y="33"/>
                  </a:cubicBezTo>
                  <a:cubicBezTo>
                    <a:pt x="137" y="120"/>
                    <a:pt x="137" y="120"/>
                    <a:pt x="137" y="120"/>
                  </a:cubicBezTo>
                  <a:cubicBezTo>
                    <a:pt x="106" y="120"/>
                    <a:pt x="106" y="120"/>
                    <a:pt x="106" y="120"/>
                  </a:cubicBezTo>
                  <a:cubicBezTo>
                    <a:pt x="70" y="40"/>
                    <a:pt x="70" y="40"/>
                    <a:pt x="70" y="40"/>
                  </a:cubicBezTo>
                  <a:cubicBezTo>
                    <a:pt x="64" y="28"/>
                    <a:pt x="64" y="27"/>
                    <a:pt x="60" y="27"/>
                  </a:cubicBezTo>
                  <a:cubicBezTo>
                    <a:pt x="56" y="27"/>
                    <a:pt x="56" y="27"/>
                    <a:pt x="49" y="42"/>
                  </a:cubicBezTo>
                  <a:cubicBezTo>
                    <a:pt x="30" y="84"/>
                    <a:pt x="30" y="84"/>
                    <a:pt x="30" y="84"/>
                  </a:cubicBezTo>
                  <a:cubicBezTo>
                    <a:pt x="0" y="84"/>
                    <a:pt x="0" y="84"/>
                    <a:pt x="0" y="84"/>
                  </a:cubicBezTo>
                  <a:lnTo>
                    <a:pt x="3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0" name="Freeform 48"/>
            <p:cNvSpPr>
              <a:spLocks/>
            </p:cNvSpPr>
            <p:nvPr userDrawn="1"/>
          </p:nvSpPr>
          <p:spPr bwMode="auto">
            <a:xfrm>
              <a:off x="2555" y="2003"/>
              <a:ext cx="279" cy="307"/>
            </a:xfrm>
            <a:custGeom>
              <a:avLst/>
              <a:gdLst>
                <a:gd name="T0" fmla="*/ 75 w 118"/>
                <a:gd name="T1" fmla="*/ 0 h 127"/>
                <a:gd name="T2" fmla="*/ 75 w 118"/>
                <a:gd name="T3" fmla="*/ 38 h 127"/>
                <a:gd name="T4" fmla="*/ 118 w 118"/>
                <a:gd name="T5" fmla="*/ 36 h 127"/>
                <a:gd name="T6" fmla="*/ 118 w 118"/>
                <a:gd name="T7" fmla="*/ 61 h 127"/>
                <a:gd name="T8" fmla="*/ 54 w 118"/>
                <a:gd name="T9" fmla="*/ 63 h 127"/>
                <a:gd name="T10" fmla="*/ 28 w 118"/>
                <a:gd name="T11" fmla="*/ 86 h 127"/>
                <a:gd name="T12" fmla="*/ 40 w 118"/>
                <a:gd name="T13" fmla="*/ 101 h 127"/>
                <a:gd name="T14" fmla="*/ 68 w 118"/>
                <a:gd name="T15" fmla="*/ 103 h 127"/>
                <a:gd name="T16" fmla="*/ 118 w 118"/>
                <a:gd name="T17" fmla="*/ 100 h 127"/>
                <a:gd name="T18" fmla="*/ 118 w 118"/>
                <a:gd name="T19" fmla="*/ 126 h 127"/>
                <a:gd name="T20" fmla="*/ 69 w 118"/>
                <a:gd name="T21" fmla="*/ 127 h 127"/>
                <a:gd name="T22" fmla="*/ 21 w 118"/>
                <a:gd name="T23" fmla="*/ 121 h 127"/>
                <a:gd name="T24" fmla="*/ 0 w 118"/>
                <a:gd name="T25" fmla="*/ 87 h 127"/>
                <a:gd name="T26" fmla="*/ 16 w 118"/>
                <a:gd name="T27" fmla="*/ 54 h 127"/>
                <a:gd name="T28" fmla="*/ 48 w 118"/>
                <a:gd name="T29" fmla="*/ 41 h 127"/>
                <a:gd name="T30" fmla="*/ 47 w 118"/>
                <a:gd name="T31" fmla="*/ 0 h 127"/>
                <a:gd name="T32" fmla="*/ 75 w 118"/>
                <a:gd name="T3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127">
                  <a:moveTo>
                    <a:pt x="75" y="0"/>
                  </a:moveTo>
                  <a:cubicBezTo>
                    <a:pt x="75" y="38"/>
                    <a:pt x="75" y="38"/>
                    <a:pt x="75" y="38"/>
                  </a:cubicBezTo>
                  <a:cubicBezTo>
                    <a:pt x="91" y="36"/>
                    <a:pt x="98" y="36"/>
                    <a:pt x="118" y="36"/>
                  </a:cubicBezTo>
                  <a:cubicBezTo>
                    <a:pt x="118" y="61"/>
                    <a:pt x="118" y="61"/>
                    <a:pt x="118" y="61"/>
                  </a:cubicBezTo>
                  <a:cubicBezTo>
                    <a:pt x="92" y="61"/>
                    <a:pt x="66" y="62"/>
                    <a:pt x="54" y="63"/>
                  </a:cubicBezTo>
                  <a:cubicBezTo>
                    <a:pt x="39" y="65"/>
                    <a:pt x="28" y="74"/>
                    <a:pt x="28" y="86"/>
                  </a:cubicBezTo>
                  <a:cubicBezTo>
                    <a:pt x="28" y="94"/>
                    <a:pt x="33" y="99"/>
                    <a:pt x="40" y="101"/>
                  </a:cubicBezTo>
                  <a:cubicBezTo>
                    <a:pt x="44" y="102"/>
                    <a:pt x="55" y="103"/>
                    <a:pt x="68" y="103"/>
                  </a:cubicBezTo>
                  <a:cubicBezTo>
                    <a:pt x="76" y="103"/>
                    <a:pt x="91" y="102"/>
                    <a:pt x="118" y="100"/>
                  </a:cubicBezTo>
                  <a:cubicBezTo>
                    <a:pt x="118" y="126"/>
                    <a:pt x="118" y="126"/>
                    <a:pt x="118" y="126"/>
                  </a:cubicBezTo>
                  <a:cubicBezTo>
                    <a:pt x="96" y="127"/>
                    <a:pt x="85" y="127"/>
                    <a:pt x="69" y="127"/>
                  </a:cubicBezTo>
                  <a:cubicBezTo>
                    <a:pt x="42" y="127"/>
                    <a:pt x="31" y="126"/>
                    <a:pt x="21" y="121"/>
                  </a:cubicBezTo>
                  <a:cubicBezTo>
                    <a:pt x="8" y="115"/>
                    <a:pt x="0" y="102"/>
                    <a:pt x="0" y="87"/>
                  </a:cubicBezTo>
                  <a:cubicBezTo>
                    <a:pt x="0" y="74"/>
                    <a:pt x="6" y="62"/>
                    <a:pt x="16" y="54"/>
                  </a:cubicBezTo>
                  <a:cubicBezTo>
                    <a:pt x="23" y="47"/>
                    <a:pt x="31" y="44"/>
                    <a:pt x="48" y="41"/>
                  </a:cubicBezTo>
                  <a:cubicBezTo>
                    <a:pt x="47" y="0"/>
                    <a:pt x="47" y="0"/>
                    <a:pt x="47" y="0"/>
                  </a:cubicBezTo>
                  <a:lnTo>
                    <a:pt x="7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49"/>
            <p:cNvSpPr>
              <a:spLocks noEditPoints="1"/>
            </p:cNvSpPr>
            <p:nvPr userDrawn="1"/>
          </p:nvSpPr>
          <p:spPr bwMode="auto">
            <a:xfrm>
              <a:off x="2886" y="1998"/>
              <a:ext cx="317" cy="319"/>
            </a:xfrm>
            <a:custGeom>
              <a:avLst/>
              <a:gdLst>
                <a:gd name="T0" fmla="*/ 130 w 134"/>
                <a:gd name="T1" fmla="*/ 0 h 132"/>
                <a:gd name="T2" fmla="*/ 130 w 134"/>
                <a:gd name="T3" fmla="*/ 23 h 132"/>
                <a:gd name="T4" fmla="*/ 112 w 134"/>
                <a:gd name="T5" fmla="*/ 39 h 132"/>
                <a:gd name="T6" fmla="*/ 112 w 134"/>
                <a:gd name="T7" fmla="*/ 44 h 132"/>
                <a:gd name="T8" fmla="*/ 129 w 134"/>
                <a:gd name="T9" fmla="*/ 44 h 132"/>
                <a:gd name="T10" fmla="*/ 129 w 134"/>
                <a:gd name="T11" fmla="*/ 62 h 132"/>
                <a:gd name="T12" fmla="*/ 112 w 134"/>
                <a:gd name="T13" fmla="*/ 62 h 132"/>
                <a:gd name="T14" fmla="*/ 112 w 134"/>
                <a:gd name="T15" fmla="*/ 68 h 132"/>
                <a:gd name="T16" fmla="*/ 132 w 134"/>
                <a:gd name="T17" fmla="*/ 68 h 132"/>
                <a:gd name="T18" fmla="*/ 132 w 134"/>
                <a:gd name="T19" fmla="*/ 87 h 132"/>
                <a:gd name="T20" fmla="*/ 88 w 134"/>
                <a:gd name="T21" fmla="*/ 87 h 132"/>
                <a:gd name="T22" fmla="*/ 98 w 134"/>
                <a:gd name="T23" fmla="*/ 98 h 132"/>
                <a:gd name="T24" fmla="*/ 102 w 134"/>
                <a:gd name="T25" fmla="*/ 91 h 132"/>
                <a:gd name="T26" fmla="*/ 127 w 134"/>
                <a:gd name="T27" fmla="*/ 91 h 132"/>
                <a:gd name="T28" fmla="*/ 117 w 134"/>
                <a:gd name="T29" fmla="*/ 107 h 132"/>
                <a:gd name="T30" fmla="*/ 134 w 134"/>
                <a:gd name="T31" fmla="*/ 109 h 132"/>
                <a:gd name="T32" fmla="*/ 134 w 134"/>
                <a:gd name="T33" fmla="*/ 131 h 132"/>
                <a:gd name="T34" fmla="*/ 88 w 134"/>
                <a:gd name="T35" fmla="*/ 118 h 132"/>
                <a:gd name="T36" fmla="*/ 88 w 134"/>
                <a:gd name="T37" fmla="*/ 128 h 132"/>
                <a:gd name="T38" fmla="*/ 24 w 134"/>
                <a:gd name="T39" fmla="*/ 132 h 132"/>
                <a:gd name="T40" fmla="*/ 24 w 134"/>
                <a:gd name="T41" fmla="*/ 110 h 132"/>
                <a:gd name="T42" fmla="*/ 38 w 134"/>
                <a:gd name="T43" fmla="*/ 109 h 132"/>
                <a:gd name="T44" fmla="*/ 38 w 134"/>
                <a:gd name="T45" fmla="*/ 87 h 132"/>
                <a:gd name="T46" fmla="*/ 30 w 134"/>
                <a:gd name="T47" fmla="*/ 87 h 132"/>
                <a:gd name="T48" fmla="*/ 0 w 134"/>
                <a:gd name="T49" fmla="*/ 128 h 132"/>
                <a:gd name="T50" fmla="*/ 0 w 134"/>
                <a:gd name="T51" fmla="*/ 99 h 132"/>
                <a:gd name="T52" fmla="*/ 9 w 134"/>
                <a:gd name="T53" fmla="*/ 71 h 132"/>
                <a:gd name="T54" fmla="*/ 9 w 134"/>
                <a:gd name="T55" fmla="*/ 0 h 132"/>
                <a:gd name="T56" fmla="*/ 130 w 134"/>
                <a:gd name="T57" fmla="*/ 0 h 132"/>
                <a:gd name="T58" fmla="*/ 105 w 134"/>
                <a:gd name="T59" fmla="*/ 24 h 132"/>
                <a:gd name="T60" fmla="*/ 105 w 134"/>
                <a:gd name="T61" fmla="*/ 17 h 132"/>
                <a:gd name="T62" fmla="*/ 31 w 134"/>
                <a:gd name="T63" fmla="*/ 17 h 132"/>
                <a:gd name="T64" fmla="*/ 31 w 134"/>
                <a:gd name="T65" fmla="*/ 24 h 132"/>
                <a:gd name="T66" fmla="*/ 105 w 134"/>
                <a:gd name="T67" fmla="*/ 24 h 132"/>
                <a:gd name="T68" fmla="*/ 49 w 134"/>
                <a:gd name="T69" fmla="*/ 68 h 132"/>
                <a:gd name="T70" fmla="*/ 49 w 134"/>
                <a:gd name="T71" fmla="*/ 62 h 132"/>
                <a:gd name="T72" fmla="*/ 35 w 134"/>
                <a:gd name="T73" fmla="*/ 62 h 132"/>
                <a:gd name="T74" fmla="*/ 35 w 134"/>
                <a:gd name="T75" fmla="*/ 44 h 132"/>
                <a:gd name="T76" fmla="*/ 49 w 134"/>
                <a:gd name="T77" fmla="*/ 44 h 132"/>
                <a:gd name="T78" fmla="*/ 49 w 134"/>
                <a:gd name="T79" fmla="*/ 39 h 132"/>
                <a:gd name="T80" fmla="*/ 31 w 134"/>
                <a:gd name="T81" fmla="*/ 39 h 132"/>
                <a:gd name="T82" fmla="*/ 31 w 134"/>
                <a:gd name="T83" fmla="*/ 68 h 132"/>
                <a:gd name="T84" fmla="*/ 49 w 134"/>
                <a:gd name="T85" fmla="*/ 68 h 132"/>
                <a:gd name="T86" fmla="*/ 76 w 134"/>
                <a:gd name="T87" fmla="*/ 107 h 132"/>
                <a:gd name="T88" fmla="*/ 63 w 134"/>
                <a:gd name="T89" fmla="*/ 87 h 132"/>
                <a:gd name="T90" fmla="*/ 61 w 134"/>
                <a:gd name="T91" fmla="*/ 87 h 132"/>
                <a:gd name="T92" fmla="*/ 61 w 134"/>
                <a:gd name="T93" fmla="*/ 108 h 132"/>
                <a:gd name="T94" fmla="*/ 76 w 134"/>
                <a:gd name="T95" fmla="*/ 107 h 132"/>
                <a:gd name="T96" fmla="*/ 89 w 134"/>
                <a:gd name="T97" fmla="*/ 44 h 132"/>
                <a:gd name="T98" fmla="*/ 89 w 134"/>
                <a:gd name="T99" fmla="*/ 39 h 132"/>
                <a:gd name="T100" fmla="*/ 70 w 134"/>
                <a:gd name="T101" fmla="*/ 39 h 132"/>
                <a:gd name="T102" fmla="*/ 70 w 134"/>
                <a:gd name="T103" fmla="*/ 44 h 132"/>
                <a:gd name="T104" fmla="*/ 89 w 134"/>
                <a:gd name="T105" fmla="*/ 44 h 132"/>
                <a:gd name="T106" fmla="*/ 89 w 134"/>
                <a:gd name="T107" fmla="*/ 68 h 132"/>
                <a:gd name="T108" fmla="*/ 89 w 134"/>
                <a:gd name="T109" fmla="*/ 62 h 132"/>
                <a:gd name="T110" fmla="*/ 70 w 134"/>
                <a:gd name="T111" fmla="*/ 62 h 132"/>
                <a:gd name="T112" fmla="*/ 70 w 134"/>
                <a:gd name="T113" fmla="*/ 68 h 132"/>
                <a:gd name="T114" fmla="*/ 89 w 134"/>
                <a:gd name="T115" fmla="*/ 6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 h="132">
                  <a:moveTo>
                    <a:pt x="130" y="0"/>
                  </a:moveTo>
                  <a:cubicBezTo>
                    <a:pt x="130" y="23"/>
                    <a:pt x="130" y="23"/>
                    <a:pt x="130" y="23"/>
                  </a:cubicBezTo>
                  <a:cubicBezTo>
                    <a:pt x="130" y="36"/>
                    <a:pt x="127" y="39"/>
                    <a:pt x="112" y="39"/>
                  </a:cubicBezTo>
                  <a:cubicBezTo>
                    <a:pt x="112" y="44"/>
                    <a:pt x="112" y="44"/>
                    <a:pt x="112" y="44"/>
                  </a:cubicBezTo>
                  <a:cubicBezTo>
                    <a:pt x="129" y="44"/>
                    <a:pt x="129" y="44"/>
                    <a:pt x="129" y="44"/>
                  </a:cubicBezTo>
                  <a:cubicBezTo>
                    <a:pt x="129" y="62"/>
                    <a:pt x="129" y="62"/>
                    <a:pt x="129" y="62"/>
                  </a:cubicBezTo>
                  <a:cubicBezTo>
                    <a:pt x="112" y="62"/>
                    <a:pt x="112" y="62"/>
                    <a:pt x="112" y="62"/>
                  </a:cubicBezTo>
                  <a:cubicBezTo>
                    <a:pt x="112" y="68"/>
                    <a:pt x="112" y="68"/>
                    <a:pt x="112" y="68"/>
                  </a:cubicBezTo>
                  <a:cubicBezTo>
                    <a:pt x="132" y="68"/>
                    <a:pt x="132" y="68"/>
                    <a:pt x="132" y="68"/>
                  </a:cubicBezTo>
                  <a:cubicBezTo>
                    <a:pt x="132" y="87"/>
                    <a:pt x="132" y="87"/>
                    <a:pt x="132" y="87"/>
                  </a:cubicBezTo>
                  <a:cubicBezTo>
                    <a:pt x="88" y="87"/>
                    <a:pt x="88" y="87"/>
                    <a:pt x="88" y="87"/>
                  </a:cubicBezTo>
                  <a:cubicBezTo>
                    <a:pt x="91" y="92"/>
                    <a:pt x="92" y="93"/>
                    <a:pt x="98" y="98"/>
                  </a:cubicBezTo>
                  <a:cubicBezTo>
                    <a:pt x="100" y="94"/>
                    <a:pt x="100" y="94"/>
                    <a:pt x="102" y="91"/>
                  </a:cubicBezTo>
                  <a:cubicBezTo>
                    <a:pt x="127" y="91"/>
                    <a:pt x="127" y="91"/>
                    <a:pt x="127" y="91"/>
                  </a:cubicBezTo>
                  <a:cubicBezTo>
                    <a:pt x="122" y="98"/>
                    <a:pt x="122" y="100"/>
                    <a:pt x="117" y="107"/>
                  </a:cubicBezTo>
                  <a:cubicBezTo>
                    <a:pt x="123" y="108"/>
                    <a:pt x="124" y="108"/>
                    <a:pt x="134" y="109"/>
                  </a:cubicBezTo>
                  <a:cubicBezTo>
                    <a:pt x="134" y="131"/>
                    <a:pt x="134" y="131"/>
                    <a:pt x="134" y="131"/>
                  </a:cubicBezTo>
                  <a:cubicBezTo>
                    <a:pt x="117" y="131"/>
                    <a:pt x="103" y="127"/>
                    <a:pt x="88" y="118"/>
                  </a:cubicBezTo>
                  <a:cubicBezTo>
                    <a:pt x="88" y="128"/>
                    <a:pt x="88" y="128"/>
                    <a:pt x="88" y="128"/>
                  </a:cubicBezTo>
                  <a:cubicBezTo>
                    <a:pt x="74" y="129"/>
                    <a:pt x="57" y="130"/>
                    <a:pt x="24" y="132"/>
                  </a:cubicBezTo>
                  <a:cubicBezTo>
                    <a:pt x="24" y="110"/>
                    <a:pt x="24" y="110"/>
                    <a:pt x="24" y="110"/>
                  </a:cubicBezTo>
                  <a:cubicBezTo>
                    <a:pt x="30" y="110"/>
                    <a:pt x="32" y="110"/>
                    <a:pt x="38" y="109"/>
                  </a:cubicBezTo>
                  <a:cubicBezTo>
                    <a:pt x="38" y="87"/>
                    <a:pt x="38" y="87"/>
                    <a:pt x="38" y="87"/>
                  </a:cubicBezTo>
                  <a:cubicBezTo>
                    <a:pt x="30" y="87"/>
                    <a:pt x="30" y="87"/>
                    <a:pt x="30" y="87"/>
                  </a:cubicBezTo>
                  <a:cubicBezTo>
                    <a:pt x="27" y="109"/>
                    <a:pt x="19" y="120"/>
                    <a:pt x="0" y="128"/>
                  </a:cubicBezTo>
                  <a:cubicBezTo>
                    <a:pt x="0" y="99"/>
                    <a:pt x="0" y="99"/>
                    <a:pt x="0" y="99"/>
                  </a:cubicBezTo>
                  <a:cubicBezTo>
                    <a:pt x="7" y="95"/>
                    <a:pt x="8" y="90"/>
                    <a:pt x="9" y="71"/>
                  </a:cubicBezTo>
                  <a:cubicBezTo>
                    <a:pt x="9" y="0"/>
                    <a:pt x="9" y="0"/>
                    <a:pt x="9" y="0"/>
                  </a:cubicBezTo>
                  <a:lnTo>
                    <a:pt x="130" y="0"/>
                  </a:lnTo>
                  <a:close/>
                  <a:moveTo>
                    <a:pt x="105" y="24"/>
                  </a:moveTo>
                  <a:cubicBezTo>
                    <a:pt x="105" y="17"/>
                    <a:pt x="105" y="17"/>
                    <a:pt x="105" y="17"/>
                  </a:cubicBezTo>
                  <a:cubicBezTo>
                    <a:pt x="31" y="17"/>
                    <a:pt x="31" y="17"/>
                    <a:pt x="31" y="17"/>
                  </a:cubicBezTo>
                  <a:cubicBezTo>
                    <a:pt x="31" y="24"/>
                    <a:pt x="31" y="24"/>
                    <a:pt x="31" y="24"/>
                  </a:cubicBezTo>
                  <a:lnTo>
                    <a:pt x="105" y="24"/>
                  </a:lnTo>
                  <a:close/>
                  <a:moveTo>
                    <a:pt x="49" y="68"/>
                  </a:moveTo>
                  <a:cubicBezTo>
                    <a:pt x="49" y="62"/>
                    <a:pt x="49" y="62"/>
                    <a:pt x="49" y="62"/>
                  </a:cubicBezTo>
                  <a:cubicBezTo>
                    <a:pt x="35" y="62"/>
                    <a:pt x="35" y="62"/>
                    <a:pt x="35" y="62"/>
                  </a:cubicBezTo>
                  <a:cubicBezTo>
                    <a:pt x="35" y="44"/>
                    <a:pt x="35" y="44"/>
                    <a:pt x="35" y="44"/>
                  </a:cubicBezTo>
                  <a:cubicBezTo>
                    <a:pt x="49" y="44"/>
                    <a:pt x="49" y="44"/>
                    <a:pt x="49" y="44"/>
                  </a:cubicBezTo>
                  <a:cubicBezTo>
                    <a:pt x="49" y="39"/>
                    <a:pt x="49" y="39"/>
                    <a:pt x="49" y="39"/>
                  </a:cubicBezTo>
                  <a:cubicBezTo>
                    <a:pt x="31" y="39"/>
                    <a:pt x="31" y="39"/>
                    <a:pt x="31" y="39"/>
                  </a:cubicBezTo>
                  <a:cubicBezTo>
                    <a:pt x="31" y="68"/>
                    <a:pt x="31" y="68"/>
                    <a:pt x="31" y="68"/>
                  </a:cubicBezTo>
                  <a:lnTo>
                    <a:pt x="49" y="68"/>
                  </a:lnTo>
                  <a:close/>
                  <a:moveTo>
                    <a:pt x="76" y="107"/>
                  </a:moveTo>
                  <a:cubicBezTo>
                    <a:pt x="70" y="100"/>
                    <a:pt x="67" y="96"/>
                    <a:pt x="63" y="87"/>
                  </a:cubicBezTo>
                  <a:cubicBezTo>
                    <a:pt x="61" y="87"/>
                    <a:pt x="61" y="87"/>
                    <a:pt x="61" y="87"/>
                  </a:cubicBezTo>
                  <a:cubicBezTo>
                    <a:pt x="61" y="108"/>
                    <a:pt x="61" y="108"/>
                    <a:pt x="61" y="108"/>
                  </a:cubicBezTo>
                  <a:lnTo>
                    <a:pt x="76" y="107"/>
                  </a:lnTo>
                  <a:close/>
                  <a:moveTo>
                    <a:pt x="89" y="44"/>
                  </a:moveTo>
                  <a:cubicBezTo>
                    <a:pt x="89" y="39"/>
                    <a:pt x="89" y="39"/>
                    <a:pt x="89" y="39"/>
                  </a:cubicBezTo>
                  <a:cubicBezTo>
                    <a:pt x="70" y="39"/>
                    <a:pt x="70" y="39"/>
                    <a:pt x="70" y="39"/>
                  </a:cubicBezTo>
                  <a:cubicBezTo>
                    <a:pt x="70" y="44"/>
                    <a:pt x="70" y="44"/>
                    <a:pt x="70" y="44"/>
                  </a:cubicBezTo>
                  <a:lnTo>
                    <a:pt x="89" y="44"/>
                  </a:lnTo>
                  <a:close/>
                  <a:moveTo>
                    <a:pt x="89" y="68"/>
                  </a:moveTo>
                  <a:cubicBezTo>
                    <a:pt x="89" y="62"/>
                    <a:pt x="89" y="62"/>
                    <a:pt x="89" y="62"/>
                  </a:cubicBezTo>
                  <a:cubicBezTo>
                    <a:pt x="70" y="62"/>
                    <a:pt x="70" y="62"/>
                    <a:pt x="70" y="62"/>
                  </a:cubicBezTo>
                  <a:cubicBezTo>
                    <a:pt x="70" y="68"/>
                    <a:pt x="70" y="68"/>
                    <a:pt x="70" y="68"/>
                  </a:cubicBez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50"/>
            <p:cNvSpPr>
              <a:spLocks noEditPoints="1"/>
            </p:cNvSpPr>
            <p:nvPr userDrawn="1"/>
          </p:nvSpPr>
          <p:spPr bwMode="auto">
            <a:xfrm>
              <a:off x="3240" y="2005"/>
              <a:ext cx="298" cy="317"/>
            </a:xfrm>
            <a:custGeom>
              <a:avLst/>
              <a:gdLst>
                <a:gd name="T0" fmla="*/ 61 w 126"/>
                <a:gd name="T1" fmla="*/ 0 h 131"/>
                <a:gd name="T2" fmla="*/ 61 w 126"/>
                <a:gd name="T3" fmla="*/ 53 h 131"/>
                <a:gd name="T4" fmla="*/ 21 w 126"/>
                <a:gd name="T5" fmla="*/ 53 h 131"/>
                <a:gd name="T6" fmla="*/ 21 w 126"/>
                <a:gd name="T7" fmla="*/ 131 h 131"/>
                <a:gd name="T8" fmla="*/ 0 w 126"/>
                <a:gd name="T9" fmla="*/ 131 h 131"/>
                <a:gd name="T10" fmla="*/ 0 w 126"/>
                <a:gd name="T11" fmla="*/ 0 h 131"/>
                <a:gd name="T12" fmla="*/ 61 w 126"/>
                <a:gd name="T13" fmla="*/ 0 h 131"/>
                <a:gd name="T14" fmla="*/ 39 w 126"/>
                <a:gd name="T15" fmla="*/ 21 h 131"/>
                <a:gd name="T16" fmla="*/ 39 w 126"/>
                <a:gd name="T17" fmla="*/ 16 h 131"/>
                <a:gd name="T18" fmla="*/ 21 w 126"/>
                <a:gd name="T19" fmla="*/ 16 h 131"/>
                <a:gd name="T20" fmla="*/ 21 w 126"/>
                <a:gd name="T21" fmla="*/ 21 h 131"/>
                <a:gd name="T22" fmla="*/ 39 w 126"/>
                <a:gd name="T23" fmla="*/ 21 h 131"/>
                <a:gd name="T24" fmla="*/ 39 w 126"/>
                <a:gd name="T25" fmla="*/ 38 h 131"/>
                <a:gd name="T26" fmla="*/ 39 w 126"/>
                <a:gd name="T27" fmla="*/ 33 h 131"/>
                <a:gd name="T28" fmla="*/ 21 w 126"/>
                <a:gd name="T29" fmla="*/ 33 h 131"/>
                <a:gd name="T30" fmla="*/ 21 w 126"/>
                <a:gd name="T31" fmla="*/ 38 h 131"/>
                <a:gd name="T32" fmla="*/ 39 w 126"/>
                <a:gd name="T33" fmla="*/ 38 h 131"/>
                <a:gd name="T34" fmla="*/ 25 w 126"/>
                <a:gd name="T35" fmla="*/ 97 h 131"/>
                <a:gd name="T36" fmla="*/ 25 w 126"/>
                <a:gd name="T37" fmla="*/ 80 h 131"/>
                <a:gd name="T38" fmla="*/ 37 w 126"/>
                <a:gd name="T39" fmla="*/ 80 h 131"/>
                <a:gd name="T40" fmla="*/ 37 w 126"/>
                <a:gd name="T41" fmla="*/ 74 h 131"/>
                <a:gd name="T42" fmla="*/ 30 w 126"/>
                <a:gd name="T43" fmla="*/ 74 h 131"/>
                <a:gd name="T44" fmla="*/ 30 w 126"/>
                <a:gd name="T45" fmla="*/ 58 h 131"/>
                <a:gd name="T46" fmla="*/ 96 w 126"/>
                <a:gd name="T47" fmla="*/ 58 h 131"/>
                <a:gd name="T48" fmla="*/ 96 w 126"/>
                <a:gd name="T49" fmla="*/ 74 h 131"/>
                <a:gd name="T50" fmla="*/ 89 w 126"/>
                <a:gd name="T51" fmla="*/ 74 h 131"/>
                <a:gd name="T52" fmla="*/ 89 w 126"/>
                <a:gd name="T53" fmla="*/ 80 h 131"/>
                <a:gd name="T54" fmla="*/ 100 w 126"/>
                <a:gd name="T55" fmla="*/ 80 h 131"/>
                <a:gd name="T56" fmla="*/ 100 w 126"/>
                <a:gd name="T57" fmla="*/ 97 h 131"/>
                <a:gd name="T58" fmla="*/ 89 w 126"/>
                <a:gd name="T59" fmla="*/ 97 h 131"/>
                <a:gd name="T60" fmla="*/ 89 w 126"/>
                <a:gd name="T61" fmla="*/ 125 h 131"/>
                <a:gd name="T62" fmla="*/ 69 w 126"/>
                <a:gd name="T63" fmla="*/ 125 h 131"/>
                <a:gd name="T64" fmla="*/ 69 w 126"/>
                <a:gd name="T65" fmla="*/ 97 h 131"/>
                <a:gd name="T66" fmla="*/ 58 w 126"/>
                <a:gd name="T67" fmla="*/ 97 h 131"/>
                <a:gd name="T68" fmla="*/ 49 w 126"/>
                <a:gd name="T69" fmla="*/ 125 h 131"/>
                <a:gd name="T70" fmla="*/ 23 w 126"/>
                <a:gd name="T71" fmla="*/ 125 h 131"/>
                <a:gd name="T72" fmla="*/ 37 w 126"/>
                <a:gd name="T73" fmla="*/ 97 h 131"/>
                <a:gd name="T74" fmla="*/ 25 w 126"/>
                <a:gd name="T75" fmla="*/ 97 h 131"/>
                <a:gd name="T76" fmla="*/ 69 w 126"/>
                <a:gd name="T77" fmla="*/ 80 h 131"/>
                <a:gd name="T78" fmla="*/ 69 w 126"/>
                <a:gd name="T79" fmla="*/ 74 h 131"/>
                <a:gd name="T80" fmla="*/ 58 w 126"/>
                <a:gd name="T81" fmla="*/ 74 h 131"/>
                <a:gd name="T82" fmla="*/ 58 w 126"/>
                <a:gd name="T83" fmla="*/ 80 h 131"/>
                <a:gd name="T84" fmla="*/ 69 w 126"/>
                <a:gd name="T85" fmla="*/ 80 h 131"/>
                <a:gd name="T86" fmla="*/ 126 w 126"/>
                <a:gd name="T87" fmla="*/ 0 h 131"/>
                <a:gd name="T88" fmla="*/ 126 w 126"/>
                <a:gd name="T89" fmla="*/ 110 h 131"/>
                <a:gd name="T90" fmla="*/ 105 w 126"/>
                <a:gd name="T91" fmla="*/ 131 h 131"/>
                <a:gd name="T92" fmla="*/ 94 w 126"/>
                <a:gd name="T93" fmla="*/ 131 h 131"/>
                <a:gd name="T94" fmla="*/ 94 w 126"/>
                <a:gd name="T95" fmla="*/ 109 h 131"/>
                <a:gd name="T96" fmla="*/ 104 w 126"/>
                <a:gd name="T97" fmla="*/ 109 h 131"/>
                <a:gd name="T98" fmla="*/ 104 w 126"/>
                <a:gd name="T99" fmla="*/ 53 h 131"/>
                <a:gd name="T100" fmla="*/ 67 w 126"/>
                <a:gd name="T101" fmla="*/ 53 h 131"/>
                <a:gd name="T102" fmla="*/ 67 w 126"/>
                <a:gd name="T103" fmla="*/ 0 h 131"/>
                <a:gd name="T104" fmla="*/ 126 w 126"/>
                <a:gd name="T105" fmla="*/ 0 h 131"/>
                <a:gd name="T106" fmla="*/ 104 w 126"/>
                <a:gd name="T107" fmla="*/ 21 h 131"/>
                <a:gd name="T108" fmla="*/ 104 w 126"/>
                <a:gd name="T109" fmla="*/ 16 h 131"/>
                <a:gd name="T110" fmla="*/ 86 w 126"/>
                <a:gd name="T111" fmla="*/ 16 h 131"/>
                <a:gd name="T112" fmla="*/ 86 w 126"/>
                <a:gd name="T113" fmla="*/ 21 h 131"/>
                <a:gd name="T114" fmla="*/ 104 w 126"/>
                <a:gd name="T115" fmla="*/ 21 h 131"/>
                <a:gd name="T116" fmla="*/ 104 w 126"/>
                <a:gd name="T117" fmla="*/ 38 h 131"/>
                <a:gd name="T118" fmla="*/ 104 w 126"/>
                <a:gd name="T119" fmla="*/ 33 h 131"/>
                <a:gd name="T120" fmla="*/ 86 w 126"/>
                <a:gd name="T121" fmla="*/ 33 h 131"/>
                <a:gd name="T122" fmla="*/ 86 w 126"/>
                <a:gd name="T123" fmla="*/ 38 h 131"/>
                <a:gd name="T124" fmla="*/ 104 w 126"/>
                <a:gd name="T125"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31">
                  <a:moveTo>
                    <a:pt x="61" y="0"/>
                  </a:moveTo>
                  <a:cubicBezTo>
                    <a:pt x="61" y="53"/>
                    <a:pt x="61" y="53"/>
                    <a:pt x="61" y="53"/>
                  </a:cubicBezTo>
                  <a:cubicBezTo>
                    <a:pt x="21" y="53"/>
                    <a:pt x="21" y="53"/>
                    <a:pt x="21" y="53"/>
                  </a:cubicBezTo>
                  <a:cubicBezTo>
                    <a:pt x="21" y="131"/>
                    <a:pt x="21" y="131"/>
                    <a:pt x="21" y="131"/>
                  </a:cubicBezTo>
                  <a:cubicBezTo>
                    <a:pt x="0" y="131"/>
                    <a:pt x="0" y="131"/>
                    <a:pt x="0" y="131"/>
                  </a:cubicBezTo>
                  <a:cubicBezTo>
                    <a:pt x="0" y="0"/>
                    <a:pt x="0" y="0"/>
                    <a:pt x="0" y="0"/>
                  </a:cubicBezTo>
                  <a:lnTo>
                    <a:pt x="61" y="0"/>
                  </a:lnTo>
                  <a:close/>
                  <a:moveTo>
                    <a:pt x="39" y="21"/>
                  </a:moveTo>
                  <a:cubicBezTo>
                    <a:pt x="39" y="16"/>
                    <a:pt x="39" y="16"/>
                    <a:pt x="39" y="16"/>
                  </a:cubicBezTo>
                  <a:cubicBezTo>
                    <a:pt x="21" y="16"/>
                    <a:pt x="21" y="16"/>
                    <a:pt x="21" y="16"/>
                  </a:cubicBezTo>
                  <a:cubicBezTo>
                    <a:pt x="21" y="21"/>
                    <a:pt x="21" y="21"/>
                    <a:pt x="21" y="21"/>
                  </a:cubicBezTo>
                  <a:lnTo>
                    <a:pt x="39" y="21"/>
                  </a:lnTo>
                  <a:close/>
                  <a:moveTo>
                    <a:pt x="39" y="38"/>
                  </a:moveTo>
                  <a:cubicBezTo>
                    <a:pt x="39" y="33"/>
                    <a:pt x="39" y="33"/>
                    <a:pt x="39" y="33"/>
                  </a:cubicBezTo>
                  <a:cubicBezTo>
                    <a:pt x="21" y="33"/>
                    <a:pt x="21" y="33"/>
                    <a:pt x="21" y="33"/>
                  </a:cubicBezTo>
                  <a:cubicBezTo>
                    <a:pt x="21" y="38"/>
                    <a:pt x="21" y="38"/>
                    <a:pt x="21" y="38"/>
                  </a:cubicBezTo>
                  <a:lnTo>
                    <a:pt x="39" y="38"/>
                  </a:lnTo>
                  <a:close/>
                  <a:moveTo>
                    <a:pt x="25" y="97"/>
                  </a:moveTo>
                  <a:cubicBezTo>
                    <a:pt x="25" y="80"/>
                    <a:pt x="25" y="80"/>
                    <a:pt x="25" y="80"/>
                  </a:cubicBezTo>
                  <a:cubicBezTo>
                    <a:pt x="37" y="80"/>
                    <a:pt x="37" y="80"/>
                    <a:pt x="37" y="80"/>
                  </a:cubicBezTo>
                  <a:cubicBezTo>
                    <a:pt x="37" y="74"/>
                    <a:pt x="37" y="74"/>
                    <a:pt x="37" y="74"/>
                  </a:cubicBezTo>
                  <a:cubicBezTo>
                    <a:pt x="30" y="74"/>
                    <a:pt x="30" y="74"/>
                    <a:pt x="30" y="74"/>
                  </a:cubicBezTo>
                  <a:cubicBezTo>
                    <a:pt x="30" y="58"/>
                    <a:pt x="30" y="58"/>
                    <a:pt x="30" y="58"/>
                  </a:cubicBezTo>
                  <a:cubicBezTo>
                    <a:pt x="96" y="58"/>
                    <a:pt x="96" y="58"/>
                    <a:pt x="96" y="58"/>
                  </a:cubicBezTo>
                  <a:cubicBezTo>
                    <a:pt x="96" y="74"/>
                    <a:pt x="96" y="74"/>
                    <a:pt x="96" y="74"/>
                  </a:cubicBezTo>
                  <a:cubicBezTo>
                    <a:pt x="89" y="74"/>
                    <a:pt x="89" y="74"/>
                    <a:pt x="89" y="74"/>
                  </a:cubicBezTo>
                  <a:cubicBezTo>
                    <a:pt x="89" y="80"/>
                    <a:pt x="89" y="80"/>
                    <a:pt x="89" y="80"/>
                  </a:cubicBezTo>
                  <a:cubicBezTo>
                    <a:pt x="100" y="80"/>
                    <a:pt x="100" y="80"/>
                    <a:pt x="100" y="80"/>
                  </a:cubicBezTo>
                  <a:cubicBezTo>
                    <a:pt x="100" y="97"/>
                    <a:pt x="100" y="97"/>
                    <a:pt x="100" y="97"/>
                  </a:cubicBezTo>
                  <a:cubicBezTo>
                    <a:pt x="89" y="97"/>
                    <a:pt x="89" y="97"/>
                    <a:pt x="89" y="97"/>
                  </a:cubicBezTo>
                  <a:cubicBezTo>
                    <a:pt x="89" y="125"/>
                    <a:pt x="89" y="125"/>
                    <a:pt x="89" y="125"/>
                  </a:cubicBezTo>
                  <a:cubicBezTo>
                    <a:pt x="69" y="125"/>
                    <a:pt x="69" y="125"/>
                    <a:pt x="69" y="125"/>
                  </a:cubicBezTo>
                  <a:cubicBezTo>
                    <a:pt x="69" y="97"/>
                    <a:pt x="69" y="97"/>
                    <a:pt x="69" y="97"/>
                  </a:cubicBezTo>
                  <a:cubicBezTo>
                    <a:pt x="58" y="97"/>
                    <a:pt x="58" y="97"/>
                    <a:pt x="58" y="97"/>
                  </a:cubicBezTo>
                  <a:cubicBezTo>
                    <a:pt x="56" y="109"/>
                    <a:pt x="54" y="115"/>
                    <a:pt x="49" y="125"/>
                  </a:cubicBezTo>
                  <a:cubicBezTo>
                    <a:pt x="23" y="125"/>
                    <a:pt x="23" y="125"/>
                    <a:pt x="23" y="125"/>
                  </a:cubicBezTo>
                  <a:cubicBezTo>
                    <a:pt x="33" y="116"/>
                    <a:pt x="36" y="110"/>
                    <a:pt x="37" y="97"/>
                  </a:cubicBezTo>
                  <a:lnTo>
                    <a:pt x="25" y="97"/>
                  </a:lnTo>
                  <a:close/>
                  <a:moveTo>
                    <a:pt x="69" y="80"/>
                  </a:moveTo>
                  <a:cubicBezTo>
                    <a:pt x="69" y="74"/>
                    <a:pt x="69" y="74"/>
                    <a:pt x="69" y="74"/>
                  </a:cubicBezTo>
                  <a:cubicBezTo>
                    <a:pt x="58" y="74"/>
                    <a:pt x="58" y="74"/>
                    <a:pt x="58" y="74"/>
                  </a:cubicBezTo>
                  <a:cubicBezTo>
                    <a:pt x="58" y="80"/>
                    <a:pt x="58" y="80"/>
                    <a:pt x="58" y="80"/>
                  </a:cubicBezTo>
                  <a:lnTo>
                    <a:pt x="69" y="80"/>
                  </a:lnTo>
                  <a:close/>
                  <a:moveTo>
                    <a:pt x="126" y="0"/>
                  </a:moveTo>
                  <a:cubicBezTo>
                    <a:pt x="126" y="110"/>
                    <a:pt x="126" y="110"/>
                    <a:pt x="126" y="110"/>
                  </a:cubicBezTo>
                  <a:cubicBezTo>
                    <a:pt x="126" y="126"/>
                    <a:pt x="121" y="131"/>
                    <a:pt x="105" y="131"/>
                  </a:cubicBezTo>
                  <a:cubicBezTo>
                    <a:pt x="94" y="131"/>
                    <a:pt x="94" y="131"/>
                    <a:pt x="94" y="131"/>
                  </a:cubicBezTo>
                  <a:cubicBezTo>
                    <a:pt x="94" y="109"/>
                    <a:pt x="94" y="109"/>
                    <a:pt x="94" y="109"/>
                  </a:cubicBezTo>
                  <a:cubicBezTo>
                    <a:pt x="104" y="109"/>
                    <a:pt x="104" y="109"/>
                    <a:pt x="104" y="109"/>
                  </a:cubicBezTo>
                  <a:cubicBezTo>
                    <a:pt x="104" y="53"/>
                    <a:pt x="104" y="53"/>
                    <a:pt x="104" y="53"/>
                  </a:cubicBezTo>
                  <a:cubicBezTo>
                    <a:pt x="67" y="53"/>
                    <a:pt x="67" y="53"/>
                    <a:pt x="67" y="53"/>
                  </a:cubicBezTo>
                  <a:cubicBezTo>
                    <a:pt x="67" y="0"/>
                    <a:pt x="67" y="0"/>
                    <a:pt x="67" y="0"/>
                  </a:cubicBezTo>
                  <a:lnTo>
                    <a:pt x="126" y="0"/>
                  </a:lnTo>
                  <a:close/>
                  <a:moveTo>
                    <a:pt x="104" y="21"/>
                  </a:moveTo>
                  <a:cubicBezTo>
                    <a:pt x="104" y="16"/>
                    <a:pt x="104" y="16"/>
                    <a:pt x="104" y="16"/>
                  </a:cubicBezTo>
                  <a:cubicBezTo>
                    <a:pt x="86" y="16"/>
                    <a:pt x="86" y="16"/>
                    <a:pt x="86" y="16"/>
                  </a:cubicBezTo>
                  <a:cubicBezTo>
                    <a:pt x="86" y="21"/>
                    <a:pt x="86" y="21"/>
                    <a:pt x="86" y="21"/>
                  </a:cubicBezTo>
                  <a:lnTo>
                    <a:pt x="104" y="21"/>
                  </a:lnTo>
                  <a:close/>
                  <a:moveTo>
                    <a:pt x="104" y="38"/>
                  </a:moveTo>
                  <a:cubicBezTo>
                    <a:pt x="104" y="33"/>
                    <a:pt x="104" y="33"/>
                    <a:pt x="104" y="33"/>
                  </a:cubicBezTo>
                  <a:cubicBezTo>
                    <a:pt x="86" y="33"/>
                    <a:pt x="86" y="33"/>
                    <a:pt x="86" y="33"/>
                  </a:cubicBezTo>
                  <a:cubicBezTo>
                    <a:pt x="86" y="38"/>
                    <a:pt x="86" y="38"/>
                    <a:pt x="86" y="38"/>
                  </a:cubicBezTo>
                  <a:lnTo>
                    <a:pt x="10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51"/>
            <p:cNvSpPr>
              <a:spLocks noEditPoints="1"/>
            </p:cNvSpPr>
            <p:nvPr userDrawn="1"/>
          </p:nvSpPr>
          <p:spPr bwMode="auto">
            <a:xfrm>
              <a:off x="3586" y="2000"/>
              <a:ext cx="290" cy="317"/>
            </a:xfrm>
            <a:custGeom>
              <a:avLst/>
              <a:gdLst>
                <a:gd name="T0" fmla="*/ 0 w 123"/>
                <a:gd name="T1" fmla="*/ 16 h 131"/>
                <a:gd name="T2" fmla="*/ 64 w 123"/>
                <a:gd name="T3" fmla="*/ 16 h 131"/>
                <a:gd name="T4" fmla="*/ 64 w 123"/>
                <a:gd name="T5" fmla="*/ 0 h 131"/>
                <a:gd name="T6" fmla="*/ 89 w 123"/>
                <a:gd name="T7" fmla="*/ 0 h 131"/>
                <a:gd name="T8" fmla="*/ 89 w 123"/>
                <a:gd name="T9" fmla="*/ 15 h 131"/>
                <a:gd name="T10" fmla="*/ 123 w 123"/>
                <a:gd name="T11" fmla="*/ 15 h 131"/>
                <a:gd name="T12" fmla="*/ 123 w 123"/>
                <a:gd name="T13" fmla="*/ 37 h 131"/>
                <a:gd name="T14" fmla="*/ 89 w 123"/>
                <a:gd name="T15" fmla="*/ 38 h 131"/>
                <a:gd name="T16" fmla="*/ 89 w 123"/>
                <a:gd name="T17" fmla="*/ 93 h 131"/>
                <a:gd name="T18" fmla="*/ 81 w 123"/>
                <a:gd name="T19" fmla="*/ 119 h 131"/>
                <a:gd name="T20" fmla="*/ 45 w 123"/>
                <a:gd name="T21" fmla="*/ 131 h 131"/>
                <a:gd name="T22" fmla="*/ 20 w 123"/>
                <a:gd name="T23" fmla="*/ 131 h 131"/>
                <a:gd name="T24" fmla="*/ 20 w 123"/>
                <a:gd name="T25" fmla="*/ 107 h 131"/>
                <a:gd name="T26" fmla="*/ 43 w 123"/>
                <a:gd name="T27" fmla="*/ 107 h 131"/>
                <a:gd name="T28" fmla="*/ 65 w 123"/>
                <a:gd name="T29" fmla="*/ 92 h 131"/>
                <a:gd name="T30" fmla="*/ 46 w 123"/>
                <a:gd name="T31" fmla="*/ 97 h 131"/>
                <a:gd name="T32" fmla="*/ 18 w 123"/>
                <a:gd name="T33" fmla="*/ 71 h 131"/>
                <a:gd name="T34" fmla="*/ 28 w 123"/>
                <a:gd name="T35" fmla="*/ 51 h 131"/>
                <a:gd name="T36" fmla="*/ 50 w 123"/>
                <a:gd name="T37" fmla="*/ 44 h 131"/>
                <a:gd name="T38" fmla="*/ 64 w 123"/>
                <a:gd name="T39" fmla="*/ 45 h 131"/>
                <a:gd name="T40" fmla="*/ 64 w 123"/>
                <a:gd name="T41" fmla="*/ 38 h 131"/>
                <a:gd name="T42" fmla="*/ 0 w 123"/>
                <a:gd name="T43" fmla="*/ 38 h 131"/>
                <a:gd name="T44" fmla="*/ 0 w 123"/>
                <a:gd name="T45" fmla="*/ 16 h 131"/>
                <a:gd name="T46" fmla="*/ 42 w 123"/>
                <a:gd name="T47" fmla="*/ 70 h 131"/>
                <a:gd name="T48" fmla="*/ 52 w 123"/>
                <a:gd name="T49" fmla="*/ 77 h 131"/>
                <a:gd name="T50" fmla="*/ 63 w 123"/>
                <a:gd name="T51" fmla="*/ 70 h 131"/>
                <a:gd name="T52" fmla="*/ 53 w 123"/>
                <a:gd name="T53" fmla="*/ 63 h 131"/>
                <a:gd name="T54" fmla="*/ 42 w 123"/>
                <a:gd name="T55" fmla="*/ 7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131">
                  <a:moveTo>
                    <a:pt x="0" y="16"/>
                  </a:moveTo>
                  <a:cubicBezTo>
                    <a:pt x="64" y="16"/>
                    <a:pt x="64" y="16"/>
                    <a:pt x="64" y="16"/>
                  </a:cubicBezTo>
                  <a:cubicBezTo>
                    <a:pt x="64" y="0"/>
                    <a:pt x="64" y="0"/>
                    <a:pt x="64" y="0"/>
                  </a:cubicBezTo>
                  <a:cubicBezTo>
                    <a:pt x="89" y="0"/>
                    <a:pt x="89" y="0"/>
                    <a:pt x="89" y="0"/>
                  </a:cubicBezTo>
                  <a:cubicBezTo>
                    <a:pt x="89" y="15"/>
                    <a:pt x="89" y="15"/>
                    <a:pt x="89" y="15"/>
                  </a:cubicBezTo>
                  <a:cubicBezTo>
                    <a:pt x="123" y="15"/>
                    <a:pt x="123" y="15"/>
                    <a:pt x="123" y="15"/>
                  </a:cubicBezTo>
                  <a:cubicBezTo>
                    <a:pt x="123" y="37"/>
                    <a:pt x="123" y="37"/>
                    <a:pt x="123" y="37"/>
                  </a:cubicBezTo>
                  <a:cubicBezTo>
                    <a:pt x="89" y="38"/>
                    <a:pt x="89" y="38"/>
                    <a:pt x="89" y="38"/>
                  </a:cubicBezTo>
                  <a:cubicBezTo>
                    <a:pt x="89" y="93"/>
                    <a:pt x="89" y="93"/>
                    <a:pt x="89" y="93"/>
                  </a:cubicBezTo>
                  <a:cubicBezTo>
                    <a:pt x="90" y="105"/>
                    <a:pt x="87" y="112"/>
                    <a:pt x="81" y="119"/>
                  </a:cubicBezTo>
                  <a:cubicBezTo>
                    <a:pt x="72" y="128"/>
                    <a:pt x="64" y="131"/>
                    <a:pt x="45" y="131"/>
                  </a:cubicBezTo>
                  <a:cubicBezTo>
                    <a:pt x="20" y="131"/>
                    <a:pt x="20" y="131"/>
                    <a:pt x="20" y="131"/>
                  </a:cubicBezTo>
                  <a:cubicBezTo>
                    <a:pt x="20" y="107"/>
                    <a:pt x="20" y="107"/>
                    <a:pt x="20" y="107"/>
                  </a:cubicBezTo>
                  <a:cubicBezTo>
                    <a:pt x="43" y="107"/>
                    <a:pt x="43" y="107"/>
                    <a:pt x="43" y="107"/>
                  </a:cubicBezTo>
                  <a:cubicBezTo>
                    <a:pt x="60" y="107"/>
                    <a:pt x="64" y="105"/>
                    <a:pt x="65" y="92"/>
                  </a:cubicBezTo>
                  <a:cubicBezTo>
                    <a:pt x="57" y="96"/>
                    <a:pt x="53" y="97"/>
                    <a:pt x="46" y="97"/>
                  </a:cubicBezTo>
                  <a:cubicBezTo>
                    <a:pt x="30" y="97"/>
                    <a:pt x="18" y="86"/>
                    <a:pt x="18" y="71"/>
                  </a:cubicBezTo>
                  <a:cubicBezTo>
                    <a:pt x="18" y="64"/>
                    <a:pt x="21" y="57"/>
                    <a:pt x="28" y="51"/>
                  </a:cubicBezTo>
                  <a:cubicBezTo>
                    <a:pt x="34" y="46"/>
                    <a:pt x="40" y="44"/>
                    <a:pt x="50" y="44"/>
                  </a:cubicBezTo>
                  <a:cubicBezTo>
                    <a:pt x="55" y="44"/>
                    <a:pt x="58" y="44"/>
                    <a:pt x="64" y="45"/>
                  </a:cubicBezTo>
                  <a:cubicBezTo>
                    <a:pt x="64" y="38"/>
                    <a:pt x="64" y="38"/>
                    <a:pt x="64" y="38"/>
                  </a:cubicBezTo>
                  <a:cubicBezTo>
                    <a:pt x="0" y="38"/>
                    <a:pt x="0" y="38"/>
                    <a:pt x="0" y="38"/>
                  </a:cubicBezTo>
                  <a:lnTo>
                    <a:pt x="0" y="16"/>
                  </a:lnTo>
                  <a:close/>
                  <a:moveTo>
                    <a:pt x="42" y="70"/>
                  </a:moveTo>
                  <a:cubicBezTo>
                    <a:pt x="42" y="74"/>
                    <a:pt x="46" y="77"/>
                    <a:pt x="52" y="77"/>
                  </a:cubicBezTo>
                  <a:cubicBezTo>
                    <a:pt x="58" y="77"/>
                    <a:pt x="63" y="74"/>
                    <a:pt x="63" y="70"/>
                  </a:cubicBezTo>
                  <a:cubicBezTo>
                    <a:pt x="63" y="66"/>
                    <a:pt x="59" y="63"/>
                    <a:pt x="53" y="63"/>
                  </a:cubicBezTo>
                  <a:cubicBezTo>
                    <a:pt x="47" y="63"/>
                    <a:pt x="42" y="67"/>
                    <a:pt x="42"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4" name="Freeform 52"/>
            <p:cNvSpPr>
              <a:spLocks noEditPoints="1"/>
            </p:cNvSpPr>
            <p:nvPr userDrawn="1"/>
          </p:nvSpPr>
          <p:spPr bwMode="auto">
            <a:xfrm>
              <a:off x="3938" y="2012"/>
              <a:ext cx="286" cy="305"/>
            </a:xfrm>
            <a:custGeom>
              <a:avLst/>
              <a:gdLst>
                <a:gd name="T0" fmla="*/ 14 w 121"/>
                <a:gd name="T1" fmla="*/ 23 h 126"/>
                <a:gd name="T2" fmla="*/ 14 w 121"/>
                <a:gd name="T3" fmla="*/ 0 h 126"/>
                <a:gd name="T4" fmla="*/ 104 w 121"/>
                <a:gd name="T5" fmla="*/ 0 h 126"/>
                <a:gd name="T6" fmla="*/ 104 w 121"/>
                <a:gd name="T7" fmla="*/ 22 h 126"/>
                <a:gd name="T8" fmla="*/ 70 w 121"/>
                <a:gd name="T9" fmla="*/ 42 h 126"/>
                <a:gd name="T10" fmla="*/ 83 w 121"/>
                <a:gd name="T11" fmla="*/ 41 h 126"/>
                <a:gd name="T12" fmla="*/ 121 w 121"/>
                <a:gd name="T13" fmla="*/ 78 h 126"/>
                <a:gd name="T14" fmla="*/ 106 w 121"/>
                <a:gd name="T15" fmla="*/ 113 h 126"/>
                <a:gd name="T16" fmla="*/ 61 w 121"/>
                <a:gd name="T17" fmla="*/ 126 h 126"/>
                <a:gd name="T18" fmla="*/ 14 w 121"/>
                <a:gd name="T19" fmla="*/ 99 h 126"/>
                <a:gd name="T20" fmla="*/ 44 w 121"/>
                <a:gd name="T21" fmla="*/ 73 h 126"/>
                <a:gd name="T22" fmla="*/ 73 w 121"/>
                <a:gd name="T23" fmla="*/ 96 h 126"/>
                <a:gd name="T24" fmla="*/ 73 w 121"/>
                <a:gd name="T25" fmla="*/ 102 h 126"/>
                <a:gd name="T26" fmla="*/ 90 w 121"/>
                <a:gd name="T27" fmla="*/ 95 h 126"/>
                <a:gd name="T28" fmla="*/ 95 w 121"/>
                <a:gd name="T29" fmla="*/ 80 h 126"/>
                <a:gd name="T30" fmla="*/ 70 w 121"/>
                <a:gd name="T31" fmla="*/ 61 h 126"/>
                <a:gd name="T32" fmla="*/ 26 w 121"/>
                <a:gd name="T33" fmla="*/ 70 h 126"/>
                <a:gd name="T34" fmla="*/ 0 w 121"/>
                <a:gd name="T35" fmla="*/ 85 h 126"/>
                <a:gd name="T36" fmla="*/ 0 w 121"/>
                <a:gd name="T37" fmla="*/ 60 h 126"/>
                <a:gd name="T38" fmla="*/ 5 w 121"/>
                <a:gd name="T39" fmla="*/ 57 h 126"/>
                <a:gd name="T40" fmla="*/ 19 w 121"/>
                <a:gd name="T41" fmla="*/ 48 h 126"/>
                <a:gd name="T42" fmla="*/ 33 w 121"/>
                <a:gd name="T43" fmla="*/ 40 h 126"/>
                <a:gd name="T44" fmla="*/ 66 w 121"/>
                <a:gd name="T45" fmla="*/ 22 h 126"/>
                <a:gd name="T46" fmla="*/ 14 w 121"/>
                <a:gd name="T47" fmla="*/ 23 h 126"/>
                <a:gd name="T48" fmla="*/ 52 w 121"/>
                <a:gd name="T49" fmla="*/ 105 h 126"/>
                <a:gd name="T50" fmla="*/ 42 w 121"/>
                <a:gd name="T51" fmla="*/ 94 h 126"/>
                <a:gd name="T52" fmla="*/ 37 w 121"/>
                <a:gd name="T53" fmla="*/ 98 h 126"/>
                <a:gd name="T54" fmla="*/ 49 w 121"/>
                <a:gd name="T55" fmla="*/ 105 h 126"/>
                <a:gd name="T56" fmla="*/ 50 w 121"/>
                <a:gd name="T57" fmla="*/ 105 h 126"/>
                <a:gd name="T58" fmla="*/ 51 w 121"/>
                <a:gd name="T59" fmla="*/ 105 h 126"/>
                <a:gd name="T60" fmla="*/ 52 w 121"/>
                <a:gd name="T61" fmla="*/ 10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6">
                  <a:moveTo>
                    <a:pt x="14" y="23"/>
                  </a:moveTo>
                  <a:cubicBezTo>
                    <a:pt x="14" y="0"/>
                    <a:pt x="14" y="0"/>
                    <a:pt x="14" y="0"/>
                  </a:cubicBezTo>
                  <a:cubicBezTo>
                    <a:pt x="104" y="0"/>
                    <a:pt x="104" y="0"/>
                    <a:pt x="104" y="0"/>
                  </a:cubicBezTo>
                  <a:cubicBezTo>
                    <a:pt x="104" y="22"/>
                    <a:pt x="104" y="22"/>
                    <a:pt x="104" y="22"/>
                  </a:cubicBezTo>
                  <a:cubicBezTo>
                    <a:pt x="70" y="42"/>
                    <a:pt x="70" y="42"/>
                    <a:pt x="70" y="42"/>
                  </a:cubicBezTo>
                  <a:cubicBezTo>
                    <a:pt x="77" y="41"/>
                    <a:pt x="80" y="41"/>
                    <a:pt x="83" y="41"/>
                  </a:cubicBezTo>
                  <a:cubicBezTo>
                    <a:pt x="104" y="41"/>
                    <a:pt x="121" y="57"/>
                    <a:pt x="121" y="78"/>
                  </a:cubicBezTo>
                  <a:cubicBezTo>
                    <a:pt x="121" y="92"/>
                    <a:pt x="115" y="105"/>
                    <a:pt x="106" y="113"/>
                  </a:cubicBezTo>
                  <a:cubicBezTo>
                    <a:pt x="96" y="122"/>
                    <a:pt x="81" y="126"/>
                    <a:pt x="61" y="126"/>
                  </a:cubicBezTo>
                  <a:cubicBezTo>
                    <a:pt x="30" y="126"/>
                    <a:pt x="14" y="117"/>
                    <a:pt x="14" y="99"/>
                  </a:cubicBezTo>
                  <a:cubicBezTo>
                    <a:pt x="14" y="84"/>
                    <a:pt x="27" y="73"/>
                    <a:pt x="44" y="73"/>
                  </a:cubicBezTo>
                  <a:cubicBezTo>
                    <a:pt x="60" y="73"/>
                    <a:pt x="73" y="83"/>
                    <a:pt x="73" y="96"/>
                  </a:cubicBezTo>
                  <a:cubicBezTo>
                    <a:pt x="73" y="98"/>
                    <a:pt x="73" y="100"/>
                    <a:pt x="73" y="102"/>
                  </a:cubicBezTo>
                  <a:cubicBezTo>
                    <a:pt x="82" y="101"/>
                    <a:pt x="87" y="100"/>
                    <a:pt x="90" y="95"/>
                  </a:cubicBezTo>
                  <a:cubicBezTo>
                    <a:pt x="93" y="91"/>
                    <a:pt x="95" y="86"/>
                    <a:pt x="95" y="80"/>
                  </a:cubicBezTo>
                  <a:cubicBezTo>
                    <a:pt x="95" y="67"/>
                    <a:pt x="86" y="61"/>
                    <a:pt x="70" y="61"/>
                  </a:cubicBezTo>
                  <a:cubicBezTo>
                    <a:pt x="55" y="61"/>
                    <a:pt x="42" y="63"/>
                    <a:pt x="26" y="70"/>
                  </a:cubicBezTo>
                  <a:cubicBezTo>
                    <a:pt x="14" y="75"/>
                    <a:pt x="9" y="78"/>
                    <a:pt x="0" y="85"/>
                  </a:cubicBezTo>
                  <a:cubicBezTo>
                    <a:pt x="0" y="60"/>
                    <a:pt x="0" y="60"/>
                    <a:pt x="0" y="60"/>
                  </a:cubicBezTo>
                  <a:cubicBezTo>
                    <a:pt x="1" y="59"/>
                    <a:pt x="5" y="57"/>
                    <a:pt x="5" y="57"/>
                  </a:cubicBezTo>
                  <a:cubicBezTo>
                    <a:pt x="10" y="54"/>
                    <a:pt x="14" y="51"/>
                    <a:pt x="19" y="48"/>
                  </a:cubicBezTo>
                  <a:cubicBezTo>
                    <a:pt x="23" y="47"/>
                    <a:pt x="28" y="43"/>
                    <a:pt x="33" y="40"/>
                  </a:cubicBezTo>
                  <a:cubicBezTo>
                    <a:pt x="49" y="31"/>
                    <a:pt x="51" y="30"/>
                    <a:pt x="66" y="22"/>
                  </a:cubicBezTo>
                  <a:lnTo>
                    <a:pt x="14" y="23"/>
                  </a:lnTo>
                  <a:close/>
                  <a:moveTo>
                    <a:pt x="52" y="105"/>
                  </a:moveTo>
                  <a:cubicBezTo>
                    <a:pt x="51" y="97"/>
                    <a:pt x="48" y="94"/>
                    <a:pt x="42" y="94"/>
                  </a:cubicBezTo>
                  <a:cubicBezTo>
                    <a:pt x="39" y="94"/>
                    <a:pt x="37" y="95"/>
                    <a:pt x="37" y="98"/>
                  </a:cubicBezTo>
                  <a:cubicBezTo>
                    <a:pt x="37" y="102"/>
                    <a:pt x="42" y="105"/>
                    <a:pt x="49" y="105"/>
                  </a:cubicBezTo>
                  <a:cubicBezTo>
                    <a:pt x="50" y="105"/>
                    <a:pt x="50" y="105"/>
                    <a:pt x="50" y="105"/>
                  </a:cubicBezTo>
                  <a:cubicBezTo>
                    <a:pt x="51" y="105"/>
                    <a:pt x="51" y="105"/>
                    <a:pt x="51" y="105"/>
                  </a:cubicBezTo>
                  <a:lnTo>
                    <a:pt x="52"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5" name="Freeform 53"/>
            <p:cNvSpPr>
              <a:spLocks noEditPoints="1"/>
            </p:cNvSpPr>
            <p:nvPr userDrawn="1"/>
          </p:nvSpPr>
          <p:spPr bwMode="auto">
            <a:xfrm>
              <a:off x="4264" y="2005"/>
              <a:ext cx="314" cy="312"/>
            </a:xfrm>
            <a:custGeom>
              <a:avLst/>
              <a:gdLst>
                <a:gd name="T0" fmla="*/ 24 w 133"/>
                <a:gd name="T1" fmla="*/ 45 h 129"/>
                <a:gd name="T2" fmla="*/ 5 w 133"/>
                <a:gd name="T3" fmla="*/ 45 h 129"/>
                <a:gd name="T4" fmla="*/ 5 w 133"/>
                <a:gd name="T5" fmla="*/ 22 h 129"/>
                <a:gd name="T6" fmla="*/ 24 w 133"/>
                <a:gd name="T7" fmla="*/ 22 h 129"/>
                <a:gd name="T8" fmla="*/ 24 w 133"/>
                <a:gd name="T9" fmla="*/ 0 h 129"/>
                <a:gd name="T10" fmla="*/ 49 w 133"/>
                <a:gd name="T11" fmla="*/ 0 h 129"/>
                <a:gd name="T12" fmla="*/ 49 w 133"/>
                <a:gd name="T13" fmla="*/ 22 h 129"/>
                <a:gd name="T14" fmla="*/ 83 w 133"/>
                <a:gd name="T15" fmla="*/ 22 h 129"/>
                <a:gd name="T16" fmla="*/ 83 w 133"/>
                <a:gd name="T17" fmla="*/ 0 h 129"/>
                <a:gd name="T18" fmla="*/ 109 w 133"/>
                <a:gd name="T19" fmla="*/ 0 h 129"/>
                <a:gd name="T20" fmla="*/ 109 w 133"/>
                <a:gd name="T21" fmla="*/ 22 h 129"/>
                <a:gd name="T22" fmla="*/ 129 w 133"/>
                <a:gd name="T23" fmla="*/ 22 h 129"/>
                <a:gd name="T24" fmla="*/ 129 w 133"/>
                <a:gd name="T25" fmla="*/ 45 h 129"/>
                <a:gd name="T26" fmla="*/ 109 w 133"/>
                <a:gd name="T27" fmla="*/ 45 h 129"/>
                <a:gd name="T28" fmla="*/ 109 w 133"/>
                <a:gd name="T29" fmla="*/ 75 h 129"/>
                <a:gd name="T30" fmla="*/ 133 w 133"/>
                <a:gd name="T31" fmla="*/ 75 h 129"/>
                <a:gd name="T32" fmla="*/ 133 w 133"/>
                <a:gd name="T33" fmla="*/ 96 h 129"/>
                <a:gd name="T34" fmla="*/ 112 w 133"/>
                <a:gd name="T35" fmla="*/ 96 h 129"/>
                <a:gd name="T36" fmla="*/ 131 w 133"/>
                <a:gd name="T37" fmla="*/ 129 h 129"/>
                <a:gd name="T38" fmla="*/ 100 w 133"/>
                <a:gd name="T39" fmla="*/ 129 h 129"/>
                <a:gd name="T40" fmla="*/ 85 w 133"/>
                <a:gd name="T41" fmla="*/ 96 h 129"/>
                <a:gd name="T42" fmla="*/ 49 w 133"/>
                <a:gd name="T43" fmla="*/ 96 h 129"/>
                <a:gd name="T44" fmla="*/ 32 w 133"/>
                <a:gd name="T45" fmla="*/ 129 h 129"/>
                <a:gd name="T46" fmla="*/ 1 w 133"/>
                <a:gd name="T47" fmla="*/ 129 h 129"/>
                <a:gd name="T48" fmla="*/ 22 w 133"/>
                <a:gd name="T49" fmla="*/ 96 h 129"/>
                <a:gd name="T50" fmla="*/ 0 w 133"/>
                <a:gd name="T51" fmla="*/ 96 h 129"/>
                <a:gd name="T52" fmla="*/ 0 w 133"/>
                <a:gd name="T53" fmla="*/ 75 h 129"/>
                <a:gd name="T54" fmla="*/ 24 w 133"/>
                <a:gd name="T55" fmla="*/ 75 h 129"/>
                <a:gd name="T56" fmla="*/ 24 w 133"/>
                <a:gd name="T57" fmla="*/ 45 h 129"/>
                <a:gd name="T58" fmla="*/ 83 w 133"/>
                <a:gd name="T59" fmla="*/ 75 h 129"/>
                <a:gd name="T60" fmla="*/ 83 w 133"/>
                <a:gd name="T61" fmla="*/ 45 h 129"/>
                <a:gd name="T62" fmla="*/ 49 w 133"/>
                <a:gd name="T63" fmla="*/ 45 h 129"/>
                <a:gd name="T64" fmla="*/ 49 w 133"/>
                <a:gd name="T65" fmla="*/ 75 h 129"/>
                <a:gd name="T66" fmla="*/ 83 w 133"/>
                <a:gd name="T67" fmla="*/ 7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 h="129">
                  <a:moveTo>
                    <a:pt x="24" y="45"/>
                  </a:moveTo>
                  <a:cubicBezTo>
                    <a:pt x="5" y="45"/>
                    <a:pt x="5" y="45"/>
                    <a:pt x="5" y="45"/>
                  </a:cubicBezTo>
                  <a:cubicBezTo>
                    <a:pt x="5" y="22"/>
                    <a:pt x="5" y="22"/>
                    <a:pt x="5" y="22"/>
                  </a:cubicBezTo>
                  <a:cubicBezTo>
                    <a:pt x="24" y="22"/>
                    <a:pt x="24" y="22"/>
                    <a:pt x="24" y="22"/>
                  </a:cubicBezTo>
                  <a:cubicBezTo>
                    <a:pt x="24" y="0"/>
                    <a:pt x="24" y="0"/>
                    <a:pt x="24" y="0"/>
                  </a:cubicBezTo>
                  <a:cubicBezTo>
                    <a:pt x="49" y="0"/>
                    <a:pt x="49" y="0"/>
                    <a:pt x="49" y="0"/>
                  </a:cubicBezTo>
                  <a:cubicBezTo>
                    <a:pt x="49" y="22"/>
                    <a:pt x="49" y="22"/>
                    <a:pt x="49" y="22"/>
                  </a:cubicBezTo>
                  <a:cubicBezTo>
                    <a:pt x="83" y="22"/>
                    <a:pt x="83" y="22"/>
                    <a:pt x="83" y="22"/>
                  </a:cubicBezTo>
                  <a:cubicBezTo>
                    <a:pt x="83" y="0"/>
                    <a:pt x="83" y="0"/>
                    <a:pt x="83" y="0"/>
                  </a:cubicBezTo>
                  <a:cubicBezTo>
                    <a:pt x="109" y="0"/>
                    <a:pt x="109" y="0"/>
                    <a:pt x="109" y="0"/>
                  </a:cubicBezTo>
                  <a:cubicBezTo>
                    <a:pt x="109" y="22"/>
                    <a:pt x="109" y="22"/>
                    <a:pt x="109" y="22"/>
                  </a:cubicBezTo>
                  <a:cubicBezTo>
                    <a:pt x="129" y="22"/>
                    <a:pt x="129" y="22"/>
                    <a:pt x="129" y="22"/>
                  </a:cubicBezTo>
                  <a:cubicBezTo>
                    <a:pt x="129" y="45"/>
                    <a:pt x="129" y="45"/>
                    <a:pt x="129" y="45"/>
                  </a:cubicBezTo>
                  <a:cubicBezTo>
                    <a:pt x="109" y="45"/>
                    <a:pt x="109" y="45"/>
                    <a:pt x="109" y="45"/>
                  </a:cubicBezTo>
                  <a:cubicBezTo>
                    <a:pt x="109" y="75"/>
                    <a:pt x="109" y="75"/>
                    <a:pt x="109" y="75"/>
                  </a:cubicBezTo>
                  <a:cubicBezTo>
                    <a:pt x="133" y="75"/>
                    <a:pt x="133" y="75"/>
                    <a:pt x="133" y="75"/>
                  </a:cubicBezTo>
                  <a:cubicBezTo>
                    <a:pt x="133" y="96"/>
                    <a:pt x="133" y="96"/>
                    <a:pt x="133" y="96"/>
                  </a:cubicBezTo>
                  <a:cubicBezTo>
                    <a:pt x="112" y="96"/>
                    <a:pt x="112" y="96"/>
                    <a:pt x="112" y="96"/>
                  </a:cubicBezTo>
                  <a:cubicBezTo>
                    <a:pt x="116" y="105"/>
                    <a:pt x="121" y="113"/>
                    <a:pt x="131" y="129"/>
                  </a:cubicBezTo>
                  <a:cubicBezTo>
                    <a:pt x="100" y="129"/>
                    <a:pt x="100" y="129"/>
                    <a:pt x="100" y="129"/>
                  </a:cubicBezTo>
                  <a:cubicBezTo>
                    <a:pt x="95" y="119"/>
                    <a:pt x="93" y="114"/>
                    <a:pt x="85" y="96"/>
                  </a:cubicBezTo>
                  <a:cubicBezTo>
                    <a:pt x="49" y="96"/>
                    <a:pt x="49" y="96"/>
                    <a:pt x="49" y="96"/>
                  </a:cubicBezTo>
                  <a:cubicBezTo>
                    <a:pt x="43" y="110"/>
                    <a:pt x="40" y="115"/>
                    <a:pt x="32" y="129"/>
                  </a:cubicBezTo>
                  <a:cubicBezTo>
                    <a:pt x="1" y="129"/>
                    <a:pt x="1" y="129"/>
                    <a:pt x="1" y="129"/>
                  </a:cubicBezTo>
                  <a:cubicBezTo>
                    <a:pt x="8" y="120"/>
                    <a:pt x="13" y="112"/>
                    <a:pt x="22" y="96"/>
                  </a:cubicBezTo>
                  <a:cubicBezTo>
                    <a:pt x="0" y="96"/>
                    <a:pt x="0" y="96"/>
                    <a:pt x="0" y="96"/>
                  </a:cubicBezTo>
                  <a:cubicBezTo>
                    <a:pt x="0" y="75"/>
                    <a:pt x="0" y="75"/>
                    <a:pt x="0" y="75"/>
                  </a:cubicBezTo>
                  <a:cubicBezTo>
                    <a:pt x="24" y="75"/>
                    <a:pt x="24" y="75"/>
                    <a:pt x="24" y="75"/>
                  </a:cubicBezTo>
                  <a:lnTo>
                    <a:pt x="24" y="45"/>
                  </a:lnTo>
                  <a:close/>
                  <a:moveTo>
                    <a:pt x="83" y="75"/>
                  </a:moveTo>
                  <a:cubicBezTo>
                    <a:pt x="83" y="45"/>
                    <a:pt x="83" y="45"/>
                    <a:pt x="83" y="45"/>
                  </a:cubicBezTo>
                  <a:cubicBezTo>
                    <a:pt x="49" y="45"/>
                    <a:pt x="49" y="45"/>
                    <a:pt x="49" y="45"/>
                  </a:cubicBezTo>
                  <a:cubicBezTo>
                    <a:pt x="49" y="75"/>
                    <a:pt x="49" y="75"/>
                    <a:pt x="49" y="75"/>
                  </a:cubicBezTo>
                  <a:lnTo>
                    <a:pt x="83" y="75"/>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1" name="Freeform 54"/>
            <p:cNvSpPr>
              <a:spLocks noEditPoints="1"/>
            </p:cNvSpPr>
            <p:nvPr userDrawn="1"/>
          </p:nvSpPr>
          <p:spPr bwMode="auto">
            <a:xfrm>
              <a:off x="4602" y="1998"/>
              <a:ext cx="312" cy="317"/>
            </a:xfrm>
            <a:custGeom>
              <a:avLst/>
              <a:gdLst>
                <a:gd name="T0" fmla="*/ 1 w 132"/>
                <a:gd name="T1" fmla="*/ 41 h 131"/>
                <a:gd name="T2" fmla="*/ 1 w 132"/>
                <a:gd name="T3" fmla="*/ 19 h 131"/>
                <a:gd name="T4" fmla="*/ 30 w 132"/>
                <a:gd name="T5" fmla="*/ 0 h 131"/>
                <a:gd name="T6" fmla="*/ 50 w 132"/>
                <a:gd name="T7" fmla="*/ 0 h 131"/>
                <a:gd name="T8" fmla="*/ 77 w 132"/>
                <a:gd name="T9" fmla="*/ 17 h 131"/>
                <a:gd name="T10" fmla="*/ 77 w 132"/>
                <a:gd name="T11" fmla="*/ 39 h 131"/>
                <a:gd name="T12" fmla="*/ 71 w 132"/>
                <a:gd name="T13" fmla="*/ 37 h 131"/>
                <a:gd name="T14" fmla="*/ 71 w 132"/>
                <a:gd name="T15" fmla="*/ 69 h 131"/>
                <a:gd name="T16" fmla="*/ 52 w 132"/>
                <a:gd name="T17" fmla="*/ 83 h 131"/>
                <a:gd name="T18" fmla="*/ 28 w 132"/>
                <a:gd name="T19" fmla="*/ 83 h 131"/>
                <a:gd name="T20" fmla="*/ 28 w 132"/>
                <a:gd name="T21" fmla="*/ 87 h 131"/>
                <a:gd name="T22" fmla="*/ 73 w 132"/>
                <a:gd name="T23" fmla="*/ 87 h 131"/>
                <a:gd name="T24" fmla="*/ 73 w 132"/>
                <a:gd name="T25" fmla="*/ 115 h 131"/>
                <a:gd name="T26" fmla="*/ 54 w 132"/>
                <a:gd name="T27" fmla="*/ 131 h 131"/>
                <a:gd name="T28" fmla="*/ 13 w 132"/>
                <a:gd name="T29" fmla="*/ 131 h 131"/>
                <a:gd name="T30" fmla="*/ 13 w 132"/>
                <a:gd name="T31" fmla="*/ 116 h 131"/>
                <a:gd name="T32" fmla="*/ 0 w 132"/>
                <a:gd name="T33" fmla="*/ 127 h 131"/>
                <a:gd name="T34" fmla="*/ 0 w 132"/>
                <a:gd name="T35" fmla="*/ 98 h 131"/>
                <a:gd name="T36" fmla="*/ 8 w 132"/>
                <a:gd name="T37" fmla="*/ 74 h 131"/>
                <a:gd name="T38" fmla="*/ 8 w 132"/>
                <a:gd name="T39" fmla="*/ 38 h 131"/>
                <a:gd name="T40" fmla="*/ 1 w 132"/>
                <a:gd name="T41" fmla="*/ 41 h 131"/>
                <a:gd name="T42" fmla="*/ 27 w 132"/>
                <a:gd name="T43" fmla="*/ 37 h 131"/>
                <a:gd name="T44" fmla="*/ 27 w 132"/>
                <a:gd name="T45" fmla="*/ 28 h 131"/>
                <a:gd name="T46" fmla="*/ 12 w 132"/>
                <a:gd name="T47" fmla="*/ 37 h 131"/>
                <a:gd name="T48" fmla="*/ 27 w 132"/>
                <a:gd name="T49" fmla="*/ 37 h 131"/>
                <a:gd name="T50" fmla="*/ 50 w 132"/>
                <a:gd name="T51" fmla="*/ 55 h 131"/>
                <a:gd name="T52" fmla="*/ 50 w 132"/>
                <a:gd name="T53" fmla="*/ 50 h 131"/>
                <a:gd name="T54" fmla="*/ 29 w 132"/>
                <a:gd name="T55" fmla="*/ 50 h 131"/>
                <a:gd name="T56" fmla="*/ 29 w 132"/>
                <a:gd name="T57" fmla="*/ 55 h 131"/>
                <a:gd name="T58" fmla="*/ 50 w 132"/>
                <a:gd name="T59" fmla="*/ 55 h 131"/>
                <a:gd name="T60" fmla="*/ 50 w 132"/>
                <a:gd name="T61" fmla="*/ 71 h 131"/>
                <a:gd name="T62" fmla="*/ 50 w 132"/>
                <a:gd name="T63" fmla="*/ 66 h 131"/>
                <a:gd name="T64" fmla="*/ 29 w 132"/>
                <a:gd name="T65" fmla="*/ 66 h 131"/>
                <a:gd name="T66" fmla="*/ 29 w 132"/>
                <a:gd name="T67" fmla="*/ 71 h 131"/>
                <a:gd name="T68" fmla="*/ 50 w 132"/>
                <a:gd name="T69" fmla="*/ 71 h 131"/>
                <a:gd name="T70" fmla="*/ 48 w 132"/>
                <a:gd name="T71" fmla="*/ 25 h 131"/>
                <a:gd name="T72" fmla="*/ 39 w 132"/>
                <a:gd name="T73" fmla="*/ 17 h 131"/>
                <a:gd name="T74" fmla="*/ 31 w 132"/>
                <a:gd name="T75" fmla="*/ 25 h 131"/>
                <a:gd name="T76" fmla="*/ 48 w 132"/>
                <a:gd name="T77" fmla="*/ 25 h 131"/>
                <a:gd name="T78" fmla="*/ 51 w 132"/>
                <a:gd name="T79" fmla="*/ 112 h 131"/>
                <a:gd name="T80" fmla="*/ 51 w 132"/>
                <a:gd name="T81" fmla="*/ 103 h 131"/>
                <a:gd name="T82" fmla="*/ 33 w 132"/>
                <a:gd name="T83" fmla="*/ 103 h 131"/>
                <a:gd name="T84" fmla="*/ 33 w 132"/>
                <a:gd name="T85" fmla="*/ 112 h 131"/>
                <a:gd name="T86" fmla="*/ 51 w 132"/>
                <a:gd name="T87" fmla="*/ 112 h 131"/>
                <a:gd name="T88" fmla="*/ 68 w 132"/>
                <a:gd name="T89" fmla="*/ 37 h 131"/>
                <a:gd name="T90" fmla="*/ 49 w 132"/>
                <a:gd name="T91" fmla="*/ 26 h 131"/>
                <a:gd name="T92" fmla="*/ 49 w 132"/>
                <a:gd name="T93" fmla="*/ 37 h 131"/>
                <a:gd name="T94" fmla="*/ 68 w 132"/>
                <a:gd name="T95" fmla="*/ 37 h 131"/>
                <a:gd name="T96" fmla="*/ 102 w 132"/>
                <a:gd name="T97" fmla="*/ 2 h 131"/>
                <a:gd name="T98" fmla="*/ 102 w 132"/>
                <a:gd name="T99" fmla="*/ 94 h 131"/>
                <a:gd name="T100" fmla="*/ 81 w 132"/>
                <a:gd name="T101" fmla="*/ 94 h 131"/>
                <a:gd name="T102" fmla="*/ 81 w 132"/>
                <a:gd name="T103" fmla="*/ 2 h 131"/>
                <a:gd name="T104" fmla="*/ 102 w 132"/>
                <a:gd name="T105" fmla="*/ 2 h 131"/>
                <a:gd name="T106" fmla="*/ 109 w 132"/>
                <a:gd name="T107" fmla="*/ 109 h 131"/>
                <a:gd name="T108" fmla="*/ 109 w 132"/>
                <a:gd name="T109" fmla="*/ 2 h 131"/>
                <a:gd name="T110" fmla="*/ 132 w 132"/>
                <a:gd name="T111" fmla="*/ 2 h 131"/>
                <a:gd name="T112" fmla="*/ 132 w 132"/>
                <a:gd name="T113" fmla="*/ 109 h 131"/>
                <a:gd name="T114" fmla="*/ 108 w 132"/>
                <a:gd name="T115" fmla="*/ 131 h 131"/>
                <a:gd name="T116" fmla="*/ 81 w 132"/>
                <a:gd name="T117" fmla="*/ 131 h 131"/>
                <a:gd name="T118" fmla="*/ 81 w 132"/>
                <a:gd name="T119" fmla="*/ 109 h 131"/>
                <a:gd name="T120" fmla="*/ 109 w 132"/>
                <a:gd name="T12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31">
                  <a:moveTo>
                    <a:pt x="1" y="41"/>
                  </a:moveTo>
                  <a:cubicBezTo>
                    <a:pt x="1" y="19"/>
                    <a:pt x="1" y="19"/>
                    <a:pt x="1" y="19"/>
                  </a:cubicBezTo>
                  <a:cubicBezTo>
                    <a:pt x="12" y="15"/>
                    <a:pt x="24" y="7"/>
                    <a:pt x="30" y="0"/>
                  </a:cubicBezTo>
                  <a:cubicBezTo>
                    <a:pt x="50" y="0"/>
                    <a:pt x="50" y="0"/>
                    <a:pt x="50" y="0"/>
                  </a:cubicBezTo>
                  <a:cubicBezTo>
                    <a:pt x="57" y="8"/>
                    <a:pt x="65" y="13"/>
                    <a:pt x="77" y="17"/>
                  </a:cubicBezTo>
                  <a:cubicBezTo>
                    <a:pt x="77" y="39"/>
                    <a:pt x="77" y="39"/>
                    <a:pt x="77" y="39"/>
                  </a:cubicBezTo>
                  <a:cubicBezTo>
                    <a:pt x="71" y="37"/>
                    <a:pt x="71" y="37"/>
                    <a:pt x="71" y="37"/>
                  </a:cubicBezTo>
                  <a:cubicBezTo>
                    <a:pt x="71" y="69"/>
                    <a:pt x="71" y="69"/>
                    <a:pt x="71" y="69"/>
                  </a:cubicBezTo>
                  <a:cubicBezTo>
                    <a:pt x="71" y="80"/>
                    <a:pt x="67" y="83"/>
                    <a:pt x="52" y="83"/>
                  </a:cubicBezTo>
                  <a:cubicBezTo>
                    <a:pt x="28" y="83"/>
                    <a:pt x="28" y="83"/>
                    <a:pt x="28" y="83"/>
                  </a:cubicBezTo>
                  <a:cubicBezTo>
                    <a:pt x="28" y="87"/>
                    <a:pt x="28" y="87"/>
                    <a:pt x="28" y="87"/>
                  </a:cubicBezTo>
                  <a:cubicBezTo>
                    <a:pt x="73" y="87"/>
                    <a:pt x="73" y="87"/>
                    <a:pt x="73" y="87"/>
                  </a:cubicBezTo>
                  <a:cubicBezTo>
                    <a:pt x="73" y="115"/>
                    <a:pt x="73" y="115"/>
                    <a:pt x="73" y="115"/>
                  </a:cubicBezTo>
                  <a:cubicBezTo>
                    <a:pt x="73" y="126"/>
                    <a:pt x="67" y="131"/>
                    <a:pt x="54" y="131"/>
                  </a:cubicBezTo>
                  <a:cubicBezTo>
                    <a:pt x="13" y="131"/>
                    <a:pt x="13" y="131"/>
                    <a:pt x="13" y="131"/>
                  </a:cubicBezTo>
                  <a:cubicBezTo>
                    <a:pt x="13" y="116"/>
                    <a:pt x="13" y="116"/>
                    <a:pt x="13" y="116"/>
                  </a:cubicBezTo>
                  <a:cubicBezTo>
                    <a:pt x="6" y="122"/>
                    <a:pt x="5" y="124"/>
                    <a:pt x="0" y="127"/>
                  </a:cubicBezTo>
                  <a:cubicBezTo>
                    <a:pt x="0" y="98"/>
                    <a:pt x="0" y="98"/>
                    <a:pt x="0" y="98"/>
                  </a:cubicBezTo>
                  <a:cubicBezTo>
                    <a:pt x="6" y="92"/>
                    <a:pt x="8" y="85"/>
                    <a:pt x="8" y="74"/>
                  </a:cubicBezTo>
                  <a:cubicBezTo>
                    <a:pt x="8" y="38"/>
                    <a:pt x="8" y="38"/>
                    <a:pt x="8" y="38"/>
                  </a:cubicBezTo>
                  <a:lnTo>
                    <a:pt x="1" y="41"/>
                  </a:lnTo>
                  <a:close/>
                  <a:moveTo>
                    <a:pt x="27" y="37"/>
                  </a:moveTo>
                  <a:cubicBezTo>
                    <a:pt x="27" y="28"/>
                    <a:pt x="27" y="28"/>
                    <a:pt x="27" y="28"/>
                  </a:cubicBezTo>
                  <a:cubicBezTo>
                    <a:pt x="19" y="33"/>
                    <a:pt x="17" y="34"/>
                    <a:pt x="12" y="37"/>
                  </a:cubicBezTo>
                  <a:lnTo>
                    <a:pt x="27" y="37"/>
                  </a:lnTo>
                  <a:close/>
                  <a:moveTo>
                    <a:pt x="50" y="55"/>
                  </a:moveTo>
                  <a:cubicBezTo>
                    <a:pt x="50" y="50"/>
                    <a:pt x="50" y="50"/>
                    <a:pt x="50" y="50"/>
                  </a:cubicBezTo>
                  <a:cubicBezTo>
                    <a:pt x="29" y="50"/>
                    <a:pt x="29" y="50"/>
                    <a:pt x="29" y="50"/>
                  </a:cubicBezTo>
                  <a:cubicBezTo>
                    <a:pt x="29" y="55"/>
                    <a:pt x="29" y="55"/>
                    <a:pt x="29" y="55"/>
                  </a:cubicBezTo>
                  <a:lnTo>
                    <a:pt x="50" y="55"/>
                  </a:lnTo>
                  <a:close/>
                  <a:moveTo>
                    <a:pt x="50" y="71"/>
                  </a:moveTo>
                  <a:cubicBezTo>
                    <a:pt x="50" y="66"/>
                    <a:pt x="50" y="66"/>
                    <a:pt x="50" y="66"/>
                  </a:cubicBezTo>
                  <a:cubicBezTo>
                    <a:pt x="29" y="66"/>
                    <a:pt x="29" y="66"/>
                    <a:pt x="29" y="66"/>
                  </a:cubicBezTo>
                  <a:cubicBezTo>
                    <a:pt x="29" y="71"/>
                    <a:pt x="29" y="71"/>
                    <a:pt x="29" y="71"/>
                  </a:cubicBezTo>
                  <a:lnTo>
                    <a:pt x="50" y="71"/>
                  </a:lnTo>
                  <a:close/>
                  <a:moveTo>
                    <a:pt x="48" y="25"/>
                  </a:moveTo>
                  <a:cubicBezTo>
                    <a:pt x="44" y="21"/>
                    <a:pt x="42" y="20"/>
                    <a:pt x="39" y="17"/>
                  </a:cubicBezTo>
                  <a:cubicBezTo>
                    <a:pt x="35" y="21"/>
                    <a:pt x="34" y="22"/>
                    <a:pt x="31" y="25"/>
                  </a:cubicBezTo>
                  <a:lnTo>
                    <a:pt x="48" y="25"/>
                  </a:lnTo>
                  <a:close/>
                  <a:moveTo>
                    <a:pt x="51" y="112"/>
                  </a:moveTo>
                  <a:cubicBezTo>
                    <a:pt x="51" y="103"/>
                    <a:pt x="51" y="103"/>
                    <a:pt x="51" y="103"/>
                  </a:cubicBezTo>
                  <a:cubicBezTo>
                    <a:pt x="33" y="103"/>
                    <a:pt x="33" y="103"/>
                    <a:pt x="33" y="103"/>
                  </a:cubicBezTo>
                  <a:cubicBezTo>
                    <a:pt x="33" y="112"/>
                    <a:pt x="33" y="112"/>
                    <a:pt x="33" y="112"/>
                  </a:cubicBezTo>
                  <a:lnTo>
                    <a:pt x="51" y="112"/>
                  </a:lnTo>
                  <a:close/>
                  <a:moveTo>
                    <a:pt x="68" y="37"/>
                  </a:moveTo>
                  <a:cubicBezTo>
                    <a:pt x="59" y="33"/>
                    <a:pt x="55" y="31"/>
                    <a:pt x="49" y="26"/>
                  </a:cubicBezTo>
                  <a:cubicBezTo>
                    <a:pt x="49" y="37"/>
                    <a:pt x="49" y="37"/>
                    <a:pt x="49" y="37"/>
                  </a:cubicBezTo>
                  <a:lnTo>
                    <a:pt x="68" y="37"/>
                  </a:lnTo>
                  <a:close/>
                  <a:moveTo>
                    <a:pt x="102" y="2"/>
                  </a:moveTo>
                  <a:cubicBezTo>
                    <a:pt x="102" y="94"/>
                    <a:pt x="102" y="94"/>
                    <a:pt x="102" y="94"/>
                  </a:cubicBezTo>
                  <a:cubicBezTo>
                    <a:pt x="81" y="94"/>
                    <a:pt x="81" y="94"/>
                    <a:pt x="81" y="94"/>
                  </a:cubicBezTo>
                  <a:cubicBezTo>
                    <a:pt x="81" y="2"/>
                    <a:pt x="81" y="2"/>
                    <a:pt x="81" y="2"/>
                  </a:cubicBezTo>
                  <a:lnTo>
                    <a:pt x="102" y="2"/>
                  </a:lnTo>
                  <a:close/>
                  <a:moveTo>
                    <a:pt x="109" y="109"/>
                  </a:moveTo>
                  <a:cubicBezTo>
                    <a:pt x="109" y="2"/>
                    <a:pt x="109" y="2"/>
                    <a:pt x="109" y="2"/>
                  </a:cubicBezTo>
                  <a:cubicBezTo>
                    <a:pt x="132" y="2"/>
                    <a:pt x="132" y="2"/>
                    <a:pt x="132" y="2"/>
                  </a:cubicBezTo>
                  <a:cubicBezTo>
                    <a:pt x="132" y="109"/>
                    <a:pt x="132" y="109"/>
                    <a:pt x="132" y="109"/>
                  </a:cubicBezTo>
                  <a:cubicBezTo>
                    <a:pt x="132" y="125"/>
                    <a:pt x="126" y="131"/>
                    <a:pt x="108" y="131"/>
                  </a:cubicBezTo>
                  <a:cubicBezTo>
                    <a:pt x="81" y="131"/>
                    <a:pt x="81" y="131"/>
                    <a:pt x="81" y="131"/>
                  </a:cubicBezTo>
                  <a:cubicBezTo>
                    <a:pt x="81" y="109"/>
                    <a:pt x="81" y="109"/>
                    <a:pt x="81" y="109"/>
                  </a:cubicBezTo>
                  <a:lnTo>
                    <a:pt x="109" y="109"/>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2" name="Freeform 55"/>
            <p:cNvSpPr>
              <a:spLocks/>
            </p:cNvSpPr>
            <p:nvPr userDrawn="1"/>
          </p:nvSpPr>
          <p:spPr bwMode="auto">
            <a:xfrm>
              <a:off x="4964" y="2005"/>
              <a:ext cx="283" cy="310"/>
            </a:xfrm>
            <a:custGeom>
              <a:avLst/>
              <a:gdLst>
                <a:gd name="T0" fmla="*/ 0 w 120"/>
                <a:gd name="T1" fmla="*/ 59 h 128"/>
                <a:gd name="T2" fmla="*/ 81 w 120"/>
                <a:gd name="T3" fmla="*/ 22 h 128"/>
                <a:gd name="T4" fmla="*/ 93 w 120"/>
                <a:gd name="T5" fmla="*/ 4 h 128"/>
                <a:gd name="T6" fmla="*/ 93 w 120"/>
                <a:gd name="T7" fmla="*/ 0 h 128"/>
                <a:gd name="T8" fmla="*/ 120 w 120"/>
                <a:gd name="T9" fmla="*/ 0 h 128"/>
                <a:gd name="T10" fmla="*/ 120 w 120"/>
                <a:gd name="T11" fmla="*/ 6 h 128"/>
                <a:gd name="T12" fmla="*/ 102 w 120"/>
                <a:gd name="T13" fmla="*/ 37 h 128"/>
                <a:gd name="T14" fmla="*/ 79 w 120"/>
                <a:gd name="T15" fmla="*/ 48 h 128"/>
                <a:gd name="T16" fmla="*/ 79 w 120"/>
                <a:gd name="T17" fmla="*/ 128 h 128"/>
                <a:gd name="T18" fmla="*/ 52 w 120"/>
                <a:gd name="T19" fmla="*/ 128 h 128"/>
                <a:gd name="T20" fmla="*/ 52 w 120"/>
                <a:gd name="T21" fmla="*/ 62 h 128"/>
                <a:gd name="T22" fmla="*/ 0 w 120"/>
                <a:gd name="T23" fmla="*/ 88 h 128"/>
                <a:gd name="T24" fmla="*/ 0 w 120"/>
                <a:gd name="T25" fmla="*/ 5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8">
                  <a:moveTo>
                    <a:pt x="0" y="59"/>
                  </a:moveTo>
                  <a:cubicBezTo>
                    <a:pt x="81" y="22"/>
                    <a:pt x="81" y="22"/>
                    <a:pt x="81" y="22"/>
                  </a:cubicBezTo>
                  <a:cubicBezTo>
                    <a:pt x="91" y="17"/>
                    <a:pt x="93" y="14"/>
                    <a:pt x="93" y="4"/>
                  </a:cubicBezTo>
                  <a:cubicBezTo>
                    <a:pt x="93" y="0"/>
                    <a:pt x="93" y="0"/>
                    <a:pt x="93" y="0"/>
                  </a:cubicBezTo>
                  <a:cubicBezTo>
                    <a:pt x="120" y="0"/>
                    <a:pt x="120" y="0"/>
                    <a:pt x="120" y="0"/>
                  </a:cubicBezTo>
                  <a:cubicBezTo>
                    <a:pt x="120" y="6"/>
                    <a:pt x="120" y="6"/>
                    <a:pt x="120" y="6"/>
                  </a:cubicBezTo>
                  <a:cubicBezTo>
                    <a:pt x="120" y="20"/>
                    <a:pt x="114" y="31"/>
                    <a:pt x="102" y="37"/>
                  </a:cubicBezTo>
                  <a:cubicBezTo>
                    <a:pt x="79" y="48"/>
                    <a:pt x="79" y="48"/>
                    <a:pt x="79" y="48"/>
                  </a:cubicBezTo>
                  <a:cubicBezTo>
                    <a:pt x="79" y="128"/>
                    <a:pt x="79" y="128"/>
                    <a:pt x="79" y="128"/>
                  </a:cubicBezTo>
                  <a:cubicBezTo>
                    <a:pt x="52" y="128"/>
                    <a:pt x="52" y="128"/>
                    <a:pt x="52" y="128"/>
                  </a:cubicBezTo>
                  <a:cubicBezTo>
                    <a:pt x="52" y="62"/>
                    <a:pt x="52" y="62"/>
                    <a:pt x="52" y="62"/>
                  </a:cubicBezTo>
                  <a:cubicBezTo>
                    <a:pt x="0" y="88"/>
                    <a:pt x="0" y="88"/>
                    <a:pt x="0" y="88"/>
                  </a:cubicBezTo>
                  <a:lnTo>
                    <a:pt x="0" y="59"/>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3" name="Freeform 56"/>
            <p:cNvSpPr>
              <a:spLocks/>
            </p:cNvSpPr>
            <p:nvPr userDrawn="1"/>
          </p:nvSpPr>
          <p:spPr bwMode="auto">
            <a:xfrm>
              <a:off x="5318" y="2012"/>
              <a:ext cx="265" cy="301"/>
            </a:xfrm>
            <a:custGeom>
              <a:avLst/>
              <a:gdLst>
                <a:gd name="T0" fmla="*/ 112 w 112"/>
                <a:gd name="T1" fmla="*/ 0 h 124"/>
                <a:gd name="T2" fmla="*/ 78 w 112"/>
                <a:gd name="T3" fmla="*/ 78 h 124"/>
                <a:gd name="T4" fmla="*/ 56 w 112"/>
                <a:gd name="T5" fmla="*/ 113 h 124"/>
                <a:gd name="T6" fmla="*/ 17 w 112"/>
                <a:gd name="T7" fmla="*/ 124 h 124"/>
                <a:gd name="T8" fmla="*/ 0 w 112"/>
                <a:gd name="T9" fmla="*/ 124 h 124"/>
                <a:gd name="T10" fmla="*/ 0 w 112"/>
                <a:gd name="T11" fmla="*/ 98 h 124"/>
                <a:gd name="T12" fmla="*/ 14 w 112"/>
                <a:gd name="T13" fmla="*/ 98 h 124"/>
                <a:gd name="T14" fmla="*/ 54 w 112"/>
                <a:gd name="T15" fmla="*/ 68 h 124"/>
                <a:gd name="T16" fmla="*/ 82 w 112"/>
                <a:gd name="T17" fmla="*/ 0 h 124"/>
                <a:gd name="T18" fmla="*/ 112 w 112"/>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24">
                  <a:moveTo>
                    <a:pt x="112" y="0"/>
                  </a:moveTo>
                  <a:cubicBezTo>
                    <a:pt x="78" y="78"/>
                    <a:pt x="78" y="78"/>
                    <a:pt x="78" y="78"/>
                  </a:cubicBezTo>
                  <a:cubicBezTo>
                    <a:pt x="70" y="98"/>
                    <a:pt x="66" y="105"/>
                    <a:pt x="56" y="113"/>
                  </a:cubicBezTo>
                  <a:cubicBezTo>
                    <a:pt x="49" y="120"/>
                    <a:pt x="37" y="123"/>
                    <a:pt x="17" y="124"/>
                  </a:cubicBezTo>
                  <a:cubicBezTo>
                    <a:pt x="0" y="124"/>
                    <a:pt x="0" y="124"/>
                    <a:pt x="0" y="124"/>
                  </a:cubicBezTo>
                  <a:cubicBezTo>
                    <a:pt x="0" y="98"/>
                    <a:pt x="0" y="98"/>
                    <a:pt x="0" y="98"/>
                  </a:cubicBezTo>
                  <a:cubicBezTo>
                    <a:pt x="14" y="98"/>
                    <a:pt x="14" y="98"/>
                    <a:pt x="14" y="98"/>
                  </a:cubicBezTo>
                  <a:cubicBezTo>
                    <a:pt x="38" y="98"/>
                    <a:pt x="41" y="95"/>
                    <a:pt x="54" y="68"/>
                  </a:cubicBezTo>
                  <a:cubicBezTo>
                    <a:pt x="82" y="0"/>
                    <a:pt x="82" y="0"/>
                    <a:pt x="82" y="0"/>
                  </a:cubicBezTo>
                  <a:lnTo>
                    <a:pt x="11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Freeform 57"/>
            <p:cNvSpPr>
              <a:spLocks noEditPoints="1"/>
            </p:cNvSpPr>
            <p:nvPr userDrawn="1"/>
          </p:nvSpPr>
          <p:spPr bwMode="auto">
            <a:xfrm>
              <a:off x="5642" y="2007"/>
              <a:ext cx="312" cy="303"/>
            </a:xfrm>
            <a:custGeom>
              <a:avLst/>
              <a:gdLst>
                <a:gd name="T0" fmla="*/ 92 w 312"/>
                <a:gd name="T1" fmla="*/ 20 h 303"/>
                <a:gd name="T2" fmla="*/ 168 w 312"/>
                <a:gd name="T3" fmla="*/ 20 h 303"/>
                <a:gd name="T4" fmla="*/ 310 w 312"/>
                <a:gd name="T5" fmla="*/ 303 h 303"/>
                <a:gd name="T6" fmla="*/ 239 w 312"/>
                <a:gd name="T7" fmla="*/ 303 h 303"/>
                <a:gd name="T8" fmla="*/ 128 w 312"/>
                <a:gd name="T9" fmla="*/ 78 h 303"/>
                <a:gd name="T10" fmla="*/ 66 w 312"/>
                <a:gd name="T11" fmla="*/ 214 h 303"/>
                <a:gd name="T12" fmla="*/ 0 w 312"/>
                <a:gd name="T13" fmla="*/ 214 h 303"/>
                <a:gd name="T14" fmla="*/ 92 w 312"/>
                <a:gd name="T15" fmla="*/ 20 h 303"/>
                <a:gd name="T16" fmla="*/ 239 w 312"/>
                <a:gd name="T17" fmla="*/ 0 h 303"/>
                <a:gd name="T18" fmla="*/ 270 w 312"/>
                <a:gd name="T19" fmla="*/ 0 h 303"/>
                <a:gd name="T20" fmla="*/ 270 w 312"/>
                <a:gd name="T21" fmla="*/ 54 h 303"/>
                <a:gd name="T22" fmla="*/ 239 w 312"/>
                <a:gd name="T23" fmla="*/ 54 h 303"/>
                <a:gd name="T24" fmla="*/ 239 w 312"/>
                <a:gd name="T25" fmla="*/ 0 h 303"/>
                <a:gd name="T26" fmla="*/ 312 w 312"/>
                <a:gd name="T27" fmla="*/ 0 h 303"/>
                <a:gd name="T28" fmla="*/ 312 w 312"/>
                <a:gd name="T29" fmla="*/ 54 h 303"/>
                <a:gd name="T30" fmla="*/ 282 w 312"/>
                <a:gd name="T31" fmla="*/ 54 h 303"/>
                <a:gd name="T32" fmla="*/ 282 w 312"/>
                <a:gd name="T33" fmla="*/ 0 h 303"/>
                <a:gd name="T34" fmla="*/ 312 w 312"/>
                <a:gd name="T3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03">
                  <a:moveTo>
                    <a:pt x="92" y="20"/>
                  </a:moveTo>
                  <a:lnTo>
                    <a:pt x="168" y="20"/>
                  </a:lnTo>
                  <a:lnTo>
                    <a:pt x="310" y="303"/>
                  </a:lnTo>
                  <a:lnTo>
                    <a:pt x="239" y="303"/>
                  </a:lnTo>
                  <a:lnTo>
                    <a:pt x="128" y="78"/>
                  </a:lnTo>
                  <a:lnTo>
                    <a:pt x="66" y="214"/>
                  </a:lnTo>
                  <a:lnTo>
                    <a:pt x="0" y="214"/>
                  </a:lnTo>
                  <a:lnTo>
                    <a:pt x="92" y="20"/>
                  </a:lnTo>
                  <a:close/>
                  <a:moveTo>
                    <a:pt x="239" y="0"/>
                  </a:moveTo>
                  <a:lnTo>
                    <a:pt x="270" y="0"/>
                  </a:lnTo>
                  <a:lnTo>
                    <a:pt x="270" y="54"/>
                  </a:lnTo>
                  <a:lnTo>
                    <a:pt x="239" y="54"/>
                  </a:lnTo>
                  <a:lnTo>
                    <a:pt x="239" y="0"/>
                  </a:lnTo>
                  <a:close/>
                  <a:moveTo>
                    <a:pt x="312" y="0"/>
                  </a:moveTo>
                  <a:lnTo>
                    <a:pt x="312" y="54"/>
                  </a:lnTo>
                  <a:lnTo>
                    <a:pt x="282" y="54"/>
                  </a:lnTo>
                  <a:lnTo>
                    <a:pt x="282" y="0"/>
                  </a:lnTo>
                  <a:lnTo>
                    <a:pt x="31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Rectangle 58"/>
            <p:cNvSpPr>
              <a:spLocks noChangeArrowheads="1"/>
            </p:cNvSpPr>
            <p:nvPr userDrawn="1"/>
          </p:nvSpPr>
          <p:spPr bwMode="auto">
            <a:xfrm>
              <a:off x="6004" y="2129"/>
              <a:ext cx="281" cy="60"/>
            </a:xfrm>
            <a:prstGeom prst="rect">
              <a:avLst/>
            </a:prstGeom>
            <a:solidFill>
              <a:srgbClr val="C500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6" name="Freeform 59"/>
            <p:cNvSpPr>
              <a:spLocks noEditPoints="1"/>
            </p:cNvSpPr>
            <p:nvPr userDrawn="1"/>
          </p:nvSpPr>
          <p:spPr bwMode="auto">
            <a:xfrm>
              <a:off x="6347" y="2012"/>
              <a:ext cx="288" cy="296"/>
            </a:xfrm>
            <a:custGeom>
              <a:avLst/>
              <a:gdLst>
                <a:gd name="T0" fmla="*/ 0 w 122"/>
                <a:gd name="T1" fmla="*/ 96 h 122"/>
                <a:gd name="T2" fmla="*/ 45 w 122"/>
                <a:gd name="T3" fmla="*/ 96 h 122"/>
                <a:gd name="T4" fmla="*/ 85 w 122"/>
                <a:gd name="T5" fmla="*/ 90 h 122"/>
                <a:gd name="T6" fmla="*/ 96 w 122"/>
                <a:gd name="T7" fmla="*/ 63 h 122"/>
                <a:gd name="T8" fmla="*/ 96 w 122"/>
                <a:gd name="T9" fmla="*/ 14 h 122"/>
                <a:gd name="T10" fmla="*/ 122 w 122"/>
                <a:gd name="T11" fmla="*/ 14 h 122"/>
                <a:gd name="T12" fmla="*/ 122 w 122"/>
                <a:gd name="T13" fmla="*/ 63 h 122"/>
                <a:gd name="T14" fmla="*/ 96 w 122"/>
                <a:gd name="T15" fmla="*/ 113 h 122"/>
                <a:gd name="T16" fmla="*/ 43 w 122"/>
                <a:gd name="T17" fmla="*/ 122 h 122"/>
                <a:gd name="T18" fmla="*/ 0 w 122"/>
                <a:gd name="T19" fmla="*/ 122 h 122"/>
                <a:gd name="T20" fmla="*/ 0 w 122"/>
                <a:gd name="T21" fmla="*/ 96 h 122"/>
                <a:gd name="T22" fmla="*/ 1 w 122"/>
                <a:gd name="T23" fmla="*/ 0 h 122"/>
                <a:gd name="T24" fmla="*/ 10 w 122"/>
                <a:gd name="T25" fmla="*/ 1 h 122"/>
                <a:gd name="T26" fmla="*/ 44 w 122"/>
                <a:gd name="T27" fmla="*/ 7 h 122"/>
                <a:gd name="T28" fmla="*/ 65 w 122"/>
                <a:gd name="T29" fmla="*/ 11 h 122"/>
                <a:gd name="T30" fmla="*/ 65 w 122"/>
                <a:gd name="T31" fmla="*/ 36 h 122"/>
                <a:gd name="T32" fmla="*/ 1 w 122"/>
                <a:gd name="T33" fmla="*/ 24 h 122"/>
                <a:gd name="T34" fmla="*/ 1 w 122"/>
                <a:gd name="T35" fmla="*/ 0 h 122"/>
                <a:gd name="T36" fmla="*/ 1 w 122"/>
                <a:gd name="T37" fmla="*/ 40 h 122"/>
                <a:gd name="T38" fmla="*/ 23 w 122"/>
                <a:gd name="T39" fmla="*/ 43 h 122"/>
                <a:gd name="T40" fmla="*/ 52 w 122"/>
                <a:gd name="T41" fmla="*/ 49 h 122"/>
                <a:gd name="T42" fmla="*/ 65 w 122"/>
                <a:gd name="T43" fmla="*/ 51 h 122"/>
                <a:gd name="T44" fmla="*/ 65 w 122"/>
                <a:gd name="T45" fmla="*/ 76 h 122"/>
                <a:gd name="T46" fmla="*/ 51 w 122"/>
                <a:gd name="T47" fmla="*/ 73 h 122"/>
                <a:gd name="T48" fmla="*/ 31 w 122"/>
                <a:gd name="T49" fmla="*/ 70 h 122"/>
                <a:gd name="T50" fmla="*/ 1 w 122"/>
                <a:gd name="T51" fmla="*/ 65 h 122"/>
                <a:gd name="T52" fmla="*/ 1 w 122"/>
                <a:gd name="T53" fmla="*/ 4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2">
                  <a:moveTo>
                    <a:pt x="0" y="96"/>
                  </a:moveTo>
                  <a:cubicBezTo>
                    <a:pt x="45" y="96"/>
                    <a:pt x="45" y="96"/>
                    <a:pt x="45" y="96"/>
                  </a:cubicBezTo>
                  <a:cubicBezTo>
                    <a:pt x="70" y="96"/>
                    <a:pt x="77" y="95"/>
                    <a:pt x="85" y="90"/>
                  </a:cubicBezTo>
                  <a:cubicBezTo>
                    <a:pt x="92" y="85"/>
                    <a:pt x="96" y="77"/>
                    <a:pt x="96" y="63"/>
                  </a:cubicBezTo>
                  <a:cubicBezTo>
                    <a:pt x="96" y="14"/>
                    <a:pt x="96" y="14"/>
                    <a:pt x="96" y="14"/>
                  </a:cubicBezTo>
                  <a:cubicBezTo>
                    <a:pt x="122" y="14"/>
                    <a:pt x="122" y="14"/>
                    <a:pt x="122" y="14"/>
                  </a:cubicBezTo>
                  <a:cubicBezTo>
                    <a:pt x="122" y="63"/>
                    <a:pt x="122" y="63"/>
                    <a:pt x="122" y="63"/>
                  </a:cubicBezTo>
                  <a:cubicBezTo>
                    <a:pt x="122" y="88"/>
                    <a:pt x="114" y="102"/>
                    <a:pt x="96" y="113"/>
                  </a:cubicBezTo>
                  <a:cubicBezTo>
                    <a:pt x="84" y="120"/>
                    <a:pt x="71" y="122"/>
                    <a:pt x="43" y="122"/>
                  </a:cubicBezTo>
                  <a:cubicBezTo>
                    <a:pt x="0" y="122"/>
                    <a:pt x="0" y="122"/>
                    <a:pt x="0" y="122"/>
                  </a:cubicBezTo>
                  <a:lnTo>
                    <a:pt x="0" y="96"/>
                  </a:lnTo>
                  <a:close/>
                  <a:moveTo>
                    <a:pt x="1" y="0"/>
                  </a:moveTo>
                  <a:cubicBezTo>
                    <a:pt x="10" y="1"/>
                    <a:pt x="10" y="1"/>
                    <a:pt x="10" y="1"/>
                  </a:cubicBezTo>
                  <a:cubicBezTo>
                    <a:pt x="44" y="7"/>
                    <a:pt x="44" y="7"/>
                    <a:pt x="44" y="7"/>
                  </a:cubicBezTo>
                  <a:cubicBezTo>
                    <a:pt x="50" y="8"/>
                    <a:pt x="54" y="9"/>
                    <a:pt x="65" y="11"/>
                  </a:cubicBezTo>
                  <a:cubicBezTo>
                    <a:pt x="65" y="36"/>
                    <a:pt x="65" y="36"/>
                    <a:pt x="65" y="36"/>
                  </a:cubicBezTo>
                  <a:cubicBezTo>
                    <a:pt x="41" y="31"/>
                    <a:pt x="25" y="28"/>
                    <a:pt x="1" y="24"/>
                  </a:cubicBezTo>
                  <a:lnTo>
                    <a:pt x="1" y="0"/>
                  </a:lnTo>
                  <a:close/>
                  <a:moveTo>
                    <a:pt x="1" y="40"/>
                  </a:moveTo>
                  <a:cubicBezTo>
                    <a:pt x="14" y="42"/>
                    <a:pt x="15" y="42"/>
                    <a:pt x="23" y="43"/>
                  </a:cubicBezTo>
                  <a:cubicBezTo>
                    <a:pt x="27" y="44"/>
                    <a:pt x="37" y="46"/>
                    <a:pt x="52" y="49"/>
                  </a:cubicBezTo>
                  <a:cubicBezTo>
                    <a:pt x="65" y="51"/>
                    <a:pt x="65" y="51"/>
                    <a:pt x="65" y="51"/>
                  </a:cubicBezTo>
                  <a:cubicBezTo>
                    <a:pt x="65" y="76"/>
                    <a:pt x="65" y="76"/>
                    <a:pt x="65" y="76"/>
                  </a:cubicBezTo>
                  <a:cubicBezTo>
                    <a:pt x="51" y="73"/>
                    <a:pt x="51" y="73"/>
                    <a:pt x="51" y="73"/>
                  </a:cubicBezTo>
                  <a:cubicBezTo>
                    <a:pt x="45" y="72"/>
                    <a:pt x="38" y="71"/>
                    <a:pt x="31" y="70"/>
                  </a:cubicBezTo>
                  <a:cubicBezTo>
                    <a:pt x="25" y="69"/>
                    <a:pt x="18" y="67"/>
                    <a:pt x="1" y="65"/>
                  </a:cubicBezTo>
                  <a:lnTo>
                    <a:pt x="1" y="4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Freeform 60"/>
            <p:cNvSpPr>
              <a:spLocks/>
            </p:cNvSpPr>
            <p:nvPr userDrawn="1"/>
          </p:nvSpPr>
          <p:spPr bwMode="auto">
            <a:xfrm>
              <a:off x="6704" y="2061"/>
              <a:ext cx="260" cy="247"/>
            </a:xfrm>
            <a:custGeom>
              <a:avLst/>
              <a:gdLst>
                <a:gd name="T0" fmla="*/ 109 w 110"/>
                <a:gd name="T1" fmla="*/ 0 h 102"/>
                <a:gd name="T2" fmla="*/ 109 w 110"/>
                <a:gd name="T3" fmla="*/ 71 h 102"/>
                <a:gd name="T4" fmla="*/ 78 w 110"/>
                <a:gd name="T5" fmla="*/ 102 h 102"/>
                <a:gd name="T6" fmla="*/ 0 w 110"/>
                <a:gd name="T7" fmla="*/ 102 h 102"/>
                <a:gd name="T8" fmla="*/ 0 w 110"/>
                <a:gd name="T9" fmla="*/ 80 h 102"/>
                <a:gd name="T10" fmla="*/ 73 w 110"/>
                <a:gd name="T11" fmla="*/ 80 h 102"/>
                <a:gd name="T12" fmla="*/ 83 w 110"/>
                <a:gd name="T13" fmla="*/ 70 h 102"/>
                <a:gd name="T14" fmla="*/ 83 w 110"/>
                <a:gd name="T15" fmla="*/ 60 h 102"/>
                <a:gd name="T16" fmla="*/ 7 w 110"/>
                <a:gd name="T17" fmla="*/ 60 h 102"/>
                <a:gd name="T18" fmla="*/ 7 w 110"/>
                <a:gd name="T19" fmla="*/ 39 h 102"/>
                <a:gd name="T20" fmla="*/ 83 w 110"/>
                <a:gd name="T21" fmla="*/ 39 h 102"/>
                <a:gd name="T22" fmla="*/ 83 w 110"/>
                <a:gd name="T23" fmla="*/ 21 h 102"/>
                <a:gd name="T24" fmla="*/ 0 w 110"/>
                <a:gd name="T25" fmla="*/ 21 h 102"/>
                <a:gd name="T26" fmla="*/ 0 w 110"/>
                <a:gd name="T27" fmla="*/ 0 h 102"/>
                <a:gd name="T28" fmla="*/ 109 w 110"/>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102">
                  <a:moveTo>
                    <a:pt x="109" y="0"/>
                  </a:moveTo>
                  <a:cubicBezTo>
                    <a:pt x="109" y="71"/>
                    <a:pt x="109" y="71"/>
                    <a:pt x="109" y="71"/>
                  </a:cubicBezTo>
                  <a:cubicBezTo>
                    <a:pt x="110" y="92"/>
                    <a:pt x="99" y="102"/>
                    <a:pt x="78" y="102"/>
                  </a:cubicBezTo>
                  <a:cubicBezTo>
                    <a:pt x="0" y="102"/>
                    <a:pt x="0" y="102"/>
                    <a:pt x="0" y="102"/>
                  </a:cubicBezTo>
                  <a:cubicBezTo>
                    <a:pt x="0" y="80"/>
                    <a:pt x="0" y="80"/>
                    <a:pt x="0" y="80"/>
                  </a:cubicBezTo>
                  <a:cubicBezTo>
                    <a:pt x="73" y="80"/>
                    <a:pt x="73" y="80"/>
                    <a:pt x="73" y="80"/>
                  </a:cubicBezTo>
                  <a:cubicBezTo>
                    <a:pt x="81" y="80"/>
                    <a:pt x="83" y="79"/>
                    <a:pt x="83" y="70"/>
                  </a:cubicBezTo>
                  <a:cubicBezTo>
                    <a:pt x="83" y="60"/>
                    <a:pt x="83" y="60"/>
                    <a:pt x="83" y="60"/>
                  </a:cubicBezTo>
                  <a:cubicBezTo>
                    <a:pt x="7" y="60"/>
                    <a:pt x="7" y="60"/>
                    <a:pt x="7" y="60"/>
                  </a:cubicBezTo>
                  <a:cubicBezTo>
                    <a:pt x="7" y="39"/>
                    <a:pt x="7" y="39"/>
                    <a:pt x="7" y="39"/>
                  </a:cubicBezTo>
                  <a:cubicBezTo>
                    <a:pt x="83" y="39"/>
                    <a:pt x="83" y="39"/>
                    <a:pt x="83" y="39"/>
                  </a:cubicBezTo>
                  <a:cubicBezTo>
                    <a:pt x="83" y="21"/>
                    <a:pt x="83" y="21"/>
                    <a:pt x="83" y="21"/>
                  </a:cubicBezTo>
                  <a:cubicBezTo>
                    <a:pt x="0" y="21"/>
                    <a:pt x="0" y="21"/>
                    <a:pt x="0" y="21"/>
                  </a:cubicBezTo>
                  <a:cubicBezTo>
                    <a:pt x="0" y="0"/>
                    <a:pt x="0" y="0"/>
                    <a:pt x="0" y="0"/>
                  </a:cubicBezTo>
                  <a:lnTo>
                    <a:pt x="109"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Freeform 61"/>
            <p:cNvSpPr>
              <a:spLocks noEditPoints="1"/>
            </p:cNvSpPr>
            <p:nvPr userDrawn="1"/>
          </p:nvSpPr>
          <p:spPr bwMode="auto">
            <a:xfrm>
              <a:off x="7035" y="2010"/>
              <a:ext cx="290" cy="298"/>
            </a:xfrm>
            <a:custGeom>
              <a:avLst/>
              <a:gdLst>
                <a:gd name="T0" fmla="*/ 123 w 123"/>
                <a:gd name="T1" fmla="*/ 12 h 123"/>
                <a:gd name="T2" fmla="*/ 123 w 123"/>
                <a:gd name="T3" fmla="*/ 56 h 123"/>
                <a:gd name="T4" fmla="*/ 101 w 123"/>
                <a:gd name="T5" fmla="*/ 109 h 123"/>
                <a:gd name="T6" fmla="*/ 41 w 123"/>
                <a:gd name="T7" fmla="*/ 123 h 123"/>
                <a:gd name="T8" fmla="*/ 0 w 123"/>
                <a:gd name="T9" fmla="*/ 123 h 123"/>
                <a:gd name="T10" fmla="*/ 0 w 123"/>
                <a:gd name="T11" fmla="*/ 98 h 123"/>
                <a:gd name="T12" fmla="*/ 41 w 123"/>
                <a:gd name="T13" fmla="*/ 98 h 123"/>
                <a:gd name="T14" fmla="*/ 79 w 123"/>
                <a:gd name="T15" fmla="*/ 91 h 123"/>
                <a:gd name="T16" fmla="*/ 97 w 123"/>
                <a:gd name="T17" fmla="*/ 61 h 123"/>
                <a:gd name="T18" fmla="*/ 97 w 123"/>
                <a:gd name="T19" fmla="*/ 12 h 123"/>
                <a:gd name="T20" fmla="*/ 123 w 123"/>
                <a:gd name="T21" fmla="*/ 12 h 123"/>
                <a:gd name="T22" fmla="*/ 2 w 123"/>
                <a:gd name="T23" fmla="*/ 0 h 123"/>
                <a:gd name="T24" fmla="*/ 68 w 123"/>
                <a:gd name="T25" fmla="*/ 20 h 123"/>
                <a:gd name="T26" fmla="*/ 68 w 123"/>
                <a:gd name="T27" fmla="*/ 46 h 123"/>
                <a:gd name="T28" fmla="*/ 2 w 123"/>
                <a:gd name="T29" fmla="*/ 26 h 123"/>
                <a:gd name="T30" fmla="*/ 2 w 123"/>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3">
                  <a:moveTo>
                    <a:pt x="123" y="12"/>
                  </a:moveTo>
                  <a:cubicBezTo>
                    <a:pt x="123" y="56"/>
                    <a:pt x="123" y="56"/>
                    <a:pt x="123" y="56"/>
                  </a:cubicBezTo>
                  <a:cubicBezTo>
                    <a:pt x="123" y="82"/>
                    <a:pt x="116" y="98"/>
                    <a:pt x="101" y="109"/>
                  </a:cubicBezTo>
                  <a:cubicBezTo>
                    <a:pt x="88" y="119"/>
                    <a:pt x="72" y="123"/>
                    <a:pt x="41" y="123"/>
                  </a:cubicBezTo>
                  <a:cubicBezTo>
                    <a:pt x="0" y="123"/>
                    <a:pt x="0" y="123"/>
                    <a:pt x="0" y="123"/>
                  </a:cubicBezTo>
                  <a:cubicBezTo>
                    <a:pt x="0" y="98"/>
                    <a:pt x="0" y="98"/>
                    <a:pt x="0" y="98"/>
                  </a:cubicBezTo>
                  <a:cubicBezTo>
                    <a:pt x="41" y="98"/>
                    <a:pt x="41" y="98"/>
                    <a:pt x="41" y="98"/>
                  </a:cubicBezTo>
                  <a:cubicBezTo>
                    <a:pt x="59" y="98"/>
                    <a:pt x="73" y="95"/>
                    <a:pt x="79" y="91"/>
                  </a:cubicBezTo>
                  <a:cubicBezTo>
                    <a:pt x="90" y="86"/>
                    <a:pt x="97" y="75"/>
                    <a:pt x="97" y="61"/>
                  </a:cubicBezTo>
                  <a:cubicBezTo>
                    <a:pt x="97" y="12"/>
                    <a:pt x="97" y="12"/>
                    <a:pt x="97" y="12"/>
                  </a:cubicBezTo>
                  <a:lnTo>
                    <a:pt x="123" y="12"/>
                  </a:lnTo>
                  <a:close/>
                  <a:moveTo>
                    <a:pt x="2" y="0"/>
                  </a:moveTo>
                  <a:cubicBezTo>
                    <a:pt x="27" y="7"/>
                    <a:pt x="55" y="15"/>
                    <a:pt x="68" y="20"/>
                  </a:cubicBezTo>
                  <a:cubicBezTo>
                    <a:pt x="68" y="46"/>
                    <a:pt x="68" y="46"/>
                    <a:pt x="68" y="46"/>
                  </a:cubicBezTo>
                  <a:cubicBezTo>
                    <a:pt x="46" y="39"/>
                    <a:pt x="21" y="31"/>
                    <a:pt x="2" y="26"/>
                  </a:cubicBezTo>
                  <a:lnTo>
                    <a:pt x="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cxnSp>
        <p:nvCxnSpPr>
          <p:cNvPr id="123" name="直線コネクタ 122"/>
          <p:cNvCxnSpPr/>
          <p:nvPr userDrawn="1"/>
        </p:nvCxnSpPr>
        <p:spPr>
          <a:xfrm>
            <a:off x="1259632" y="235071"/>
            <a:ext cx="7884368"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98" r:id="rId1"/>
    <p:sldLayoutId id="2147483897" r:id="rId2"/>
    <p:sldLayoutId id="2147483995" r:id="rId3"/>
  </p:sldLayoutIdLst>
  <p:hf sldNum="0" hdr="0" ftr="0" dt="0"/>
  <p:txStyles>
    <p:titleStyle>
      <a:lvl1pPr algn="l" rtl="0" eaLnBrk="1" latinLnBrk="0" hangingPunct="1">
        <a:spcBef>
          <a:spcPct val="0"/>
        </a:spcBef>
        <a:buNone/>
        <a:defRPr kumimoji="1"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37" indent="-283446" algn="l" rtl="0" eaLnBrk="1" latinLnBrk="0" hangingPunct="1">
        <a:lnSpc>
          <a:spcPct val="100000"/>
        </a:lnSpc>
        <a:spcBef>
          <a:spcPts val="600"/>
        </a:spcBef>
        <a:buClr>
          <a:schemeClr val="accent1"/>
        </a:buClr>
        <a:buSzPct val="80000"/>
        <a:buFont typeface="Wingdings 2"/>
        <a:buChar char=""/>
        <a:defRPr kumimoji="1" sz="3200" kern="1200">
          <a:solidFill>
            <a:schemeClr val="tx1"/>
          </a:solidFill>
          <a:latin typeface="+mn-lt"/>
          <a:ea typeface="+mn-ea"/>
          <a:cs typeface="+mn-cs"/>
        </a:defRPr>
      </a:lvl1pPr>
      <a:lvl2pPr marL="640039" indent="-237729" algn="l" rtl="0" eaLnBrk="1" latinLnBrk="0" hangingPunct="1">
        <a:lnSpc>
          <a:spcPct val="100000"/>
        </a:lnSpc>
        <a:spcBef>
          <a:spcPts val="550"/>
        </a:spcBef>
        <a:buClr>
          <a:schemeClr val="accent1"/>
        </a:buClr>
        <a:buFont typeface="Verdana"/>
        <a:buChar char="◦"/>
        <a:defRPr kumimoji="1" sz="2800" kern="1200">
          <a:solidFill>
            <a:schemeClr val="tx1"/>
          </a:solidFill>
          <a:latin typeface="+mn-lt"/>
          <a:ea typeface="+mn-ea"/>
          <a:cs typeface="+mn-cs"/>
        </a:defRPr>
      </a:lvl2pPr>
      <a:lvl3pPr marL="886912" indent="-228586" algn="l" rtl="0" eaLnBrk="1" latinLnBrk="0" hangingPunct="1">
        <a:lnSpc>
          <a:spcPct val="100000"/>
        </a:lnSpc>
        <a:spcBef>
          <a:spcPct val="20000"/>
        </a:spcBef>
        <a:buClr>
          <a:schemeClr val="accent2"/>
        </a:buClr>
        <a:buFont typeface="Wingdings 2"/>
        <a:buChar char=""/>
        <a:defRPr kumimoji="1" sz="2400" kern="1200">
          <a:solidFill>
            <a:schemeClr val="tx1"/>
          </a:solidFill>
          <a:latin typeface="+mn-lt"/>
          <a:ea typeface="+mn-ea"/>
          <a:cs typeface="+mn-cs"/>
        </a:defRPr>
      </a:lvl3pPr>
      <a:lvl4pPr marL="1097211" indent="-173725" algn="l" rtl="0" eaLnBrk="1" latinLnBrk="0" hangingPunct="1">
        <a:lnSpc>
          <a:spcPct val="100000"/>
        </a:lnSpc>
        <a:spcBef>
          <a:spcPct val="20000"/>
        </a:spcBef>
        <a:buClr>
          <a:schemeClr val="accent3"/>
        </a:buClr>
        <a:buFont typeface="Wingdings 2"/>
        <a:buChar char=""/>
        <a:defRPr kumimoji="1" sz="2000" kern="1200">
          <a:solidFill>
            <a:schemeClr val="tx1"/>
          </a:solidFill>
          <a:latin typeface="+mn-lt"/>
          <a:ea typeface="+mn-ea"/>
          <a:cs typeface="+mn-cs"/>
        </a:defRPr>
      </a:lvl4pPr>
      <a:lvl5pPr marL="1298366" indent="-182868" algn="l" rtl="0" eaLnBrk="1" latinLnBrk="0" hangingPunct="1">
        <a:lnSpc>
          <a:spcPct val="100000"/>
        </a:lnSpc>
        <a:spcBef>
          <a:spcPct val="20000"/>
        </a:spcBef>
        <a:buClr>
          <a:schemeClr val="accent4"/>
        </a:buClr>
        <a:buFont typeface="Wingdings 2"/>
        <a:buChar char=""/>
        <a:defRPr kumimoji="1" sz="2000" kern="1200">
          <a:solidFill>
            <a:schemeClr val="tx1"/>
          </a:solidFill>
          <a:latin typeface="+mn-lt"/>
          <a:ea typeface="+mn-ea"/>
          <a:cs typeface="+mn-cs"/>
        </a:defRPr>
      </a:lvl5pPr>
      <a:lvl6pPr marL="1508665" indent="-182868" algn="l" rtl="0" eaLnBrk="1" latinLnBrk="0" hangingPunct="1">
        <a:lnSpc>
          <a:spcPct val="100000"/>
        </a:lnSpc>
        <a:spcBef>
          <a:spcPct val="20000"/>
        </a:spcBef>
        <a:buClr>
          <a:schemeClr val="accent5"/>
        </a:buClr>
        <a:buFont typeface="Wingdings 2"/>
        <a:buChar char=""/>
        <a:defRPr kumimoji="1" sz="2000" kern="1200">
          <a:solidFill>
            <a:schemeClr val="tx1"/>
          </a:solidFill>
          <a:latin typeface="+mn-lt"/>
          <a:ea typeface="+mn-ea"/>
          <a:cs typeface="+mn-cs"/>
        </a:defRPr>
      </a:lvl6pPr>
      <a:lvl7pPr marL="1718964"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7pPr>
      <a:lvl8pPr marL="1920118"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8pPr>
      <a:lvl9pPr marL="2130417"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9pPr>
      <a:extLst/>
    </p:bodyStyle>
    <p:otherStyle>
      <a:lvl1pPr marL="0" algn="l" rtl="0" eaLnBrk="1" latinLnBrk="0" hangingPunct="1">
        <a:defRPr kumimoji="1" kern="1200">
          <a:solidFill>
            <a:schemeClr val="tx1"/>
          </a:solidFill>
          <a:latin typeface="+mn-lt"/>
          <a:ea typeface="+mn-ea"/>
          <a:cs typeface="+mn-cs"/>
        </a:defRPr>
      </a:lvl1pPr>
      <a:lvl2pPr marL="457171" algn="l" rtl="0" eaLnBrk="1" latinLnBrk="0" hangingPunct="1">
        <a:defRPr kumimoji="1" kern="1200">
          <a:solidFill>
            <a:schemeClr val="tx1"/>
          </a:solidFill>
          <a:latin typeface="+mn-lt"/>
          <a:ea typeface="+mn-ea"/>
          <a:cs typeface="+mn-cs"/>
        </a:defRPr>
      </a:lvl2pPr>
      <a:lvl3pPr marL="914342" algn="l" rtl="0" eaLnBrk="1" latinLnBrk="0" hangingPunct="1">
        <a:defRPr kumimoji="1" kern="1200">
          <a:solidFill>
            <a:schemeClr val="tx1"/>
          </a:solidFill>
          <a:latin typeface="+mn-lt"/>
          <a:ea typeface="+mn-ea"/>
          <a:cs typeface="+mn-cs"/>
        </a:defRPr>
      </a:lvl3pPr>
      <a:lvl4pPr marL="1371513" algn="l" rtl="0" eaLnBrk="1" latinLnBrk="0" hangingPunct="1">
        <a:defRPr kumimoji="1" kern="1200">
          <a:solidFill>
            <a:schemeClr val="tx1"/>
          </a:solidFill>
          <a:latin typeface="+mn-lt"/>
          <a:ea typeface="+mn-ea"/>
          <a:cs typeface="+mn-cs"/>
        </a:defRPr>
      </a:lvl4pPr>
      <a:lvl5pPr marL="1828684" algn="l" rtl="0" eaLnBrk="1" latinLnBrk="0" hangingPunct="1">
        <a:defRPr kumimoji="1" kern="1200">
          <a:solidFill>
            <a:schemeClr val="tx1"/>
          </a:solidFill>
          <a:latin typeface="+mn-lt"/>
          <a:ea typeface="+mn-ea"/>
          <a:cs typeface="+mn-cs"/>
        </a:defRPr>
      </a:lvl5pPr>
      <a:lvl6pPr marL="2285855" algn="l" rtl="0" eaLnBrk="1" latinLnBrk="0" hangingPunct="1">
        <a:defRPr kumimoji="1" kern="1200">
          <a:solidFill>
            <a:schemeClr val="tx1"/>
          </a:solidFill>
          <a:latin typeface="+mn-lt"/>
          <a:ea typeface="+mn-ea"/>
          <a:cs typeface="+mn-cs"/>
        </a:defRPr>
      </a:lvl6pPr>
      <a:lvl7pPr marL="2743026" algn="l" rtl="0" eaLnBrk="1" latinLnBrk="0" hangingPunct="1">
        <a:defRPr kumimoji="1" kern="1200">
          <a:solidFill>
            <a:schemeClr val="tx1"/>
          </a:solidFill>
          <a:latin typeface="+mn-lt"/>
          <a:ea typeface="+mn-ea"/>
          <a:cs typeface="+mn-cs"/>
        </a:defRPr>
      </a:lvl7pPr>
      <a:lvl8pPr marL="3200198" algn="l" rtl="0" eaLnBrk="1" latinLnBrk="0" hangingPunct="1">
        <a:defRPr kumimoji="1" kern="1200">
          <a:solidFill>
            <a:schemeClr val="tx1"/>
          </a:solidFill>
          <a:latin typeface="+mn-lt"/>
          <a:ea typeface="+mn-ea"/>
          <a:cs typeface="+mn-cs"/>
        </a:defRPr>
      </a:lvl8pPr>
      <a:lvl9pPr marL="3657369" algn="l" rtl="0" eaLnBrk="1" latinLnBrk="0" hangingPunct="1">
        <a:defRPr kumimoji="1" kern="1200">
          <a:solidFill>
            <a:schemeClr val="tx1"/>
          </a:solidFill>
          <a:latin typeface="+mn-lt"/>
          <a:ea typeface="+mn-ea"/>
          <a:cs typeface="+mn-cs"/>
        </a:defRPr>
      </a:lvl9pPr>
      <a:extLst/>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guide id="3" pos="158">
          <p15:clr>
            <a:srgbClr val="F26B43"/>
          </p15:clr>
        </p15:guide>
        <p15:guide id="4" pos="5602">
          <p15:clr>
            <a:srgbClr val="F26B43"/>
          </p15:clr>
        </p15:guide>
        <p15:guide id="5" orient="horz" pos="4133">
          <p15:clr>
            <a:srgbClr val="F26B43"/>
          </p15:clr>
        </p15:guide>
        <p15:guide id="6" orient="horz" pos="73" userDrawn="1">
          <p15:clr>
            <a:srgbClr val="F26B43"/>
          </p15:clr>
        </p15:guide>
        <p15:guide id="7" orient="horz" pos="436" userDrawn="1">
          <p15:clr>
            <a:srgbClr val="F26B43"/>
          </p15:clr>
        </p15:guide>
        <p15:guide id="8" orient="horz" pos="346" userDrawn="1">
          <p15:clr>
            <a:srgbClr val="F26B43"/>
          </p15:clr>
        </p15:guide>
        <p15:guide id="9" orient="horz" pos="406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8" name="図 87"/>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1"/>
            <a:ext cx="9144000" cy="6857999"/>
          </a:xfrm>
          <a:prstGeom prst="rect">
            <a:avLst/>
          </a:prstGeom>
        </p:spPr>
      </p:pic>
      <p:sp>
        <p:nvSpPr>
          <p:cNvPr id="96" name="正方形/長方形 95"/>
          <p:cNvSpPr/>
          <p:nvPr userDrawn="1"/>
        </p:nvSpPr>
        <p:spPr>
          <a:xfrm>
            <a:off x="0" y="-5852"/>
            <a:ext cx="9144000" cy="266499"/>
          </a:xfrm>
          <a:prstGeom prst="rect">
            <a:avLst/>
          </a:prstGeom>
          <a:solidFill>
            <a:srgbClr val="21713A"/>
          </a:solidFill>
        </p:spPr>
        <p:txBody>
          <a:bodyPr wrap="none" rtlCol="0" anchor="ctr">
            <a:noAutofit/>
          </a:bodyPr>
          <a:lstStyle/>
          <a:p>
            <a:pPr marL="0" marR="0" indent="0" algn="ctr" defTabSz="914400" eaLnBrk="1" fontAlgn="auto" latinLnBrk="0" hangingPunct="1">
              <a:lnSpc>
                <a:spcPts val="1400"/>
              </a:lnSpc>
              <a:spcBef>
                <a:spcPts val="0"/>
              </a:spcBef>
              <a:spcAft>
                <a:spcPts val="0"/>
              </a:spcAft>
              <a:buClrTx/>
              <a:buSzTx/>
              <a:buFontTx/>
              <a:buNone/>
              <a:tabLst/>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2" name="正方形/長方形 1"/>
          <p:cNvSpPr/>
          <p:nvPr userDrawn="1"/>
        </p:nvSpPr>
        <p:spPr>
          <a:xfrm>
            <a:off x="179512" y="-27384"/>
            <a:ext cx="1088849" cy="720080"/>
          </a:xfrm>
          <a:prstGeom prst="rect">
            <a:avLst/>
          </a:prstGeom>
          <a:solidFill>
            <a:schemeClr val="bg1"/>
          </a:solidFill>
        </p:spPr>
        <p:txBody>
          <a:bodyPr wrap="square" rtlCol="0" anchor="ctr">
            <a:noAutofit/>
          </a:bodyPr>
          <a:lstStyle/>
          <a:p>
            <a:pPr marL="0" marR="0" indent="0" algn="ctr" defTabSz="914400" eaLnBrk="1" fontAlgn="auto" latinLnBrk="0" hangingPunct="1">
              <a:lnSpc>
                <a:spcPts val="1400"/>
              </a:lnSpc>
              <a:spcBef>
                <a:spcPts val="0"/>
              </a:spcBef>
              <a:spcAft>
                <a:spcPts val="0"/>
              </a:spcAft>
              <a:buClrTx/>
              <a:buSzTx/>
              <a:buFontTx/>
              <a:buNone/>
              <a:tabLst/>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grpSp>
        <p:nvGrpSpPr>
          <p:cNvPr id="121" name="グループ化 120"/>
          <p:cNvGrpSpPr/>
          <p:nvPr userDrawn="1"/>
        </p:nvGrpSpPr>
        <p:grpSpPr>
          <a:xfrm>
            <a:off x="253473" y="119939"/>
            <a:ext cx="974712" cy="516358"/>
            <a:chOff x="323790" y="141997"/>
            <a:chExt cx="854770" cy="452818"/>
          </a:xfrm>
        </p:grpSpPr>
        <p:sp>
          <p:nvSpPr>
            <p:cNvPr id="62" name="Freeform 5"/>
            <p:cNvSpPr>
              <a:spLocks/>
            </p:cNvSpPr>
            <p:nvPr userDrawn="1"/>
          </p:nvSpPr>
          <p:spPr bwMode="auto">
            <a:xfrm>
              <a:off x="656521" y="145143"/>
              <a:ext cx="522039" cy="449672"/>
            </a:xfrm>
            <a:custGeom>
              <a:avLst/>
              <a:gdLst>
                <a:gd name="T0" fmla="*/ 1356 w 1684"/>
                <a:gd name="T1" fmla="*/ 1145 h 1449"/>
                <a:gd name="T2" fmla="*/ 1246 w 1684"/>
                <a:gd name="T3" fmla="*/ 1449 h 1449"/>
                <a:gd name="T4" fmla="*/ 0 w 1684"/>
                <a:gd name="T5" fmla="*/ 1449 h 1449"/>
                <a:gd name="T6" fmla="*/ 1496 w 1684"/>
                <a:gd name="T7" fmla="*/ 0 h 1449"/>
                <a:gd name="T8" fmla="*/ 1635 w 1684"/>
                <a:gd name="T9" fmla="*/ 105 h 1449"/>
                <a:gd name="T10" fmla="*/ 1544 w 1684"/>
                <a:gd name="T11" fmla="*/ 193 h 1449"/>
                <a:gd name="T12" fmla="*/ 1539 w 1684"/>
                <a:gd name="T13" fmla="*/ 217 h 1449"/>
                <a:gd name="T14" fmla="*/ 1559 w 1684"/>
                <a:gd name="T15" fmla="*/ 230 h 1449"/>
                <a:gd name="T16" fmla="*/ 1684 w 1684"/>
                <a:gd name="T17" fmla="*/ 230 h 1449"/>
                <a:gd name="T18" fmla="*/ 1684 w 1684"/>
                <a:gd name="T19" fmla="*/ 420 h 1449"/>
                <a:gd name="T20" fmla="*/ 1356 w 1684"/>
                <a:gd name="T21" fmla="*/ 420 h 1449"/>
                <a:gd name="T22" fmla="*/ 1356 w 1684"/>
                <a:gd name="T23" fmla="*/ 114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4" h="1449">
                  <a:moveTo>
                    <a:pt x="1356" y="1145"/>
                  </a:moveTo>
                  <a:cubicBezTo>
                    <a:pt x="1246" y="1449"/>
                    <a:pt x="1246" y="1449"/>
                    <a:pt x="1246" y="1449"/>
                  </a:cubicBezTo>
                  <a:cubicBezTo>
                    <a:pt x="0" y="1449"/>
                    <a:pt x="0" y="1449"/>
                    <a:pt x="0" y="1449"/>
                  </a:cubicBezTo>
                  <a:cubicBezTo>
                    <a:pt x="1496" y="0"/>
                    <a:pt x="1496" y="0"/>
                    <a:pt x="1496" y="0"/>
                  </a:cubicBezTo>
                  <a:cubicBezTo>
                    <a:pt x="1635" y="105"/>
                    <a:pt x="1635" y="105"/>
                    <a:pt x="1635" y="105"/>
                  </a:cubicBezTo>
                  <a:cubicBezTo>
                    <a:pt x="1544" y="193"/>
                    <a:pt x="1544" y="193"/>
                    <a:pt x="1544" y="193"/>
                  </a:cubicBezTo>
                  <a:cubicBezTo>
                    <a:pt x="1538" y="199"/>
                    <a:pt x="1536" y="209"/>
                    <a:pt x="1539" y="217"/>
                  </a:cubicBezTo>
                  <a:cubicBezTo>
                    <a:pt x="1543" y="225"/>
                    <a:pt x="1551" y="230"/>
                    <a:pt x="1559" y="230"/>
                  </a:cubicBezTo>
                  <a:cubicBezTo>
                    <a:pt x="1684" y="230"/>
                    <a:pt x="1684" y="230"/>
                    <a:pt x="1684" y="230"/>
                  </a:cubicBezTo>
                  <a:cubicBezTo>
                    <a:pt x="1684" y="420"/>
                    <a:pt x="1684" y="420"/>
                    <a:pt x="1684" y="420"/>
                  </a:cubicBezTo>
                  <a:cubicBezTo>
                    <a:pt x="1356" y="420"/>
                    <a:pt x="1356" y="420"/>
                    <a:pt x="1356" y="420"/>
                  </a:cubicBezTo>
                  <a:lnTo>
                    <a:pt x="1356" y="1145"/>
                  </a:lnTo>
                  <a:close/>
                </a:path>
              </a:pathLst>
            </a:custGeom>
            <a:solidFill>
              <a:srgbClr val="D2DC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Rectangle 6"/>
            <p:cNvSpPr>
              <a:spLocks noChangeArrowheads="1"/>
            </p:cNvSpPr>
            <p:nvPr userDrawn="1"/>
          </p:nvSpPr>
          <p:spPr bwMode="auto">
            <a:xfrm>
              <a:off x="323790" y="141997"/>
              <a:ext cx="332731" cy="452818"/>
            </a:xfrm>
            <a:prstGeom prst="rect">
              <a:avLst/>
            </a:prstGeom>
            <a:solidFill>
              <a:srgbClr val="62AD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7"/>
            <p:cNvSpPr>
              <a:spLocks/>
            </p:cNvSpPr>
            <p:nvPr userDrawn="1"/>
          </p:nvSpPr>
          <p:spPr bwMode="auto">
            <a:xfrm>
              <a:off x="679464" y="188537"/>
              <a:ext cx="129264" cy="154566"/>
            </a:xfrm>
            <a:custGeom>
              <a:avLst/>
              <a:gdLst>
                <a:gd name="T0" fmla="*/ 19 w 417"/>
                <a:gd name="T1" fmla="*/ 0 h 498"/>
                <a:gd name="T2" fmla="*/ 261 w 417"/>
                <a:gd name="T3" fmla="*/ 0 h 498"/>
                <a:gd name="T4" fmla="*/ 387 w 417"/>
                <a:gd name="T5" fmla="*/ 39 h 498"/>
                <a:gd name="T6" fmla="*/ 417 w 417"/>
                <a:gd name="T7" fmla="*/ 146 h 498"/>
                <a:gd name="T8" fmla="*/ 375 w 417"/>
                <a:gd name="T9" fmla="*/ 266 h 498"/>
                <a:gd name="T10" fmla="*/ 256 w 417"/>
                <a:gd name="T11" fmla="*/ 299 h 498"/>
                <a:gd name="T12" fmla="*/ 191 w 417"/>
                <a:gd name="T13" fmla="*/ 299 h 498"/>
                <a:gd name="T14" fmla="*/ 116 w 417"/>
                <a:gd name="T15" fmla="*/ 363 h 498"/>
                <a:gd name="T16" fmla="*/ 116 w 417"/>
                <a:gd name="T17" fmla="*/ 402 h 498"/>
                <a:gd name="T18" fmla="*/ 407 w 417"/>
                <a:gd name="T19" fmla="*/ 402 h 498"/>
                <a:gd name="T20" fmla="*/ 407 w 417"/>
                <a:gd name="T21" fmla="*/ 498 h 498"/>
                <a:gd name="T22" fmla="*/ 2 w 417"/>
                <a:gd name="T23" fmla="*/ 498 h 498"/>
                <a:gd name="T24" fmla="*/ 2 w 417"/>
                <a:gd name="T25" fmla="*/ 387 h 498"/>
                <a:gd name="T26" fmla="*/ 192 w 417"/>
                <a:gd name="T27" fmla="*/ 197 h 498"/>
                <a:gd name="T28" fmla="*/ 254 w 417"/>
                <a:gd name="T29" fmla="*/ 197 h 498"/>
                <a:gd name="T30" fmla="*/ 304 w 417"/>
                <a:gd name="T31" fmla="*/ 146 h 498"/>
                <a:gd name="T32" fmla="*/ 237 w 417"/>
                <a:gd name="T33" fmla="*/ 95 h 498"/>
                <a:gd name="T34" fmla="*/ 19 w 417"/>
                <a:gd name="T35" fmla="*/ 95 h 498"/>
                <a:gd name="T36" fmla="*/ 19 w 417"/>
                <a:gd name="T3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98">
                  <a:moveTo>
                    <a:pt x="19" y="0"/>
                  </a:moveTo>
                  <a:cubicBezTo>
                    <a:pt x="261" y="0"/>
                    <a:pt x="261" y="0"/>
                    <a:pt x="261" y="0"/>
                  </a:cubicBezTo>
                  <a:cubicBezTo>
                    <a:pt x="324" y="0"/>
                    <a:pt x="365" y="12"/>
                    <a:pt x="387" y="39"/>
                  </a:cubicBezTo>
                  <a:cubicBezTo>
                    <a:pt x="406" y="62"/>
                    <a:pt x="417" y="103"/>
                    <a:pt x="417" y="146"/>
                  </a:cubicBezTo>
                  <a:cubicBezTo>
                    <a:pt x="417" y="198"/>
                    <a:pt x="402" y="241"/>
                    <a:pt x="375" y="266"/>
                  </a:cubicBezTo>
                  <a:cubicBezTo>
                    <a:pt x="350" y="289"/>
                    <a:pt x="315" y="299"/>
                    <a:pt x="256" y="299"/>
                  </a:cubicBezTo>
                  <a:cubicBezTo>
                    <a:pt x="191" y="299"/>
                    <a:pt x="191" y="299"/>
                    <a:pt x="191" y="299"/>
                  </a:cubicBezTo>
                  <a:cubicBezTo>
                    <a:pt x="131" y="302"/>
                    <a:pt x="114" y="316"/>
                    <a:pt x="116" y="363"/>
                  </a:cubicBezTo>
                  <a:cubicBezTo>
                    <a:pt x="116" y="402"/>
                    <a:pt x="116" y="402"/>
                    <a:pt x="116" y="402"/>
                  </a:cubicBezTo>
                  <a:cubicBezTo>
                    <a:pt x="407" y="402"/>
                    <a:pt x="407" y="402"/>
                    <a:pt x="407" y="402"/>
                  </a:cubicBezTo>
                  <a:cubicBezTo>
                    <a:pt x="407" y="498"/>
                    <a:pt x="407" y="498"/>
                    <a:pt x="407" y="498"/>
                  </a:cubicBezTo>
                  <a:cubicBezTo>
                    <a:pt x="2" y="498"/>
                    <a:pt x="2" y="498"/>
                    <a:pt x="2" y="498"/>
                  </a:cubicBezTo>
                  <a:cubicBezTo>
                    <a:pt x="2" y="387"/>
                    <a:pt x="2" y="387"/>
                    <a:pt x="2" y="387"/>
                  </a:cubicBezTo>
                  <a:cubicBezTo>
                    <a:pt x="0" y="251"/>
                    <a:pt x="54" y="197"/>
                    <a:pt x="192" y="197"/>
                  </a:cubicBezTo>
                  <a:cubicBezTo>
                    <a:pt x="254" y="197"/>
                    <a:pt x="254" y="197"/>
                    <a:pt x="254" y="197"/>
                  </a:cubicBezTo>
                  <a:cubicBezTo>
                    <a:pt x="296" y="197"/>
                    <a:pt x="304" y="189"/>
                    <a:pt x="304" y="146"/>
                  </a:cubicBezTo>
                  <a:cubicBezTo>
                    <a:pt x="304" y="104"/>
                    <a:pt x="293" y="95"/>
                    <a:pt x="237" y="95"/>
                  </a:cubicBezTo>
                  <a:cubicBezTo>
                    <a:pt x="19" y="95"/>
                    <a:pt x="19" y="95"/>
                    <a:pt x="19" y="95"/>
                  </a:cubicBezTo>
                  <a:lnTo>
                    <a:pt x="19" y="0"/>
                  </a:lnTo>
                  <a:close/>
                </a:path>
              </a:pathLst>
            </a:custGeom>
            <a:solidFill>
              <a:srgbClr val="62AD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8"/>
            <p:cNvSpPr>
              <a:spLocks noEditPoints="1"/>
            </p:cNvSpPr>
            <p:nvPr userDrawn="1"/>
          </p:nvSpPr>
          <p:spPr bwMode="auto">
            <a:xfrm>
              <a:off x="836652" y="186046"/>
              <a:ext cx="172396" cy="172003"/>
            </a:xfrm>
            <a:custGeom>
              <a:avLst/>
              <a:gdLst>
                <a:gd name="T0" fmla="*/ 6 w 556"/>
                <a:gd name="T1" fmla="*/ 372 h 554"/>
                <a:gd name="T2" fmla="*/ 50 w 556"/>
                <a:gd name="T3" fmla="*/ 110 h 554"/>
                <a:gd name="T4" fmla="*/ 6 w 556"/>
                <a:gd name="T5" fmla="*/ 33 h 554"/>
                <a:gd name="T6" fmla="*/ 50 w 556"/>
                <a:gd name="T7" fmla="*/ 0 h 554"/>
                <a:gd name="T8" fmla="*/ 132 w 556"/>
                <a:gd name="T9" fmla="*/ 36 h 554"/>
                <a:gd name="T10" fmla="*/ 192 w 556"/>
                <a:gd name="T11" fmla="*/ 0 h 554"/>
                <a:gd name="T12" fmla="*/ 279 w 556"/>
                <a:gd name="T13" fmla="*/ 36 h 554"/>
                <a:gd name="T14" fmla="*/ 322 w 556"/>
                <a:gd name="T15" fmla="*/ 110 h 554"/>
                <a:gd name="T16" fmla="*/ 279 w 556"/>
                <a:gd name="T17" fmla="*/ 372 h 554"/>
                <a:gd name="T18" fmla="*/ 317 w 556"/>
                <a:gd name="T19" fmla="*/ 443 h 554"/>
                <a:gd name="T20" fmla="*/ 345 w 556"/>
                <a:gd name="T21" fmla="*/ 3 h 554"/>
                <a:gd name="T22" fmla="*/ 556 w 556"/>
                <a:gd name="T23" fmla="*/ 454 h 554"/>
                <a:gd name="T24" fmla="*/ 460 w 556"/>
                <a:gd name="T25" fmla="*/ 544 h 554"/>
                <a:gd name="T26" fmla="*/ 431 w 556"/>
                <a:gd name="T27" fmla="*/ 450 h 554"/>
                <a:gd name="T28" fmla="*/ 471 w 556"/>
                <a:gd name="T29" fmla="*/ 420 h 554"/>
                <a:gd name="T30" fmla="*/ 436 w 556"/>
                <a:gd name="T31" fmla="*/ 352 h 554"/>
                <a:gd name="T32" fmla="*/ 317 w 556"/>
                <a:gd name="T33" fmla="*/ 451 h 554"/>
                <a:gd name="T34" fmla="*/ 312 w 556"/>
                <a:gd name="T35" fmla="*/ 550 h 554"/>
                <a:gd name="T36" fmla="*/ 188 w 556"/>
                <a:gd name="T37" fmla="*/ 451 h 554"/>
                <a:gd name="T38" fmla="*/ 102 w 556"/>
                <a:gd name="T39" fmla="*/ 550 h 554"/>
                <a:gd name="T40" fmla="*/ 53 w 556"/>
                <a:gd name="T41" fmla="*/ 451 h 554"/>
                <a:gd name="T42" fmla="*/ 192 w 556"/>
                <a:gd name="T43" fmla="*/ 144 h 554"/>
                <a:gd name="T44" fmla="*/ 132 w 556"/>
                <a:gd name="T45" fmla="*/ 110 h 554"/>
                <a:gd name="T46" fmla="*/ 192 w 556"/>
                <a:gd name="T47" fmla="*/ 144 h 554"/>
                <a:gd name="T48" fmla="*/ 192 w 556"/>
                <a:gd name="T49" fmla="*/ 215 h 554"/>
                <a:gd name="T50" fmla="*/ 132 w 556"/>
                <a:gd name="T51" fmla="*/ 258 h 554"/>
                <a:gd name="T52" fmla="*/ 192 w 556"/>
                <a:gd name="T53" fmla="*/ 372 h 554"/>
                <a:gd name="T54" fmla="*/ 132 w 556"/>
                <a:gd name="T55" fmla="*/ 329 h 554"/>
                <a:gd name="T56" fmla="*/ 192 w 556"/>
                <a:gd name="T57" fmla="*/ 372 h 554"/>
                <a:gd name="T58" fmla="*/ 471 w 556"/>
                <a:gd name="T59" fmla="*/ 87 h 554"/>
                <a:gd name="T60" fmla="*/ 436 w 556"/>
                <a:gd name="T61" fmla="*/ 144 h 554"/>
                <a:gd name="T62" fmla="*/ 471 w 556"/>
                <a:gd name="T63" fmla="*/ 214 h 554"/>
                <a:gd name="T64" fmla="*/ 436 w 556"/>
                <a:gd name="T65" fmla="*/ 274 h 554"/>
                <a:gd name="T66" fmla="*/ 471 w 556"/>
                <a:gd name="T67" fmla="*/ 21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6" h="554">
                  <a:moveTo>
                    <a:pt x="6" y="451"/>
                  </a:moveTo>
                  <a:cubicBezTo>
                    <a:pt x="6" y="372"/>
                    <a:pt x="6" y="372"/>
                    <a:pt x="6" y="372"/>
                  </a:cubicBezTo>
                  <a:cubicBezTo>
                    <a:pt x="50" y="372"/>
                    <a:pt x="50" y="372"/>
                    <a:pt x="50" y="372"/>
                  </a:cubicBezTo>
                  <a:cubicBezTo>
                    <a:pt x="50" y="110"/>
                    <a:pt x="50" y="110"/>
                    <a:pt x="50" y="110"/>
                  </a:cubicBezTo>
                  <a:cubicBezTo>
                    <a:pt x="6" y="110"/>
                    <a:pt x="6" y="110"/>
                    <a:pt x="6" y="110"/>
                  </a:cubicBezTo>
                  <a:cubicBezTo>
                    <a:pt x="6" y="33"/>
                    <a:pt x="6" y="33"/>
                    <a:pt x="6" y="33"/>
                  </a:cubicBezTo>
                  <a:cubicBezTo>
                    <a:pt x="50" y="33"/>
                    <a:pt x="50" y="33"/>
                    <a:pt x="50" y="33"/>
                  </a:cubicBezTo>
                  <a:cubicBezTo>
                    <a:pt x="50" y="0"/>
                    <a:pt x="50" y="0"/>
                    <a:pt x="50" y="0"/>
                  </a:cubicBezTo>
                  <a:cubicBezTo>
                    <a:pt x="132" y="0"/>
                    <a:pt x="132" y="0"/>
                    <a:pt x="132" y="0"/>
                  </a:cubicBezTo>
                  <a:cubicBezTo>
                    <a:pt x="132" y="36"/>
                    <a:pt x="132" y="36"/>
                    <a:pt x="132" y="36"/>
                  </a:cubicBezTo>
                  <a:cubicBezTo>
                    <a:pt x="192" y="36"/>
                    <a:pt x="192" y="36"/>
                    <a:pt x="192" y="36"/>
                  </a:cubicBezTo>
                  <a:cubicBezTo>
                    <a:pt x="192" y="0"/>
                    <a:pt x="192" y="0"/>
                    <a:pt x="192" y="0"/>
                  </a:cubicBezTo>
                  <a:cubicBezTo>
                    <a:pt x="279" y="0"/>
                    <a:pt x="279" y="0"/>
                    <a:pt x="279" y="0"/>
                  </a:cubicBezTo>
                  <a:cubicBezTo>
                    <a:pt x="279" y="36"/>
                    <a:pt x="279" y="36"/>
                    <a:pt x="279" y="36"/>
                  </a:cubicBezTo>
                  <a:cubicBezTo>
                    <a:pt x="322" y="36"/>
                    <a:pt x="322" y="36"/>
                    <a:pt x="322" y="36"/>
                  </a:cubicBezTo>
                  <a:cubicBezTo>
                    <a:pt x="322" y="110"/>
                    <a:pt x="322" y="110"/>
                    <a:pt x="322" y="110"/>
                  </a:cubicBezTo>
                  <a:cubicBezTo>
                    <a:pt x="279" y="110"/>
                    <a:pt x="279" y="110"/>
                    <a:pt x="279" y="110"/>
                  </a:cubicBezTo>
                  <a:cubicBezTo>
                    <a:pt x="279" y="372"/>
                    <a:pt x="279" y="372"/>
                    <a:pt x="279" y="372"/>
                  </a:cubicBezTo>
                  <a:cubicBezTo>
                    <a:pt x="317" y="372"/>
                    <a:pt x="317" y="372"/>
                    <a:pt x="317" y="372"/>
                  </a:cubicBezTo>
                  <a:cubicBezTo>
                    <a:pt x="317" y="443"/>
                    <a:pt x="317" y="443"/>
                    <a:pt x="317" y="443"/>
                  </a:cubicBezTo>
                  <a:cubicBezTo>
                    <a:pt x="339" y="423"/>
                    <a:pt x="344" y="409"/>
                    <a:pt x="345" y="360"/>
                  </a:cubicBezTo>
                  <a:cubicBezTo>
                    <a:pt x="345" y="3"/>
                    <a:pt x="345" y="3"/>
                    <a:pt x="345" y="3"/>
                  </a:cubicBezTo>
                  <a:cubicBezTo>
                    <a:pt x="556" y="3"/>
                    <a:pt x="556" y="3"/>
                    <a:pt x="556" y="3"/>
                  </a:cubicBezTo>
                  <a:cubicBezTo>
                    <a:pt x="556" y="454"/>
                    <a:pt x="556" y="454"/>
                    <a:pt x="556" y="454"/>
                  </a:cubicBezTo>
                  <a:cubicBezTo>
                    <a:pt x="556" y="491"/>
                    <a:pt x="553" y="505"/>
                    <a:pt x="539" y="522"/>
                  </a:cubicBezTo>
                  <a:cubicBezTo>
                    <a:pt x="522" y="540"/>
                    <a:pt x="510" y="543"/>
                    <a:pt x="460" y="544"/>
                  </a:cubicBezTo>
                  <a:cubicBezTo>
                    <a:pt x="431" y="544"/>
                    <a:pt x="431" y="544"/>
                    <a:pt x="431" y="544"/>
                  </a:cubicBezTo>
                  <a:cubicBezTo>
                    <a:pt x="431" y="450"/>
                    <a:pt x="431" y="450"/>
                    <a:pt x="431" y="450"/>
                  </a:cubicBezTo>
                  <a:cubicBezTo>
                    <a:pt x="447" y="450"/>
                    <a:pt x="447" y="450"/>
                    <a:pt x="447" y="450"/>
                  </a:cubicBezTo>
                  <a:cubicBezTo>
                    <a:pt x="467" y="449"/>
                    <a:pt x="471" y="445"/>
                    <a:pt x="471" y="420"/>
                  </a:cubicBezTo>
                  <a:cubicBezTo>
                    <a:pt x="471" y="352"/>
                    <a:pt x="471" y="352"/>
                    <a:pt x="471" y="352"/>
                  </a:cubicBezTo>
                  <a:cubicBezTo>
                    <a:pt x="436" y="352"/>
                    <a:pt x="436" y="352"/>
                    <a:pt x="436" y="352"/>
                  </a:cubicBezTo>
                  <a:cubicBezTo>
                    <a:pt x="431" y="462"/>
                    <a:pt x="396" y="520"/>
                    <a:pt x="317" y="554"/>
                  </a:cubicBezTo>
                  <a:cubicBezTo>
                    <a:pt x="317" y="451"/>
                    <a:pt x="317" y="451"/>
                    <a:pt x="317" y="451"/>
                  </a:cubicBezTo>
                  <a:cubicBezTo>
                    <a:pt x="274" y="451"/>
                    <a:pt x="274" y="451"/>
                    <a:pt x="274" y="451"/>
                  </a:cubicBezTo>
                  <a:cubicBezTo>
                    <a:pt x="283" y="479"/>
                    <a:pt x="285" y="484"/>
                    <a:pt x="312" y="550"/>
                  </a:cubicBezTo>
                  <a:cubicBezTo>
                    <a:pt x="213" y="550"/>
                    <a:pt x="213" y="550"/>
                    <a:pt x="213" y="550"/>
                  </a:cubicBezTo>
                  <a:cubicBezTo>
                    <a:pt x="203" y="516"/>
                    <a:pt x="201" y="508"/>
                    <a:pt x="188" y="451"/>
                  </a:cubicBezTo>
                  <a:cubicBezTo>
                    <a:pt x="142" y="451"/>
                    <a:pt x="142" y="451"/>
                    <a:pt x="142" y="451"/>
                  </a:cubicBezTo>
                  <a:cubicBezTo>
                    <a:pt x="130" y="490"/>
                    <a:pt x="123" y="508"/>
                    <a:pt x="102" y="550"/>
                  </a:cubicBezTo>
                  <a:cubicBezTo>
                    <a:pt x="0" y="550"/>
                    <a:pt x="0" y="550"/>
                    <a:pt x="0" y="550"/>
                  </a:cubicBezTo>
                  <a:cubicBezTo>
                    <a:pt x="35" y="496"/>
                    <a:pt x="40" y="486"/>
                    <a:pt x="53" y="451"/>
                  </a:cubicBezTo>
                  <a:lnTo>
                    <a:pt x="6" y="451"/>
                  </a:lnTo>
                  <a:close/>
                  <a:moveTo>
                    <a:pt x="192" y="144"/>
                  </a:moveTo>
                  <a:cubicBezTo>
                    <a:pt x="192" y="110"/>
                    <a:pt x="192" y="110"/>
                    <a:pt x="192" y="110"/>
                  </a:cubicBezTo>
                  <a:cubicBezTo>
                    <a:pt x="132" y="110"/>
                    <a:pt x="132" y="110"/>
                    <a:pt x="132" y="110"/>
                  </a:cubicBezTo>
                  <a:cubicBezTo>
                    <a:pt x="132" y="144"/>
                    <a:pt x="132" y="144"/>
                    <a:pt x="132" y="144"/>
                  </a:cubicBezTo>
                  <a:lnTo>
                    <a:pt x="192" y="144"/>
                  </a:lnTo>
                  <a:close/>
                  <a:moveTo>
                    <a:pt x="192" y="258"/>
                  </a:moveTo>
                  <a:cubicBezTo>
                    <a:pt x="192" y="215"/>
                    <a:pt x="192" y="215"/>
                    <a:pt x="192" y="215"/>
                  </a:cubicBezTo>
                  <a:cubicBezTo>
                    <a:pt x="132" y="215"/>
                    <a:pt x="132" y="215"/>
                    <a:pt x="132" y="215"/>
                  </a:cubicBezTo>
                  <a:cubicBezTo>
                    <a:pt x="132" y="258"/>
                    <a:pt x="132" y="258"/>
                    <a:pt x="132" y="258"/>
                  </a:cubicBezTo>
                  <a:lnTo>
                    <a:pt x="192" y="258"/>
                  </a:lnTo>
                  <a:close/>
                  <a:moveTo>
                    <a:pt x="192" y="372"/>
                  </a:moveTo>
                  <a:cubicBezTo>
                    <a:pt x="192" y="329"/>
                    <a:pt x="192" y="329"/>
                    <a:pt x="192" y="329"/>
                  </a:cubicBezTo>
                  <a:cubicBezTo>
                    <a:pt x="132" y="329"/>
                    <a:pt x="132" y="329"/>
                    <a:pt x="132" y="329"/>
                  </a:cubicBezTo>
                  <a:cubicBezTo>
                    <a:pt x="132" y="372"/>
                    <a:pt x="132" y="372"/>
                    <a:pt x="132" y="372"/>
                  </a:cubicBezTo>
                  <a:lnTo>
                    <a:pt x="192" y="372"/>
                  </a:lnTo>
                  <a:close/>
                  <a:moveTo>
                    <a:pt x="471" y="144"/>
                  </a:moveTo>
                  <a:cubicBezTo>
                    <a:pt x="471" y="87"/>
                    <a:pt x="471" y="87"/>
                    <a:pt x="471" y="87"/>
                  </a:cubicBezTo>
                  <a:cubicBezTo>
                    <a:pt x="436" y="87"/>
                    <a:pt x="436" y="87"/>
                    <a:pt x="436" y="87"/>
                  </a:cubicBezTo>
                  <a:cubicBezTo>
                    <a:pt x="436" y="144"/>
                    <a:pt x="436" y="144"/>
                    <a:pt x="436" y="144"/>
                  </a:cubicBezTo>
                  <a:lnTo>
                    <a:pt x="471" y="144"/>
                  </a:lnTo>
                  <a:close/>
                  <a:moveTo>
                    <a:pt x="471" y="214"/>
                  </a:moveTo>
                  <a:cubicBezTo>
                    <a:pt x="436" y="214"/>
                    <a:pt x="436" y="214"/>
                    <a:pt x="436" y="214"/>
                  </a:cubicBezTo>
                  <a:cubicBezTo>
                    <a:pt x="436" y="274"/>
                    <a:pt x="436" y="274"/>
                    <a:pt x="436" y="274"/>
                  </a:cubicBezTo>
                  <a:cubicBezTo>
                    <a:pt x="471" y="274"/>
                    <a:pt x="471" y="274"/>
                    <a:pt x="471" y="274"/>
                  </a:cubicBezTo>
                  <a:lnTo>
                    <a:pt x="471" y="214"/>
                  </a:lnTo>
                  <a:close/>
                </a:path>
              </a:pathLst>
            </a:custGeom>
            <a:solidFill>
              <a:srgbClr val="62AD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9"/>
            <p:cNvSpPr>
              <a:spLocks/>
            </p:cNvSpPr>
            <p:nvPr userDrawn="1"/>
          </p:nvSpPr>
          <p:spPr bwMode="auto">
            <a:xfrm>
              <a:off x="346733" y="213971"/>
              <a:ext cx="126249" cy="133197"/>
            </a:xfrm>
            <a:custGeom>
              <a:avLst/>
              <a:gdLst>
                <a:gd name="T0" fmla="*/ 221 w 407"/>
                <a:gd name="T1" fmla="*/ 429 h 429"/>
                <a:gd name="T2" fmla="*/ 407 w 407"/>
                <a:gd name="T3" fmla="*/ 260 h 429"/>
                <a:gd name="T4" fmla="*/ 407 w 407"/>
                <a:gd name="T5" fmla="*/ 226 h 429"/>
                <a:gd name="T6" fmla="*/ 407 w 407"/>
                <a:gd name="T7" fmla="*/ 136 h 429"/>
                <a:gd name="T8" fmla="*/ 407 w 407"/>
                <a:gd name="T9" fmla="*/ 116 h 429"/>
                <a:gd name="T10" fmla="*/ 291 w 407"/>
                <a:gd name="T11" fmla="*/ 0 h 429"/>
                <a:gd name="T12" fmla="*/ 23 w 407"/>
                <a:gd name="T13" fmla="*/ 0 h 429"/>
                <a:gd name="T14" fmla="*/ 0 w 407"/>
                <a:gd name="T15" fmla="*/ 23 h 429"/>
                <a:gd name="T16" fmla="*/ 0 w 407"/>
                <a:gd name="T17" fmla="*/ 67 h 429"/>
                <a:gd name="T18" fmla="*/ 23 w 407"/>
                <a:gd name="T19" fmla="*/ 90 h 429"/>
                <a:gd name="T20" fmla="*/ 291 w 407"/>
                <a:gd name="T21" fmla="*/ 90 h 429"/>
                <a:gd name="T22" fmla="*/ 316 w 407"/>
                <a:gd name="T23" fmla="*/ 116 h 429"/>
                <a:gd name="T24" fmla="*/ 316 w 407"/>
                <a:gd name="T25" fmla="*/ 136 h 429"/>
                <a:gd name="T26" fmla="*/ 316 w 407"/>
                <a:gd name="T27" fmla="*/ 226 h 429"/>
                <a:gd name="T28" fmla="*/ 316 w 407"/>
                <a:gd name="T29" fmla="*/ 260 h 429"/>
                <a:gd name="T30" fmla="*/ 221 w 407"/>
                <a:gd name="T31" fmla="*/ 339 h 429"/>
                <a:gd name="T32" fmla="*/ 69 w 407"/>
                <a:gd name="T33" fmla="*/ 339 h 429"/>
                <a:gd name="T34" fmla="*/ 45 w 407"/>
                <a:gd name="T35" fmla="*/ 362 h 429"/>
                <a:gd name="T36" fmla="*/ 45 w 407"/>
                <a:gd name="T37" fmla="*/ 406 h 429"/>
                <a:gd name="T38" fmla="*/ 69 w 407"/>
                <a:gd name="T39" fmla="*/ 429 h 429"/>
                <a:gd name="T40" fmla="*/ 221 w 407"/>
                <a:gd name="T41"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7" h="429">
                  <a:moveTo>
                    <a:pt x="221" y="429"/>
                  </a:moveTo>
                  <a:cubicBezTo>
                    <a:pt x="323" y="429"/>
                    <a:pt x="407" y="353"/>
                    <a:pt x="407" y="260"/>
                  </a:cubicBezTo>
                  <a:cubicBezTo>
                    <a:pt x="407" y="226"/>
                    <a:pt x="407" y="226"/>
                    <a:pt x="407" y="226"/>
                  </a:cubicBezTo>
                  <a:cubicBezTo>
                    <a:pt x="407" y="136"/>
                    <a:pt x="407" y="136"/>
                    <a:pt x="407" y="136"/>
                  </a:cubicBezTo>
                  <a:cubicBezTo>
                    <a:pt x="407" y="116"/>
                    <a:pt x="407" y="116"/>
                    <a:pt x="407" y="116"/>
                  </a:cubicBezTo>
                  <a:cubicBezTo>
                    <a:pt x="407" y="52"/>
                    <a:pt x="355" y="0"/>
                    <a:pt x="291" y="0"/>
                  </a:cubicBezTo>
                  <a:cubicBezTo>
                    <a:pt x="23" y="0"/>
                    <a:pt x="23" y="0"/>
                    <a:pt x="23" y="0"/>
                  </a:cubicBezTo>
                  <a:cubicBezTo>
                    <a:pt x="11" y="0"/>
                    <a:pt x="0" y="10"/>
                    <a:pt x="0" y="23"/>
                  </a:cubicBezTo>
                  <a:cubicBezTo>
                    <a:pt x="0" y="67"/>
                    <a:pt x="0" y="67"/>
                    <a:pt x="0" y="67"/>
                  </a:cubicBezTo>
                  <a:cubicBezTo>
                    <a:pt x="0" y="80"/>
                    <a:pt x="11" y="90"/>
                    <a:pt x="23" y="90"/>
                  </a:cubicBezTo>
                  <a:cubicBezTo>
                    <a:pt x="291" y="90"/>
                    <a:pt x="291" y="90"/>
                    <a:pt x="291" y="90"/>
                  </a:cubicBezTo>
                  <a:cubicBezTo>
                    <a:pt x="305" y="90"/>
                    <a:pt x="316" y="102"/>
                    <a:pt x="316" y="116"/>
                  </a:cubicBezTo>
                  <a:cubicBezTo>
                    <a:pt x="316" y="136"/>
                    <a:pt x="316" y="136"/>
                    <a:pt x="316" y="136"/>
                  </a:cubicBezTo>
                  <a:cubicBezTo>
                    <a:pt x="316" y="226"/>
                    <a:pt x="316" y="226"/>
                    <a:pt x="316" y="226"/>
                  </a:cubicBezTo>
                  <a:cubicBezTo>
                    <a:pt x="316" y="260"/>
                    <a:pt x="316" y="260"/>
                    <a:pt x="316" y="260"/>
                  </a:cubicBezTo>
                  <a:cubicBezTo>
                    <a:pt x="316" y="303"/>
                    <a:pt x="273" y="339"/>
                    <a:pt x="221" y="339"/>
                  </a:cubicBezTo>
                  <a:cubicBezTo>
                    <a:pt x="69" y="339"/>
                    <a:pt x="69" y="339"/>
                    <a:pt x="69" y="339"/>
                  </a:cubicBezTo>
                  <a:cubicBezTo>
                    <a:pt x="56" y="339"/>
                    <a:pt x="45" y="350"/>
                    <a:pt x="45" y="362"/>
                  </a:cubicBezTo>
                  <a:cubicBezTo>
                    <a:pt x="45" y="406"/>
                    <a:pt x="45" y="406"/>
                    <a:pt x="45" y="406"/>
                  </a:cubicBezTo>
                  <a:cubicBezTo>
                    <a:pt x="45" y="419"/>
                    <a:pt x="56" y="429"/>
                    <a:pt x="69" y="429"/>
                  </a:cubicBezTo>
                  <a:lnTo>
                    <a:pt x="221" y="4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0"/>
            <p:cNvSpPr>
              <a:spLocks/>
            </p:cNvSpPr>
            <p:nvPr userDrawn="1"/>
          </p:nvSpPr>
          <p:spPr bwMode="auto">
            <a:xfrm>
              <a:off x="360760" y="164939"/>
              <a:ext cx="91114" cy="27924"/>
            </a:xfrm>
            <a:custGeom>
              <a:avLst/>
              <a:gdLst>
                <a:gd name="T0" fmla="*/ 294 w 294"/>
                <a:gd name="T1" fmla="*/ 22 h 90"/>
                <a:gd name="T2" fmla="*/ 271 w 294"/>
                <a:gd name="T3" fmla="*/ 0 h 90"/>
                <a:gd name="T4" fmla="*/ 23 w 294"/>
                <a:gd name="T5" fmla="*/ 0 h 90"/>
                <a:gd name="T6" fmla="*/ 0 w 294"/>
                <a:gd name="T7" fmla="*/ 22 h 90"/>
                <a:gd name="T8" fmla="*/ 0 w 294"/>
                <a:gd name="T9" fmla="*/ 67 h 90"/>
                <a:gd name="T10" fmla="*/ 23 w 294"/>
                <a:gd name="T11" fmla="*/ 90 h 90"/>
                <a:gd name="T12" fmla="*/ 271 w 294"/>
                <a:gd name="T13" fmla="*/ 90 h 90"/>
                <a:gd name="T14" fmla="*/ 294 w 294"/>
                <a:gd name="T15" fmla="*/ 67 h 90"/>
                <a:gd name="T16" fmla="*/ 294 w 294"/>
                <a:gd name="T17"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0">
                  <a:moveTo>
                    <a:pt x="294" y="22"/>
                  </a:moveTo>
                  <a:cubicBezTo>
                    <a:pt x="294" y="10"/>
                    <a:pt x="284" y="0"/>
                    <a:pt x="271" y="0"/>
                  </a:cubicBezTo>
                  <a:cubicBezTo>
                    <a:pt x="23" y="0"/>
                    <a:pt x="23" y="0"/>
                    <a:pt x="23" y="0"/>
                  </a:cubicBezTo>
                  <a:cubicBezTo>
                    <a:pt x="10" y="0"/>
                    <a:pt x="0" y="10"/>
                    <a:pt x="0" y="22"/>
                  </a:cubicBezTo>
                  <a:cubicBezTo>
                    <a:pt x="0" y="67"/>
                    <a:pt x="0" y="67"/>
                    <a:pt x="0" y="67"/>
                  </a:cubicBezTo>
                  <a:cubicBezTo>
                    <a:pt x="0" y="80"/>
                    <a:pt x="10" y="90"/>
                    <a:pt x="23" y="90"/>
                  </a:cubicBezTo>
                  <a:cubicBezTo>
                    <a:pt x="271" y="90"/>
                    <a:pt x="271" y="90"/>
                    <a:pt x="271" y="90"/>
                  </a:cubicBezTo>
                  <a:cubicBezTo>
                    <a:pt x="284" y="90"/>
                    <a:pt x="294" y="80"/>
                    <a:pt x="294" y="67"/>
                  </a:cubicBezTo>
                  <a:lnTo>
                    <a:pt x="294"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1"/>
            <p:cNvSpPr>
              <a:spLocks noEditPoints="1"/>
            </p:cNvSpPr>
            <p:nvPr userDrawn="1"/>
          </p:nvSpPr>
          <p:spPr bwMode="auto">
            <a:xfrm>
              <a:off x="507330" y="164939"/>
              <a:ext cx="126249" cy="182229"/>
            </a:xfrm>
            <a:custGeom>
              <a:avLst/>
              <a:gdLst>
                <a:gd name="T0" fmla="*/ 330 w 407"/>
                <a:gd name="T1" fmla="*/ 113 h 587"/>
                <a:gd name="T2" fmla="*/ 352 w 407"/>
                <a:gd name="T3" fmla="*/ 23 h 587"/>
                <a:gd name="T4" fmla="*/ 334 w 407"/>
                <a:gd name="T5" fmla="*/ 0 h 587"/>
                <a:gd name="T6" fmla="*/ 288 w 407"/>
                <a:gd name="T7" fmla="*/ 0 h 587"/>
                <a:gd name="T8" fmla="*/ 259 w 407"/>
                <a:gd name="T9" fmla="*/ 23 h 587"/>
                <a:gd name="T10" fmla="*/ 237 w 407"/>
                <a:gd name="T11" fmla="*/ 113 h 587"/>
                <a:gd name="T12" fmla="*/ 237 w 407"/>
                <a:gd name="T13" fmla="*/ 113 h 587"/>
                <a:gd name="T14" fmla="*/ 181 w 407"/>
                <a:gd name="T15" fmla="*/ 113 h 587"/>
                <a:gd name="T16" fmla="*/ 181 w 407"/>
                <a:gd name="T17" fmla="*/ 23 h 587"/>
                <a:gd name="T18" fmla="*/ 158 w 407"/>
                <a:gd name="T19" fmla="*/ 0 h 587"/>
                <a:gd name="T20" fmla="*/ 114 w 407"/>
                <a:gd name="T21" fmla="*/ 0 h 587"/>
                <a:gd name="T22" fmla="*/ 91 w 407"/>
                <a:gd name="T23" fmla="*/ 23 h 587"/>
                <a:gd name="T24" fmla="*/ 91 w 407"/>
                <a:gd name="T25" fmla="*/ 113 h 587"/>
                <a:gd name="T26" fmla="*/ 81 w 407"/>
                <a:gd name="T27" fmla="*/ 113 h 587"/>
                <a:gd name="T28" fmla="*/ 0 w 407"/>
                <a:gd name="T29" fmla="*/ 193 h 587"/>
                <a:gd name="T30" fmla="*/ 0 w 407"/>
                <a:gd name="T31" fmla="*/ 507 h 587"/>
                <a:gd name="T32" fmla="*/ 81 w 407"/>
                <a:gd name="T33" fmla="*/ 587 h 587"/>
                <a:gd name="T34" fmla="*/ 146 w 407"/>
                <a:gd name="T35" fmla="*/ 587 h 587"/>
                <a:gd name="T36" fmla="*/ 233 w 407"/>
                <a:gd name="T37" fmla="*/ 518 h 587"/>
                <a:gd name="T38" fmla="*/ 309 w 407"/>
                <a:gd name="T39" fmla="*/ 203 h 587"/>
                <a:gd name="T40" fmla="*/ 317 w 407"/>
                <a:gd name="T41" fmla="*/ 203 h 587"/>
                <a:gd name="T42" fmla="*/ 317 w 407"/>
                <a:gd name="T43" fmla="*/ 497 h 587"/>
                <a:gd name="T44" fmla="*/ 294 w 407"/>
                <a:gd name="T45" fmla="*/ 497 h 587"/>
                <a:gd name="T46" fmla="*/ 272 w 407"/>
                <a:gd name="T47" fmla="*/ 520 h 587"/>
                <a:gd name="T48" fmla="*/ 272 w 407"/>
                <a:gd name="T49" fmla="*/ 564 h 587"/>
                <a:gd name="T50" fmla="*/ 295 w 407"/>
                <a:gd name="T51" fmla="*/ 587 h 587"/>
                <a:gd name="T52" fmla="*/ 327 w 407"/>
                <a:gd name="T53" fmla="*/ 587 h 587"/>
                <a:gd name="T54" fmla="*/ 407 w 407"/>
                <a:gd name="T55" fmla="*/ 507 h 587"/>
                <a:gd name="T56" fmla="*/ 407 w 407"/>
                <a:gd name="T57" fmla="*/ 193 h 587"/>
                <a:gd name="T58" fmla="*/ 330 w 407"/>
                <a:gd name="T59" fmla="*/ 113 h 587"/>
                <a:gd name="T60" fmla="*/ 146 w 407"/>
                <a:gd name="T61" fmla="*/ 496 h 587"/>
                <a:gd name="T62" fmla="*/ 145 w 407"/>
                <a:gd name="T63" fmla="*/ 497 h 587"/>
                <a:gd name="T64" fmla="*/ 91 w 407"/>
                <a:gd name="T65" fmla="*/ 497 h 587"/>
                <a:gd name="T66" fmla="*/ 91 w 407"/>
                <a:gd name="T67" fmla="*/ 203 h 587"/>
                <a:gd name="T68" fmla="*/ 216 w 407"/>
                <a:gd name="T69" fmla="*/ 203 h 587"/>
                <a:gd name="T70" fmla="*/ 146 w 407"/>
                <a:gd name="T71" fmla="*/ 496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7" h="587">
                  <a:moveTo>
                    <a:pt x="330" y="113"/>
                  </a:moveTo>
                  <a:cubicBezTo>
                    <a:pt x="352" y="23"/>
                    <a:pt x="352" y="23"/>
                    <a:pt x="352" y="23"/>
                  </a:cubicBezTo>
                  <a:cubicBezTo>
                    <a:pt x="355" y="10"/>
                    <a:pt x="347" y="0"/>
                    <a:pt x="334" y="0"/>
                  </a:cubicBezTo>
                  <a:cubicBezTo>
                    <a:pt x="288" y="0"/>
                    <a:pt x="288" y="0"/>
                    <a:pt x="288" y="0"/>
                  </a:cubicBezTo>
                  <a:cubicBezTo>
                    <a:pt x="275" y="0"/>
                    <a:pt x="262" y="10"/>
                    <a:pt x="259" y="23"/>
                  </a:cubicBezTo>
                  <a:cubicBezTo>
                    <a:pt x="237" y="113"/>
                    <a:pt x="237" y="113"/>
                    <a:pt x="237" y="113"/>
                  </a:cubicBezTo>
                  <a:cubicBezTo>
                    <a:pt x="237" y="113"/>
                    <a:pt x="237" y="113"/>
                    <a:pt x="237" y="113"/>
                  </a:cubicBezTo>
                  <a:cubicBezTo>
                    <a:pt x="181" y="113"/>
                    <a:pt x="181" y="113"/>
                    <a:pt x="181" y="113"/>
                  </a:cubicBezTo>
                  <a:cubicBezTo>
                    <a:pt x="181" y="23"/>
                    <a:pt x="181" y="23"/>
                    <a:pt x="181" y="23"/>
                  </a:cubicBezTo>
                  <a:cubicBezTo>
                    <a:pt x="181" y="10"/>
                    <a:pt x="171" y="0"/>
                    <a:pt x="158" y="0"/>
                  </a:cubicBezTo>
                  <a:cubicBezTo>
                    <a:pt x="114" y="0"/>
                    <a:pt x="114" y="0"/>
                    <a:pt x="114" y="0"/>
                  </a:cubicBezTo>
                  <a:cubicBezTo>
                    <a:pt x="101" y="0"/>
                    <a:pt x="91" y="10"/>
                    <a:pt x="91" y="23"/>
                  </a:cubicBezTo>
                  <a:cubicBezTo>
                    <a:pt x="91" y="113"/>
                    <a:pt x="91" y="113"/>
                    <a:pt x="91" y="113"/>
                  </a:cubicBezTo>
                  <a:cubicBezTo>
                    <a:pt x="81" y="113"/>
                    <a:pt x="81" y="113"/>
                    <a:pt x="81" y="113"/>
                  </a:cubicBezTo>
                  <a:cubicBezTo>
                    <a:pt x="37" y="113"/>
                    <a:pt x="0" y="149"/>
                    <a:pt x="0" y="193"/>
                  </a:cubicBezTo>
                  <a:cubicBezTo>
                    <a:pt x="0" y="507"/>
                    <a:pt x="0" y="507"/>
                    <a:pt x="0" y="507"/>
                  </a:cubicBezTo>
                  <a:cubicBezTo>
                    <a:pt x="0" y="551"/>
                    <a:pt x="37" y="587"/>
                    <a:pt x="81" y="587"/>
                  </a:cubicBezTo>
                  <a:cubicBezTo>
                    <a:pt x="146" y="587"/>
                    <a:pt x="146" y="587"/>
                    <a:pt x="146" y="587"/>
                  </a:cubicBezTo>
                  <a:cubicBezTo>
                    <a:pt x="186" y="587"/>
                    <a:pt x="224" y="558"/>
                    <a:pt x="233" y="518"/>
                  </a:cubicBezTo>
                  <a:cubicBezTo>
                    <a:pt x="309" y="203"/>
                    <a:pt x="309" y="203"/>
                    <a:pt x="309" y="203"/>
                  </a:cubicBezTo>
                  <a:cubicBezTo>
                    <a:pt x="317" y="203"/>
                    <a:pt x="317" y="203"/>
                    <a:pt x="317" y="203"/>
                  </a:cubicBezTo>
                  <a:cubicBezTo>
                    <a:pt x="317" y="497"/>
                    <a:pt x="317" y="497"/>
                    <a:pt x="317" y="497"/>
                  </a:cubicBezTo>
                  <a:cubicBezTo>
                    <a:pt x="317" y="497"/>
                    <a:pt x="307" y="497"/>
                    <a:pt x="294" y="497"/>
                  </a:cubicBezTo>
                  <a:cubicBezTo>
                    <a:pt x="282" y="497"/>
                    <a:pt x="272" y="508"/>
                    <a:pt x="272" y="520"/>
                  </a:cubicBezTo>
                  <a:cubicBezTo>
                    <a:pt x="272" y="564"/>
                    <a:pt x="272" y="564"/>
                    <a:pt x="272" y="564"/>
                  </a:cubicBezTo>
                  <a:cubicBezTo>
                    <a:pt x="272" y="577"/>
                    <a:pt x="282" y="587"/>
                    <a:pt x="295" y="587"/>
                  </a:cubicBezTo>
                  <a:cubicBezTo>
                    <a:pt x="327" y="587"/>
                    <a:pt x="327" y="587"/>
                    <a:pt x="327" y="587"/>
                  </a:cubicBezTo>
                  <a:cubicBezTo>
                    <a:pt x="371" y="587"/>
                    <a:pt x="407" y="551"/>
                    <a:pt x="407" y="507"/>
                  </a:cubicBezTo>
                  <a:cubicBezTo>
                    <a:pt x="407" y="193"/>
                    <a:pt x="407" y="193"/>
                    <a:pt x="407" y="193"/>
                  </a:cubicBezTo>
                  <a:cubicBezTo>
                    <a:pt x="407" y="150"/>
                    <a:pt x="373" y="115"/>
                    <a:pt x="330" y="113"/>
                  </a:cubicBezTo>
                  <a:close/>
                  <a:moveTo>
                    <a:pt x="146" y="496"/>
                  </a:moveTo>
                  <a:cubicBezTo>
                    <a:pt x="146" y="496"/>
                    <a:pt x="145" y="497"/>
                    <a:pt x="145" y="497"/>
                  </a:cubicBezTo>
                  <a:cubicBezTo>
                    <a:pt x="91" y="497"/>
                    <a:pt x="91" y="497"/>
                    <a:pt x="91" y="497"/>
                  </a:cubicBezTo>
                  <a:cubicBezTo>
                    <a:pt x="91" y="203"/>
                    <a:pt x="91" y="203"/>
                    <a:pt x="91" y="203"/>
                  </a:cubicBezTo>
                  <a:cubicBezTo>
                    <a:pt x="216" y="203"/>
                    <a:pt x="216" y="203"/>
                    <a:pt x="216" y="203"/>
                  </a:cubicBezTo>
                  <a:lnTo>
                    <a:pt x="146" y="4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2"/>
            <p:cNvSpPr>
              <a:spLocks/>
            </p:cNvSpPr>
            <p:nvPr userDrawn="1"/>
          </p:nvSpPr>
          <p:spPr bwMode="auto">
            <a:xfrm>
              <a:off x="409136" y="445886"/>
              <a:ext cx="4588" cy="21107"/>
            </a:xfrm>
            <a:custGeom>
              <a:avLst/>
              <a:gdLst>
                <a:gd name="T0" fmla="*/ 0 w 35"/>
                <a:gd name="T1" fmla="*/ 0 h 161"/>
                <a:gd name="T2" fmla="*/ 35 w 35"/>
                <a:gd name="T3" fmla="*/ 161 h 161"/>
                <a:gd name="T4" fmla="*/ 0 w 35"/>
                <a:gd name="T5" fmla="*/ 0 h 161"/>
              </a:gdLst>
              <a:ahLst/>
              <a:cxnLst>
                <a:cxn ang="0">
                  <a:pos x="T0" y="T1"/>
                </a:cxn>
                <a:cxn ang="0">
                  <a:pos x="T2" y="T3"/>
                </a:cxn>
                <a:cxn ang="0">
                  <a:pos x="T4" y="T5"/>
                </a:cxn>
              </a:cxnLst>
              <a:rect l="0" t="0" r="r" b="b"/>
              <a:pathLst>
                <a:path w="35" h="161">
                  <a:moveTo>
                    <a:pt x="0" y="0"/>
                  </a:moveTo>
                  <a:lnTo>
                    <a:pt x="35" y="16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Line 13"/>
            <p:cNvSpPr>
              <a:spLocks noChangeShapeType="1"/>
            </p:cNvSpPr>
            <p:nvPr userDrawn="1"/>
          </p:nvSpPr>
          <p:spPr bwMode="auto">
            <a:xfrm>
              <a:off x="409136" y="445886"/>
              <a:ext cx="4588" cy="2110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Freeform 14"/>
            <p:cNvSpPr>
              <a:spLocks/>
            </p:cNvSpPr>
            <p:nvPr userDrawn="1"/>
          </p:nvSpPr>
          <p:spPr bwMode="auto">
            <a:xfrm>
              <a:off x="437585" y="445886"/>
              <a:ext cx="4720" cy="21107"/>
            </a:xfrm>
            <a:custGeom>
              <a:avLst/>
              <a:gdLst>
                <a:gd name="T0" fmla="*/ 36 w 36"/>
                <a:gd name="T1" fmla="*/ 161 h 161"/>
                <a:gd name="T2" fmla="*/ 0 w 36"/>
                <a:gd name="T3" fmla="*/ 0 h 161"/>
                <a:gd name="T4" fmla="*/ 36 w 36"/>
                <a:gd name="T5" fmla="*/ 161 h 161"/>
              </a:gdLst>
              <a:ahLst/>
              <a:cxnLst>
                <a:cxn ang="0">
                  <a:pos x="T0" y="T1"/>
                </a:cxn>
                <a:cxn ang="0">
                  <a:pos x="T2" y="T3"/>
                </a:cxn>
                <a:cxn ang="0">
                  <a:pos x="T4" y="T5"/>
                </a:cxn>
              </a:cxnLst>
              <a:rect l="0" t="0" r="r" b="b"/>
              <a:pathLst>
                <a:path w="36" h="161">
                  <a:moveTo>
                    <a:pt x="36" y="161"/>
                  </a:moveTo>
                  <a:lnTo>
                    <a:pt x="0" y="0"/>
                  </a:lnTo>
                  <a:lnTo>
                    <a:pt x="36"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Line 15"/>
            <p:cNvSpPr>
              <a:spLocks noChangeShapeType="1"/>
            </p:cNvSpPr>
            <p:nvPr userDrawn="1"/>
          </p:nvSpPr>
          <p:spPr bwMode="auto">
            <a:xfrm flipH="1" flipV="1">
              <a:off x="437585" y="445886"/>
              <a:ext cx="4720" cy="2110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16"/>
            <p:cNvSpPr>
              <a:spLocks/>
            </p:cNvSpPr>
            <p:nvPr userDrawn="1"/>
          </p:nvSpPr>
          <p:spPr bwMode="auto">
            <a:xfrm>
              <a:off x="346733" y="389644"/>
              <a:ext cx="126249" cy="133197"/>
            </a:xfrm>
            <a:custGeom>
              <a:avLst/>
              <a:gdLst>
                <a:gd name="T0" fmla="*/ 407 w 407"/>
                <a:gd name="T1" fmla="*/ 157 h 429"/>
                <a:gd name="T2" fmla="*/ 407 w 407"/>
                <a:gd name="T3" fmla="*/ 114 h 429"/>
                <a:gd name="T4" fmla="*/ 383 w 407"/>
                <a:gd name="T5" fmla="*/ 90 h 429"/>
                <a:gd name="T6" fmla="*/ 273 w 407"/>
                <a:gd name="T7" fmla="*/ 90 h 429"/>
                <a:gd name="T8" fmla="*/ 258 w 407"/>
                <a:gd name="T9" fmla="*/ 23 h 429"/>
                <a:gd name="T10" fmla="*/ 230 w 407"/>
                <a:gd name="T11" fmla="*/ 0 h 429"/>
                <a:gd name="T12" fmla="*/ 184 w 407"/>
                <a:gd name="T13" fmla="*/ 0 h 429"/>
                <a:gd name="T14" fmla="*/ 166 w 407"/>
                <a:gd name="T15" fmla="*/ 23 h 429"/>
                <a:gd name="T16" fmla="*/ 181 w 407"/>
                <a:gd name="T17" fmla="*/ 91 h 429"/>
                <a:gd name="T18" fmla="*/ 69 w 407"/>
                <a:gd name="T19" fmla="*/ 91 h 429"/>
                <a:gd name="T20" fmla="*/ 45 w 407"/>
                <a:gd name="T21" fmla="*/ 114 h 429"/>
                <a:gd name="T22" fmla="*/ 45 w 407"/>
                <a:gd name="T23" fmla="*/ 157 h 429"/>
                <a:gd name="T24" fmla="*/ 69 w 407"/>
                <a:gd name="T25" fmla="*/ 181 h 429"/>
                <a:gd name="T26" fmla="*/ 201 w 407"/>
                <a:gd name="T27" fmla="*/ 181 h 429"/>
                <a:gd name="T28" fmla="*/ 216 w 407"/>
                <a:gd name="T29" fmla="*/ 249 h 429"/>
                <a:gd name="T30" fmla="*/ 23 w 407"/>
                <a:gd name="T31" fmla="*/ 249 h 429"/>
                <a:gd name="T32" fmla="*/ 0 w 407"/>
                <a:gd name="T33" fmla="*/ 272 h 429"/>
                <a:gd name="T34" fmla="*/ 0 w 407"/>
                <a:gd name="T35" fmla="*/ 316 h 429"/>
                <a:gd name="T36" fmla="*/ 23 w 407"/>
                <a:gd name="T37" fmla="*/ 339 h 429"/>
                <a:gd name="T38" fmla="*/ 236 w 407"/>
                <a:gd name="T39" fmla="*/ 339 h 429"/>
                <a:gd name="T40" fmla="*/ 251 w 407"/>
                <a:gd name="T41" fmla="*/ 406 h 429"/>
                <a:gd name="T42" fmla="*/ 279 w 407"/>
                <a:gd name="T43" fmla="*/ 429 h 429"/>
                <a:gd name="T44" fmla="*/ 325 w 407"/>
                <a:gd name="T45" fmla="*/ 429 h 429"/>
                <a:gd name="T46" fmla="*/ 343 w 407"/>
                <a:gd name="T47" fmla="*/ 406 h 429"/>
                <a:gd name="T48" fmla="*/ 328 w 407"/>
                <a:gd name="T49" fmla="*/ 339 h 429"/>
                <a:gd name="T50" fmla="*/ 328 w 407"/>
                <a:gd name="T51" fmla="*/ 339 h 429"/>
                <a:gd name="T52" fmla="*/ 383 w 407"/>
                <a:gd name="T53" fmla="*/ 339 h 429"/>
                <a:gd name="T54" fmla="*/ 407 w 407"/>
                <a:gd name="T55" fmla="*/ 315 h 429"/>
                <a:gd name="T56" fmla="*/ 407 w 407"/>
                <a:gd name="T57" fmla="*/ 272 h 429"/>
                <a:gd name="T58" fmla="*/ 383 w 407"/>
                <a:gd name="T59" fmla="*/ 249 h 429"/>
                <a:gd name="T60" fmla="*/ 308 w 407"/>
                <a:gd name="T61" fmla="*/ 249 h 429"/>
                <a:gd name="T62" fmla="*/ 293 w 407"/>
                <a:gd name="T63" fmla="*/ 181 h 429"/>
                <a:gd name="T64" fmla="*/ 383 w 407"/>
                <a:gd name="T65" fmla="*/ 181 h 429"/>
                <a:gd name="T66" fmla="*/ 407 w 407"/>
                <a:gd name="T67" fmla="*/ 15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7" h="429">
                  <a:moveTo>
                    <a:pt x="407" y="157"/>
                  </a:moveTo>
                  <a:cubicBezTo>
                    <a:pt x="407" y="114"/>
                    <a:pt x="407" y="114"/>
                    <a:pt x="407" y="114"/>
                  </a:cubicBezTo>
                  <a:cubicBezTo>
                    <a:pt x="407" y="101"/>
                    <a:pt x="396" y="90"/>
                    <a:pt x="383" y="90"/>
                  </a:cubicBezTo>
                  <a:cubicBezTo>
                    <a:pt x="273" y="90"/>
                    <a:pt x="273" y="90"/>
                    <a:pt x="273" y="90"/>
                  </a:cubicBezTo>
                  <a:cubicBezTo>
                    <a:pt x="258" y="23"/>
                    <a:pt x="258" y="23"/>
                    <a:pt x="258" y="23"/>
                  </a:cubicBezTo>
                  <a:cubicBezTo>
                    <a:pt x="256" y="10"/>
                    <a:pt x="243" y="0"/>
                    <a:pt x="230" y="0"/>
                  </a:cubicBezTo>
                  <a:cubicBezTo>
                    <a:pt x="184" y="0"/>
                    <a:pt x="184" y="0"/>
                    <a:pt x="184" y="0"/>
                  </a:cubicBezTo>
                  <a:cubicBezTo>
                    <a:pt x="171" y="0"/>
                    <a:pt x="163" y="10"/>
                    <a:pt x="166" y="23"/>
                  </a:cubicBezTo>
                  <a:cubicBezTo>
                    <a:pt x="181" y="91"/>
                    <a:pt x="181" y="91"/>
                    <a:pt x="181" y="91"/>
                  </a:cubicBezTo>
                  <a:cubicBezTo>
                    <a:pt x="69" y="91"/>
                    <a:pt x="69" y="91"/>
                    <a:pt x="69" y="91"/>
                  </a:cubicBezTo>
                  <a:cubicBezTo>
                    <a:pt x="56" y="91"/>
                    <a:pt x="45" y="101"/>
                    <a:pt x="45" y="114"/>
                  </a:cubicBezTo>
                  <a:cubicBezTo>
                    <a:pt x="45" y="157"/>
                    <a:pt x="45" y="157"/>
                    <a:pt x="45" y="157"/>
                  </a:cubicBezTo>
                  <a:cubicBezTo>
                    <a:pt x="45" y="170"/>
                    <a:pt x="56" y="181"/>
                    <a:pt x="69" y="181"/>
                  </a:cubicBezTo>
                  <a:cubicBezTo>
                    <a:pt x="201" y="181"/>
                    <a:pt x="201" y="181"/>
                    <a:pt x="201" y="181"/>
                  </a:cubicBezTo>
                  <a:cubicBezTo>
                    <a:pt x="216" y="249"/>
                    <a:pt x="216" y="249"/>
                    <a:pt x="216" y="249"/>
                  </a:cubicBezTo>
                  <a:cubicBezTo>
                    <a:pt x="23" y="249"/>
                    <a:pt x="23" y="249"/>
                    <a:pt x="23" y="249"/>
                  </a:cubicBezTo>
                  <a:cubicBezTo>
                    <a:pt x="11" y="249"/>
                    <a:pt x="0" y="259"/>
                    <a:pt x="0" y="272"/>
                  </a:cubicBezTo>
                  <a:cubicBezTo>
                    <a:pt x="0" y="316"/>
                    <a:pt x="0" y="316"/>
                    <a:pt x="0" y="316"/>
                  </a:cubicBezTo>
                  <a:cubicBezTo>
                    <a:pt x="0" y="329"/>
                    <a:pt x="11" y="339"/>
                    <a:pt x="23" y="339"/>
                  </a:cubicBezTo>
                  <a:cubicBezTo>
                    <a:pt x="236" y="339"/>
                    <a:pt x="236" y="339"/>
                    <a:pt x="236" y="339"/>
                  </a:cubicBezTo>
                  <a:cubicBezTo>
                    <a:pt x="251" y="406"/>
                    <a:pt x="251" y="406"/>
                    <a:pt x="251" y="406"/>
                  </a:cubicBezTo>
                  <a:cubicBezTo>
                    <a:pt x="253" y="419"/>
                    <a:pt x="266" y="429"/>
                    <a:pt x="279" y="429"/>
                  </a:cubicBezTo>
                  <a:cubicBezTo>
                    <a:pt x="325" y="429"/>
                    <a:pt x="325" y="429"/>
                    <a:pt x="325" y="429"/>
                  </a:cubicBezTo>
                  <a:cubicBezTo>
                    <a:pt x="338" y="429"/>
                    <a:pt x="346" y="419"/>
                    <a:pt x="343" y="406"/>
                  </a:cubicBezTo>
                  <a:cubicBezTo>
                    <a:pt x="328" y="339"/>
                    <a:pt x="328" y="339"/>
                    <a:pt x="328" y="339"/>
                  </a:cubicBezTo>
                  <a:cubicBezTo>
                    <a:pt x="328" y="339"/>
                    <a:pt x="328" y="339"/>
                    <a:pt x="328" y="339"/>
                  </a:cubicBezTo>
                  <a:cubicBezTo>
                    <a:pt x="383" y="339"/>
                    <a:pt x="383" y="339"/>
                    <a:pt x="383" y="339"/>
                  </a:cubicBezTo>
                  <a:cubicBezTo>
                    <a:pt x="396" y="339"/>
                    <a:pt x="407" y="328"/>
                    <a:pt x="407" y="315"/>
                  </a:cubicBezTo>
                  <a:cubicBezTo>
                    <a:pt x="407" y="272"/>
                    <a:pt x="407" y="272"/>
                    <a:pt x="407" y="272"/>
                  </a:cubicBezTo>
                  <a:cubicBezTo>
                    <a:pt x="407" y="259"/>
                    <a:pt x="396" y="249"/>
                    <a:pt x="383" y="249"/>
                  </a:cubicBezTo>
                  <a:cubicBezTo>
                    <a:pt x="308" y="249"/>
                    <a:pt x="308" y="249"/>
                    <a:pt x="308" y="249"/>
                  </a:cubicBezTo>
                  <a:cubicBezTo>
                    <a:pt x="293" y="181"/>
                    <a:pt x="293" y="181"/>
                    <a:pt x="293" y="181"/>
                  </a:cubicBezTo>
                  <a:cubicBezTo>
                    <a:pt x="383" y="181"/>
                    <a:pt x="383" y="181"/>
                    <a:pt x="383" y="181"/>
                  </a:cubicBezTo>
                  <a:cubicBezTo>
                    <a:pt x="396" y="181"/>
                    <a:pt x="407" y="170"/>
                    <a:pt x="407" y="1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17"/>
            <p:cNvSpPr>
              <a:spLocks/>
            </p:cNvSpPr>
            <p:nvPr userDrawn="1"/>
          </p:nvSpPr>
          <p:spPr bwMode="auto">
            <a:xfrm>
              <a:off x="346733" y="522841"/>
              <a:ext cx="124676" cy="49293"/>
            </a:xfrm>
            <a:custGeom>
              <a:avLst/>
              <a:gdLst>
                <a:gd name="T0" fmla="*/ 0 w 402"/>
                <a:gd name="T1" fmla="*/ 78 h 159"/>
                <a:gd name="T2" fmla="*/ 80 w 402"/>
                <a:gd name="T3" fmla="*/ 159 h 159"/>
                <a:gd name="T4" fmla="*/ 379 w 402"/>
                <a:gd name="T5" fmla="*/ 159 h 159"/>
                <a:gd name="T6" fmla="*/ 402 w 402"/>
                <a:gd name="T7" fmla="*/ 135 h 159"/>
                <a:gd name="T8" fmla="*/ 402 w 402"/>
                <a:gd name="T9" fmla="*/ 92 h 159"/>
                <a:gd name="T10" fmla="*/ 379 w 402"/>
                <a:gd name="T11" fmla="*/ 68 h 159"/>
                <a:gd name="T12" fmla="*/ 90 w 402"/>
                <a:gd name="T13" fmla="*/ 68 h 159"/>
                <a:gd name="T14" fmla="*/ 90 w 402"/>
                <a:gd name="T15" fmla="*/ 24 h 159"/>
                <a:gd name="T16" fmla="*/ 67 w 402"/>
                <a:gd name="T17" fmla="*/ 0 h 159"/>
                <a:gd name="T18" fmla="*/ 23 w 402"/>
                <a:gd name="T19" fmla="*/ 0 h 159"/>
                <a:gd name="T20" fmla="*/ 0 w 402"/>
                <a:gd name="T21" fmla="*/ 24 h 159"/>
                <a:gd name="T22" fmla="*/ 0 w 402"/>
                <a:gd name="T23" fmla="*/ 7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159">
                  <a:moveTo>
                    <a:pt x="0" y="78"/>
                  </a:moveTo>
                  <a:cubicBezTo>
                    <a:pt x="0" y="123"/>
                    <a:pt x="36" y="159"/>
                    <a:pt x="80" y="159"/>
                  </a:cubicBezTo>
                  <a:cubicBezTo>
                    <a:pt x="379" y="159"/>
                    <a:pt x="379" y="159"/>
                    <a:pt x="379" y="159"/>
                  </a:cubicBezTo>
                  <a:cubicBezTo>
                    <a:pt x="392" y="159"/>
                    <a:pt x="402" y="148"/>
                    <a:pt x="402" y="135"/>
                  </a:cubicBezTo>
                  <a:cubicBezTo>
                    <a:pt x="402" y="92"/>
                    <a:pt x="402" y="92"/>
                    <a:pt x="402" y="92"/>
                  </a:cubicBezTo>
                  <a:cubicBezTo>
                    <a:pt x="402" y="79"/>
                    <a:pt x="392" y="68"/>
                    <a:pt x="379" y="68"/>
                  </a:cubicBezTo>
                  <a:cubicBezTo>
                    <a:pt x="90" y="68"/>
                    <a:pt x="90" y="68"/>
                    <a:pt x="90" y="68"/>
                  </a:cubicBezTo>
                  <a:cubicBezTo>
                    <a:pt x="90" y="24"/>
                    <a:pt x="90" y="24"/>
                    <a:pt x="90" y="24"/>
                  </a:cubicBezTo>
                  <a:cubicBezTo>
                    <a:pt x="90" y="11"/>
                    <a:pt x="80" y="0"/>
                    <a:pt x="67" y="0"/>
                  </a:cubicBezTo>
                  <a:cubicBezTo>
                    <a:pt x="23" y="0"/>
                    <a:pt x="23" y="0"/>
                    <a:pt x="23" y="0"/>
                  </a:cubicBezTo>
                  <a:cubicBezTo>
                    <a:pt x="11" y="0"/>
                    <a:pt x="0" y="11"/>
                    <a:pt x="0" y="24"/>
                  </a:cubicBezTo>
                  <a:lnTo>
                    <a:pt x="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18"/>
            <p:cNvSpPr>
              <a:spLocks/>
            </p:cNvSpPr>
            <p:nvPr userDrawn="1"/>
          </p:nvSpPr>
          <p:spPr bwMode="auto">
            <a:xfrm>
              <a:off x="556623" y="522841"/>
              <a:ext cx="76956" cy="49293"/>
            </a:xfrm>
            <a:custGeom>
              <a:avLst/>
              <a:gdLst>
                <a:gd name="T0" fmla="*/ 225 w 248"/>
                <a:gd name="T1" fmla="*/ 68 h 159"/>
                <a:gd name="T2" fmla="*/ 90 w 248"/>
                <a:gd name="T3" fmla="*/ 68 h 159"/>
                <a:gd name="T4" fmla="*/ 90 w 248"/>
                <a:gd name="T5" fmla="*/ 24 h 159"/>
                <a:gd name="T6" fmla="*/ 67 w 248"/>
                <a:gd name="T7" fmla="*/ 0 h 159"/>
                <a:gd name="T8" fmla="*/ 23 w 248"/>
                <a:gd name="T9" fmla="*/ 0 h 159"/>
                <a:gd name="T10" fmla="*/ 0 w 248"/>
                <a:gd name="T11" fmla="*/ 24 h 159"/>
                <a:gd name="T12" fmla="*/ 0 w 248"/>
                <a:gd name="T13" fmla="*/ 78 h 159"/>
                <a:gd name="T14" fmla="*/ 80 w 248"/>
                <a:gd name="T15" fmla="*/ 159 h 159"/>
                <a:gd name="T16" fmla="*/ 225 w 248"/>
                <a:gd name="T17" fmla="*/ 159 h 159"/>
                <a:gd name="T18" fmla="*/ 248 w 248"/>
                <a:gd name="T19" fmla="*/ 135 h 159"/>
                <a:gd name="T20" fmla="*/ 248 w 248"/>
                <a:gd name="T21" fmla="*/ 92 h 159"/>
                <a:gd name="T22" fmla="*/ 225 w 248"/>
                <a:gd name="T23" fmla="*/ 6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159">
                  <a:moveTo>
                    <a:pt x="225" y="68"/>
                  </a:moveTo>
                  <a:cubicBezTo>
                    <a:pt x="90" y="68"/>
                    <a:pt x="90" y="68"/>
                    <a:pt x="90" y="68"/>
                  </a:cubicBezTo>
                  <a:cubicBezTo>
                    <a:pt x="90" y="24"/>
                    <a:pt x="90" y="24"/>
                    <a:pt x="90" y="24"/>
                  </a:cubicBezTo>
                  <a:cubicBezTo>
                    <a:pt x="90" y="11"/>
                    <a:pt x="80" y="0"/>
                    <a:pt x="67" y="0"/>
                  </a:cubicBezTo>
                  <a:cubicBezTo>
                    <a:pt x="23" y="0"/>
                    <a:pt x="23" y="0"/>
                    <a:pt x="23" y="0"/>
                  </a:cubicBezTo>
                  <a:cubicBezTo>
                    <a:pt x="10" y="0"/>
                    <a:pt x="0" y="11"/>
                    <a:pt x="0" y="24"/>
                  </a:cubicBezTo>
                  <a:cubicBezTo>
                    <a:pt x="0" y="78"/>
                    <a:pt x="0" y="78"/>
                    <a:pt x="0" y="78"/>
                  </a:cubicBezTo>
                  <a:cubicBezTo>
                    <a:pt x="0" y="123"/>
                    <a:pt x="36" y="159"/>
                    <a:pt x="80" y="159"/>
                  </a:cubicBezTo>
                  <a:cubicBezTo>
                    <a:pt x="225" y="159"/>
                    <a:pt x="225" y="159"/>
                    <a:pt x="225" y="159"/>
                  </a:cubicBezTo>
                  <a:cubicBezTo>
                    <a:pt x="238" y="159"/>
                    <a:pt x="248" y="148"/>
                    <a:pt x="248" y="135"/>
                  </a:cubicBezTo>
                  <a:cubicBezTo>
                    <a:pt x="248" y="92"/>
                    <a:pt x="248" y="92"/>
                    <a:pt x="248" y="92"/>
                  </a:cubicBezTo>
                  <a:cubicBezTo>
                    <a:pt x="248" y="79"/>
                    <a:pt x="238" y="68"/>
                    <a:pt x="225"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19"/>
            <p:cNvSpPr>
              <a:spLocks/>
            </p:cNvSpPr>
            <p:nvPr userDrawn="1"/>
          </p:nvSpPr>
          <p:spPr bwMode="auto">
            <a:xfrm>
              <a:off x="556623" y="459783"/>
              <a:ext cx="76956" cy="35135"/>
            </a:xfrm>
            <a:custGeom>
              <a:avLst/>
              <a:gdLst>
                <a:gd name="T0" fmla="*/ 168 w 248"/>
                <a:gd name="T1" fmla="*/ 0 h 113"/>
                <a:gd name="T2" fmla="*/ 23 w 248"/>
                <a:gd name="T3" fmla="*/ 0 h 113"/>
                <a:gd name="T4" fmla="*/ 0 w 248"/>
                <a:gd name="T5" fmla="*/ 24 h 113"/>
                <a:gd name="T6" fmla="*/ 0 w 248"/>
                <a:gd name="T7" fmla="*/ 67 h 113"/>
                <a:gd name="T8" fmla="*/ 23 w 248"/>
                <a:gd name="T9" fmla="*/ 90 h 113"/>
                <a:gd name="T10" fmla="*/ 158 w 248"/>
                <a:gd name="T11" fmla="*/ 90 h 113"/>
                <a:gd name="T12" fmla="*/ 158 w 248"/>
                <a:gd name="T13" fmla="*/ 102 h 113"/>
                <a:gd name="T14" fmla="*/ 170 w 248"/>
                <a:gd name="T15" fmla="*/ 113 h 113"/>
                <a:gd name="T16" fmla="*/ 237 w 248"/>
                <a:gd name="T17" fmla="*/ 113 h 113"/>
                <a:gd name="T18" fmla="*/ 248 w 248"/>
                <a:gd name="T19" fmla="*/ 101 h 113"/>
                <a:gd name="T20" fmla="*/ 248 w 248"/>
                <a:gd name="T21" fmla="*/ 79 h 113"/>
                <a:gd name="T22" fmla="*/ 168 w 248"/>
                <a:gd name="T2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113">
                  <a:moveTo>
                    <a:pt x="168" y="0"/>
                  </a:moveTo>
                  <a:cubicBezTo>
                    <a:pt x="23" y="0"/>
                    <a:pt x="23" y="0"/>
                    <a:pt x="23" y="0"/>
                  </a:cubicBezTo>
                  <a:cubicBezTo>
                    <a:pt x="10" y="0"/>
                    <a:pt x="0" y="11"/>
                    <a:pt x="0" y="24"/>
                  </a:cubicBezTo>
                  <a:cubicBezTo>
                    <a:pt x="0" y="67"/>
                    <a:pt x="0" y="67"/>
                    <a:pt x="0" y="67"/>
                  </a:cubicBezTo>
                  <a:cubicBezTo>
                    <a:pt x="0" y="80"/>
                    <a:pt x="10" y="90"/>
                    <a:pt x="23" y="90"/>
                  </a:cubicBezTo>
                  <a:cubicBezTo>
                    <a:pt x="158" y="90"/>
                    <a:pt x="158" y="90"/>
                    <a:pt x="158" y="90"/>
                  </a:cubicBezTo>
                  <a:cubicBezTo>
                    <a:pt x="158" y="90"/>
                    <a:pt x="158" y="96"/>
                    <a:pt x="158" y="102"/>
                  </a:cubicBezTo>
                  <a:cubicBezTo>
                    <a:pt x="158" y="108"/>
                    <a:pt x="163" y="113"/>
                    <a:pt x="170" y="113"/>
                  </a:cubicBezTo>
                  <a:cubicBezTo>
                    <a:pt x="237" y="113"/>
                    <a:pt x="237" y="113"/>
                    <a:pt x="237" y="113"/>
                  </a:cubicBezTo>
                  <a:cubicBezTo>
                    <a:pt x="243" y="113"/>
                    <a:pt x="248" y="108"/>
                    <a:pt x="248" y="101"/>
                  </a:cubicBezTo>
                  <a:cubicBezTo>
                    <a:pt x="248" y="79"/>
                    <a:pt x="248" y="79"/>
                    <a:pt x="248" y="79"/>
                  </a:cubicBezTo>
                  <a:cubicBezTo>
                    <a:pt x="248" y="36"/>
                    <a:pt x="212" y="0"/>
                    <a:pt x="1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20"/>
            <p:cNvSpPr>
              <a:spLocks/>
            </p:cNvSpPr>
            <p:nvPr userDrawn="1"/>
          </p:nvSpPr>
          <p:spPr bwMode="auto">
            <a:xfrm>
              <a:off x="507330" y="389644"/>
              <a:ext cx="91245" cy="182491"/>
            </a:xfrm>
            <a:custGeom>
              <a:avLst/>
              <a:gdLst>
                <a:gd name="T0" fmla="*/ 268 w 294"/>
                <a:gd name="T1" fmla="*/ 90 h 588"/>
                <a:gd name="T2" fmla="*/ 124 w 294"/>
                <a:gd name="T3" fmla="*/ 90 h 588"/>
                <a:gd name="T4" fmla="*/ 124 w 294"/>
                <a:gd name="T5" fmla="*/ 24 h 588"/>
                <a:gd name="T6" fmla="*/ 100 w 294"/>
                <a:gd name="T7" fmla="*/ 0 h 588"/>
                <a:gd name="T8" fmla="*/ 57 w 294"/>
                <a:gd name="T9" fmla="*/ 0 h 588"/>
                <a:gd name="T10" fmla="*/ 33 w 294"/>
                <a:gd name="T11" fmla="*/ 24 h 588"/>
                <a:gd name="T12" fmla="*/ 33 w 294"/>
                <a:gd name="T13" fmla="*/ 90 h 588"/>
                <a:gd name="T14" fmla="*/ 27 w 294"/>
                <a:gd name="T15" fmla="*/ 90 h 588"/>
                <a:gd name="T16" fmla="*/ 0 w 294"/>
                <a:gd name="T17" fmla="*/ 117 h 588"/>
                <a:gd name="T18" fmla="*/ 0 w 294"/>
                <a:gd name="T19" fmla="*/ 155 h 588"/>
                <a:gd name="T20" fmla="*/ 27 w 294"/>
                <a:gd name="T21" fmla="*/ 181 h 588"/>
                <a:gd name="T22" fmla="*/ 33 w 294"/>
                <a:gd name="T23" fmla="*/ 181 h 588"/>
                <a:gd name="T24" fmla="*/ 33 w 294"/>
                <a:gd name="T25" fmla="*/ 253 h 588"/>
                <a:gd name="T26" fmla="*/ 18 w 294"/>
                <a:gd name="T27" fmla="*/ 507 h 588"/>
                <a:gd name="T28" fmla="*/ 10 w 294"/>
                <a:gd name="T29" fmla="*/ 565 h 588"/>
                <a:gd name="T30" fmla="*/ 29 w 294"/>
                <a:gd name="T31" fmla="*/ 588 h 588"/>
                <a:gd name="T32" fmla="*/ 74 w 294"/>
                <a:gd name="T33" fmla="*/ 588 h 588"/>
                <a:gd name="T34" fmla="*/ 101 w 294"/>
                <a:gd name="T35" fmla="*/ 565 h 588"/>
                <a:gd name="T36" fmla="*/ 109 w 294"/>
                <a:gd name="T37" fmla="*/ 507 h 588"/>
                <a:gd name="T38" fmla="*/ 124 w 294"/>
                <a:gd name="T39" fmla="*/ 253 h 588"/>
                <a:gd name="T40" fmla="*/ 124 w 294"/>
                <a:gd name="T41" fmla="*/ 181 h 588"/>
                <a:gd name="T42" fmla="*/ 268 w 294"/>
                <a:gd name="T43" fmla="*/ 181 h 588"/>
                <a:gd name="T44" fmla="*/ 294 w 294"/>
                <a:gd name="T45" fmla="*/ 155 h 588"/>
                <a:gd name="T46" fmla="*/ 294 w 294"/>
                <a:gd name="T47" fmla="*/ 117 h 588"/>
                <a:gd name="T48" fmla="*/ 268 w 294"/>
                <a:gd name="T49" fmla="*/ 9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588">
                  <a:moveTo>
                    <a:pt x="268" y="90"/>
                  </a:moveTo>
                  <a:cubicBezTo>
                    <a:pt x="124" y="90"/>
                    <a:pt x="124" y="90"/>
                    <a:pt x="124" y="90"/>
                  </a:cubicBezTo>
                  <a:cubicBezTo>
                    <a:pt x="124" y="24"/>
                    <a:pt x="124" y="24"/>
                    <a:pt x="124" y="24"/>
                  </a:cubicBezTo>
                  <a:cubicBezTo>
                    <a:pt x="124" y="11"/>
                    <a:pt x="113" y="0"/>
                    <a:pt x="100" y="0"/>
                  </a:cubicBezTo>
                  <a:cubicBezTo>
                    <a:pt x="57" y="0"/>
                    <a:pt x="57" y="0"/>
                    <a:pt x="57" y="0"/>
                  </a:cubicBezTo>
                  <a:cubicBezTo>
                    <a:pt x="44" y="0"/>
                    <a:pt x="33" y="11"/>
                    <a:pt x="33" y="24"/>
                  </a:cubicBezTo>
                  <a:cubicBezTo>
                    <a:pt x="33" y="90"/>
                    <a:pt x="33" y="90"/>
                    <a:pt x="33" y="90"/>
                  </a:cubicBezTo>
                  <a:cubicBezTo>
                    <a:pt x="27" y="90"/>
                    <a:pt x="27" y="90"/>
                    <a:pt x="27" y="90"/>
                  </a:cubicBezTo>
                  <a:cubicBezTo>
                    <a:pt x="12" y="90"/>
                    <a:pt x="0" y="102"/>
                    <a:pt x="0" y="117"/>
                  </a:cubicBezTo>
                  <a:cubicBezTo>
                    <a:pt x="0" y="155"/>
                    <a:pt x="0" y="155"/>
                    <a:pt x="0" y="155"/>
                  </a:cubicBezTo>
                  <a:cubicBezTo>
                    <a:pt x="0" y="169"/>
                    <a:pt x="12" y="181"/>
                    <a:pt x="27" y="181"/>
                  </a:cubicBezTo>
                  <a:cubicBezTo>
                    <a:pt x="33" y="181"/>
                    <a:pt x="33" y="181"/>
                    <a:pt x="33" y="181"/>
                  </a:cubicBezTo>
                  <a:cubicBezTo>
                    <a:pt x="33" y="253"/>
                    <a:pt x="33" y="253"/>
                    <a:pt x="33" y="253"/>
                  </a:cubicBezTo>
                  <a:cubicBezTo>
                    <a:pt x="33" y="328"/>
                    <a:pt x="27" y="427"/>
                    <a:pt x="18" y="507"/>
                  </a:cubicBezTo>
                  <a:cubicBezTo>
                    <a:pt x="13" y="551"/>
                    <a:pt x="10" y="565"/>
                    <a:pt x="10" y="565"/>
                  </a:cubicBezTo>
                  <a:cubicBezTo>
                    <a:pt x="7" y="577"/>
                    <a:pt x="16" y="588"/>
                    <a:pt x="29" y="588"/>
                  </a:cubicBezTo>
                  <a:cubicBezTo>
                    <a:pt x="74" y="588"/>
                    <a:pt x="74" y="588"/>
                    <a:pt x="74" y="588"/>
                  </a:cubicBezTo>
                  <a:cubicBezTo>
                    <a:pt x="87" y="588"/>
                    <a:pt x="99" y="577"/>
                    <a:pt x="101" y="565"/>
                  </a:cubicBezTo>
                  <a:cubicBezTo>
                    <a:pt x="101" y="565"/>
                    <a:pt x="104" y="547"/>
                    <a:pt x="109" y="507"/>
                  </a:cubicBezTo>
                  <a:cubicBezTo>
                    <a:pt x="117" y="428"/>
                    <a:pt x="124" y="328"/>
                    <a:pt x="124" y="253"/>
                  </a:cubicBezTo>
                  <a:cubicBezTo>
                    <a:pt x="124" y="181"/>
                    <a:pt x="124" y="181"/>
                    <a:pt x="124" y="181"/>
                  </a:cubicBezTo>
                  <a:cubicBezTo>
                    <a:pt x="268" y="181"/>
                    <a:pt x="268" y="181"/>
                    <a:pt x="268" y="181"/>
                  </a:cubicBezTo>
                  <a:cubicBezTo>
                    <a:pt x="283" y="181"/>
                    <a:pt x="294" y="169"/>
                    <a:pt x="294" y="155"/>
                  </a:cubicBezTo>
                  <a:cubicBezTo>
                    <a:pt x="294" y="117"/>
                    <a:pt x="294" y="117"/>
                    <a:pt x="294" y="117"/>
                  </a:cubicBezTo>
                  <a:cubicBezTo>
                    <a:pt x="294" y="102"/>
                    <a:pt x="283" y="90"/>
                    <a:pt x="268"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sp>
        <p:nvSpPr>
          <p:cNvPr id="55" name="AutoShape 33"/>
          <p:cNvSpPr>
            <a:spLocks noChangeAspect="1" noChangeArrowheads="1" noTextEdit="1"/>
          </p:cNvSpPr>
          <p:nvPr userDrawn="1"/>
        </p:nvSpPr>
        <p:spPr bwMode="auto">
          <a:xfrm>
            <a:off x="1317076" y="113725"/>
            <a:ext cx="2606852" cy="97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nvGrpSpPr>
          <p:cNvPr id="3" name="グループ化 2"/>
          <p:cNvGrpSpPr/>
          <p:nvPr userDrawn="1"/>
        </p:nvGrpSpPr>
        <p:grpSpPr>
          <a:xfrm>
            <a:off x="1317076" y="114312"/>
            <a:ext cx="2607439" cy="96810"/>
            <a:chOff x="1317076" y="114312"/>
            <a:chExt cx="2607439" cy="96810"/>
          </a:xfrm>
        </p:grpSpPr>
        <p:sp>
          <p:nvSpPr>
            <p:cNvPr id="56" name="Freeform 35"/>
            <p:cNvSpPr>
              <a:spLocks/>
            </p:cNvSpPr>
            <p:nvPr userDrawn="1"/>
          </p:nvSpPr>
          <p:spPr bwMode="auto">
            <a:xfrm>
              <a:off x="1317076" y="115192"/>
              <a:ext cx="91530" cy="92410"/>
            </a:xfrm>
            <a:custGeom>
              <a:avLst/>
              <a:gdLst>
                <a:gd name="T0" fmla="*/ 3 w 132"/>
                <a:gd name="T1" fmla="*/ 53 h 130"/>
                <a:gd name="T2" fmla="*/ 3 w 132"/>
                <a:gd name="T3" fmla="*/ 31 h 130"/>
                <a:gd name="T4" fmla="*/ 53 w 132"/>
                <a:gd name="T5" fmla="*/ 31 h 130"/>
                <a:gd name="T6" fmla="*/ 53 w 132"/>
                <a:gd name="T7" fmla="*/ 0 h 130"/>
                <a:gd name="T8" fmla="*/ 80 w 132"/>
                <a:gd name="T9" fmla="*/ 0 h 130"/>
                <a:gd name="T10" fmla="*/ 80 w 132"/>
                <a:gd name="T11" fmla="*/ 31 h 130"/>
                <a:gd name="T12" fmla="*/ 130 w 132"/>
                <a:gd name="T13" fmla="*/ 31 h 130"/>
                <a:gd name="T14" fmla="*/ 130 w 132"/>
                <a:gd name="T15" fmla="*/ 53 h 130"/>
                <a:gd name="T16" fmla="*/ 82 w 132"/>
                <a:gd name="T17" fmla="*/ 53 h 130"/>
                <a:gd name="T18" fmla="*/ 132 w 132"/>
                <a:gd name="T19" fmla="*/ 103 h 130"/>
                <a:gd name="T20" fmla="*/ 132 w 132"/>
                <a:gd name="T21" fmla="*/ 130 h 130"/>
                <a:gd name="T22" fmla="*/ 66 w 132"/>
                <a:gd name="T23" fmla="*/ 83 h 130"/>
                <a:gd name="T24" fmla="*/ 0 w 132"/>
                <a:gd name="T25" fmla="*/ 130 h 130"/>
                <a:gd name="T26" fmla="*/ 0 w 132"/>
                <a:gd name="T27" fmla="*/ 105 h 130"/>
                <a:gd name="T28" fmla="*/ 51 w 132"/>
                <a:gd name="T29" fmla="*/ 53 h 130"/>
                <a:gd name="T30" fmla="*/ 3 w 132"/>
                <a:gd name="T31" fmla="*/ 5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0">
                  <a:moveTo>
                    <a:pt x="3" y="53"/>
                  </a:moveTo>
                  <a:cubicBezTo>
                    <a:pt x="3" y="31"/>
                    <a:pt x="3" y="31"/>
                    <a:pt x="3" y="31"/>
                  </a:cubicBezTo>
                  <a:cubicBezTo>
                    <a:pt x="53" y="31"/>
                    <a:pt x="53" y="31"/>
                    <a:pt x="53" y="31"/>
                  </a:cubicBezTo>
                  <a:cubicBezTo>
                    <a:pt x="53" y="0"/>
                    <a:pt x="53" y="0"/>
                    <a:pt x="53" y="0"/>
                  </a:cubicBezTo>
                  <a:cubicBezTo>
                    <a:pt x="80" y="0"/>
                    <a:pt x="80" y="0"/>
                    <a:pt x="80" y="0"/>
                  </a:cubicBezTo>
                  <a:cubicBezTo>
                    <a:pt x="80" y="31"/>
                    <a:pt x="80" y="31"/>
                    <a:pt x="80" y="31"/>
                  </a:cubicBezTo>
                  <a:cubicBezTo>
                    <a:pt x="130" y="31"/>
                    <a:pt x="130" y="31"/>
                    <a:pt x="130" y="31"/>
                  </a:cubicBezTo>
                  <a:cubicBezTo>
                    <a:pt x="130" y="53"/>
                    <a:pt x="130" y="53"/>
                    <a:pt x="130" y="53"/>
                  </a:cubicBezTo>
                  <a:cubicBezTo>
                    <a:pt x="82" y="53"/>
                    <a:pt x="82" y="53"/>
                    <a:pt x="82" y="53"/>
                  </a:cubicBezTo>
                  <a:cubicBezTo>
                    <a:pt x="88" y="79"/>
                    <a:pt x="105" y="97"/>
                    <a:pt x="132" y="103"/>
                  </a:cubicBezTo>
                  <a:cubicBezTo>
                    <a:pt x="132" y="130"/>
                    <a:pt x="132" y="130"/>
                    <a:pt x="132" y="130"/>
                  </a:cubicBezTo>
                  <a:cubicBezTo>
                    <a:pt x="101" y="124"/>
                    <a:pt x="79" y="109"/>
                    <a:pt x="66" y="83"/>
                  </a:cubicBezTo>
                  <a:cubicBezTo>
                    <a:pt x="50" y="112"/>
                    <a:pt x="31" y="126"/>
                    <a:pt x="0" y="130"/>
                  </a:cubicBezTo>
                  <a:cubicBezTo>
                    <a:pt x="0" y="105"/>
                    <a:pt x="0" y="105"/>
                    <a:pt x="0" y="105"/>
                  </a:cubicBezTo>
                  <a:cubicBezTo>
                    <a:pt x="26" y="99"/>
                    <a:pt x="46" y="78"/>
                    <a:pt x="51" y="53"/>
                  </a:cubicBezTo>
                  <a:lnTo>
                    <a:pt x="3" y="5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36"/>
            <p:cNvSpPr>
              <a:spLocks noEditPoints="1"/>
            </p:cNvSpPr>
            <p:nvPr userDrawn="1"/>
          </p:nvSpPr>
          <p:spPr bwMode="auto">
            <a:xfrm>
              <a:off x="1418287" y="115192"/>
              <a:ext cx="91530" cy="93584"/>
            </a:xfrm>
            <a:custGeom>
              <a:avLst/>
              <a:gdLst>
                <a:gd name="T0" fmla="*/ 54 w 132"/>
                <a:gd name="T1" fmla="*/ 79 h 132"/>
                <a:gd name="T2" fmla="*/ 54 w 132"/>
                <a:gd name="T3" fmla="*/ 69 h 132"/>
                <a:gd name="T4" fmla="*/ 74 w 132"/>
                <a:gd name="T5" fmla="*/ 61 h 132"/>
                <a:gd name="T6" fmla="*/ 14 w 132"/>
                <a:gd name="T7" fmla="*/ 61 h 132"/>
                <a:gd name="T8" fmla="*/ 14 w 132"/>
                <a:gd name="T9" fmla="*/ 48 h 132"/>
                <a:gd name="T10" fmla="*/ 2 w 132"/>
                <a:gd name="T11" fmla="*/ 48 h 132"/>
                <a:gd name="T12" fmla="*/ 2 w 132"/>
                <a:gd name="T13" fmla="*/ 17 h 132"/>
                <a:gd name="T14" fmla="*/ 17 w 132"/>
                <a:gd name="T15" fmla="*/ 17 h 132"/>
                <a:gd name="T16" fmla="*/ 9 w 132"/>
                <a:gd name="T17" fmla="*/ 0 h 132"/>
                <a:gd name="T18" fmla="*/ 33 w 132"/>
                <a:gd name="T19" fmla="*/ 0 h 132"/>
                <a:gd name="T20" fmla="*/ 41 w 132"/>
                <a:gd name="T21" fmla="*/ 17 h 132"/>
                <a:gd name="T22" fmla="*/ 53 w 132"/>
                <a:gd name="T23" fmla="*/ 17 h 132"/>
                <a:gd name="T24" fmla="*/ 45 w 132"/>
                <a:gd name="T25" fmla="*/ 0 h 132"/>
                <a:gd name="T26" fmla="*/ 70 w 132"/>
                <a:gd name="T27" fmla="*/ 0 h 132"/>
                <a:gd name="T28" fmla="*/ 77 w 132"/>
                <a:gd name="T29" fmla="*/ 17 h 132"/>
                <a:gd name="T30" fmla="*/ 87 w 132"/>
                <a:gd name="T31" fmla="*/ 17 h 132"/>
                <a:gd name="T32" fmla="*/ 97 w 132"/>
                <a:gd name="T33" fmla="*/ 0 h 132"/>
                <a:gd name="T34" fmla="*/ 126 w 132"/>
                <a:gd name="T35" fmla="*/ 0 h 132"/>
                <a:gd name="T36" fmla="*/ 116 w 132"/>
                <a:gd name="T37" fmla="*/ 17 h 132"/>
                <a:gd name="T38" fmla="*/ 129 w 132"/>
                <a:gd name="T39" fmla="*/ 17 h 132"/>
                <a:gd name="T40" fmla="*/ 129 w 132"/>
                <a:gd name="T41" fmla="*/ 48 h 132"/>
                <a:gd name="T42" fmla="*/ 118 w 132"/>
                <a:gd name="T43" fmla="*/ 48 h 132"/>
                <a:gd name="T44" fmla="*/ 118 w 132"/>
                <a:gd name="T45" fmla="*/ 61 h 132"/>
                <a:gd name="T46" fmla="*/ 81 w 132"/>
                <a:gd name="T47" fmla="*/ 78 h 132"/>
                <a:gd name="T48" fmla="*/ 81 w 132"/>
                <a:gd name="T49" fmla="*/ 79 h 132"/>
                <a:gd name="T50" fmla="*/ 132 w 132"/>
                <a:gd name="T51" fmla="*/ 79 h 132"/>
                <a:gd name="T52" fmla="*/ 132 w 132"/>
                <a:gd name="T53" fmla="*/ 100 h 132"/>
                <a:gd name="T54" fmla="*/ 81 w 132"/>
                <a:gd name="T55" fmla="*/ 100 h 132"/>
                <a:gd name="T56" fmla="*/ 81 w 132"/>
                <a:gd name="T57" fmla="*/ 108 h 132"/>
                <a:gd name="T58" fmla="*/ 56 w 132"/>
                <a:gd name="T59" fmla="*/ 132 h 132"/>
                <a:gd name="T60" fmla="*/ 31 w 132"/>
                <a:gd name="T61" fmla="*/ 132 h 132"/>
                <a:gd name="T62" fmla="*/ 31 w 132"/>
                <a:gd name="T63" fmla="*/ 110 h 132"/>
                <a:gd name="T64" fmla="*/ 54 w 132"/>
                <a:gd name="T65" fmla="*/ 110 h 132"/>
                <a:gd name="T66" fmla="*/ 54 w 132"/>
                <a:gd name="T67" fmla="*/ 100 h 132"/>
                <a:gd name="T68" fmla="*/ 0 w 132"/>
                <a:gd name="T69" fmla="*/ 100 h 132"/>
                <a:gd name="T70" fmla="*/ 0 w 132"/>
                <a:gd name="T71" fmla="*/ 79 h 132"/>
                <a:gd name="T72" fmla="*/ 54 w 132"/>
                <a:gd name="T73" fmla="*/ 79 h 132"/>
                <a:gd name="T74" fmla="*/ 104 w 132"/>
                <a:gd name="T75" fmla="*/ 42 h 132"/>
                <a:gd name="T76" fmla="*/ 104 w 132"/>
                <a:gd name="T77" fmla="*/ 36 h 132"/>
                <a:gd name="T78" fmla="*/ 27 w 132"/>
                <a:gd name="T79" fmla="*/ 36 h 132"/>
                <a:gd name="T80" fmla="*/ 27 w 132"/>
                <a:gd name="T81" fmla="*/ 42 h 132"/>
                <a:gd name="T82" fmla="*/ 104 w 132"/>
                <a:gd name="T83" fmla="*/ 4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32">
                  <a:moveTo>
                    <a:pt x="54" y="79"/>
                  </a:moveTo>
                  <a:cubicBezTo>
                    <a:pt x="54" y="69"/>
                    <a:pt x="54" y="69"/>
                    <a:pt x="54" y="69"/>
                  </a:cubicBezTo>
                  <a:cubicBezTo>
                    <a:pt x="65" y="65"/>
                    <a:pt x="68" y="64"/>
                    <a:pt x="74" y="61"/>
                  </a:cubicBezTo>
                  <a:cubicBezTo>
                    <a:pt x="14" y="61"/>
                    <a:pt x="14" y="61"/>
                    <a:pt x="14" y="61"/>
                  </a:cubicBezTo>
                  <a:cubicBezTo>
                    <a:pt x="14" y="48"/>
                    <a:pt x="14" y="48"/>
                    <a:pt x="14" y="48"/>
                  </a:cubicBezTo>
                  <a:cubicBezTo>
                    <a:pt x="2" y="48"/>
                    <a:pt x="2" y="48"/>
                    <a:pt x="2" y="48"/>
                  </a:cubicBezTo>
                  <a:cubicBezTo>
                    <a:pt x="2" y="17"/>
                    <a:pt x="2" y="17"/>
                    <a:pt x="2" y="17"/>
                  </a:cubicBezTo>
                  <a:cubicBezTo>
                    <a:pt x="17" y="17"/>
                    <a:pt x="17" y="17"/>
                    <a:pt x="17" y="17"/>
                  </a:cubicBezTo>
                  <a:cubicBezTo>
                    <a:pt x="9" y="0"/>
                    <a:pt x="9" y="0"/>
                    <a:pt x="9" y="0"/>
                  </a:cubicBezTo>
                  <a:cubicBezTo>
                    <a:pt x="33" y="0"/>
                    <a:pt x="33" y="0"/>
                    <a:pt x="33" y="0"/>
                  </a:cubicBezTo>
                  <a:cubicBezTo>
                    <a:pt x="41" y="17"/>
                    <a:pt x="41" y="17"/>
                    <a:pt x="41" y="17"/>
                  </a:cubicBezTo>
                  <a:cubicBezTo>
                    <a:pt x="53" y="17"/>
                    <a:pt x="53" y="17"/>
                    <a:pt x="53" y="17"/>
                  </a:cubicBezTo>
                  <a:cubicBezTo>
                    <a:pt x="45" y="0"/>
                    <a:pt x="45" y="0"/>
                    <a:pt x="45" y="0"/>
                  </a:cubicBezTo>
                  <a:cubicBezTo>
                    <a:pt x="70" y="0"/>
                    <a:pt x="70" y="0"/>
                    <a:pt x="70" y="0"/>
                  </a:cubicBezTo>
                  <a:cubicBezTo>
                    <a:pt x="77" y="17"/>
                    <a:pt x="77" y="17"/>
                    <a:pt x="77" y="17"/>
                  </a:cubicBezTo>
                  <a:cubicBezTo>
                    <a:pt x="87" y="17"/>
                    <a:pt x="87" y="17"/>
                    <a:pt x="87" y="17"/>
                  </a:cubicBezTo>
                  <a:cubicBezTo>
                    <a:pt x="97" y="0"/>
                    <a:pt x="97" y="0"/>
                    <a:pt x="97" y="0"/>
                  </a:cubicBezTo>
                  <a:cubicBezTo>
                    <a:pt x="126" y="0"/>
                    <a:pt x="126" y="0"/>
                    <a:pt x="126" y="0"/>
                  </a:cubicBezTo>
                  <a:cubicBezTo>
                    <a:pt x="116" y="17"/>
                    <a:pt x="116" y="17"/>
                    <a:pt x="116" y="17"/>
                  </a:cubicBezTo>
                  <a:cubicBezTo>
                    <a:pt x="129" y="17"/>
                    <a:pt x="129" y="17"/>
                    <a:pt x="129" y="17"/>
                  </a:cubicBezTo>
                  <a:cubicBezTo>
                    <a:pt x="129" y="48"/>
                    <a:pt x="129" y="48"/>
                    <a:pt x="129" y="48"/>
                  </a:cubicBezTo>
                  <a:cubicBezTo>
                    <a:pt x="118" y="48"/>
                    <a:pt x="118" y="48"/>
                    <a:pt x="118" y="48"/>
                  </a:cubicBezTo>
                  <a:cubicBezTo>
                    <a:pt x="118" y="61"/>
                    <a:pt x="118" y="61"/>
                    <a:pt x="118" y="61"/>
                  </a:cubicBezTo>
                  <a:cubicBezTo>
                    <a:pt x="99" y="70"/>
                    <a:pt x="96" y="71"/>
                    <a:pt x="81" y="78"/>
                  </a:cubicBezTo>
                  <a:cubicBezTo>
                    <a:pt x="81" y="79"/>
                    <a:pt x="81" y="79"/>
                    <a:pt x="81" y="79"/>
                  </a:cubicBezTo>
                  <a:cubicBezTo>
                    <a:pt x="132" y="79"/>
                    <a:pt x="132" y="79"/>
                    <a:pt x="132" y="79"/>
                  </a:cubicBezTo>
                  <a:cubicBezTo>
                    <a:pt x="132" y="100"/>
                    <a:pt x="132" y="100"/>
                    <a:pt x="132" y="100"/>
                  </a:cubicBezTo>
                  <a:cubicBezTo>
                    <a:pt x="81" y="100"/>
                    <a:pt x="81" y="100"/>
                    <a:pt x="81" y="100"/>
                  </a:cubicBezTo>
                  <a:cubicBezTo>
                    <a:pt x="81" y="108"/>
                    <a:pt x="81" y="108"/>
                    <a:pt x="81" y="108"/>
                  </a:cubicBezTo>
                  <a:cubicBezTo>
                    <a:pt x="81" y="127"/>
                    <a:pt x="76" y="132"/>
                    <a:pt x="56" y="132"/>
                  </a:cubicBezTo>
                  <a:cubicBezTo>
                    <a:pt x="31" y="132"/>
                    <a:pt x="31" y="132"/>
                    <a:pt x="31" y="132"/>
                  </a:cubicBezTo>
                  <a:cubicBezTo>
                    <a:pt x="31" y="110"/>
                    <a:pt x="31" y="110"/>
                    <a:pt x="31" y="110"/>
                  </a:cubicBezTo>
                  <a:cubicBezTo>
                    <a:pt x="54" y="110"/>
                    <a:pt x="54" y="110"/>
                    <a:pt x="54" y="110"/>
                  </a:cubicBezTo>
                  <a:cubicBezTo>
                    <a:pt x="54" y="100"/>
                    <a:pt x="54" y="100"/>
                    <a:pt x="54" y="100"/>
                  </a:cubicBezTo>
                  <a:cubicBezTo>
                    <a:pt x="0" y="100"/>
                    <a:pt x="0" y="100"/>
                    <a:pt x="0" y="100"/>
                  </a:cubicBezTo>
                  <a:cubicBezTo>
                    <a:pt x="0" y="79"/>
                    <a:pt x="0" y="79"/>
                    <a:pt x="0" y="79"/>
                  </a:cubicBezTo>
                  <a:lnTo>
                    <a:pt x="54" y="79"/>
                  </a:lnTo>
                  <a:close/>
                  <a:moveTo>
                    <a:pt x="104" y="42"/>
                  </a:moveTo>
                  <a:cubicBezTo>
                    <a:pt x="104" y="36"/>
                    <a:pt x="104" y="36"/>
                    <a:pt x="104" y="36"/>
                  </a:cubicBezTo>
                  <a:cubicBezTo>
                    <a:pt x="27" y="36"/>
                    <a:pt x="27" y="36"/>
                    <a:pt x="27" y="36"/>
                  </a:cubicBezTo>
                  <a:cubicBezTo>
                    <a:pt x="27" y="42"/>
                    <a:pt x="27" y="42"/>
                    <a:pt x="27" y="42"/>
                  </a:cubicBezTo>
                  <a:lnTo>
                    <a:pt x="104" y="4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37"/>
            <p:cNvSpPr>
              <a:spLocks noEditPoints="1"/>
            </p:cNvSpPr>
            <p:nvPr userDrawn="1"/>
          </p:nvSpPr>
          <p:spPr bwMode="auto">
            <a:xfrm>
              <a:off x="1522432" y="118712"/>
              <a:ext cx="88597" cy="88890"/>
            </a:xfrm>
            <a:custGeom>
              <a:avLst/>
              <a:gdLst>
                <a:gd name="T0" fmla="*/ 25 w 128"/>
                <a:gd name="T1" fmla="*/ 27 h 125"/>
                <a:gd name="T2" fmla="*/ 27 w 128"/>
                <a:gd name="T3" fmla="*/ 0 h 125"/>
                <a:gd name="T4" fmla="*/ 52 w 128"/>
                <a:gd name="T5" fmla="*/ 0 h 125"/>
                <a:gd name="T6" fmla="*/ 50 w 128"/>
                <a:gd name="T7" fmla="*/ 27 h 125"/>
                <a:gd name="T8" fmla="*/ 63 w 128"/>
                <a:gd name="T9" fmla="*/ 27 h 125"/>
                <a:gd name="T10" fmla="*/ 85 w 128"/>
                <a:gd name="T11" fmla="*/ 40 h 125"/>
                <a:gd name="T12" fmla="*/ 90 w 128"/>
                <a:gd name="T13" fmla="*/ 73 h 125"/>
                <a:gd name="T14" fmla="*/ 85 w 128"/>
                <a:gd name="T15" fmla="*/ 109 h 125"/>
                <a:gd name="T16" fmla="*/ 51 w 128"/>
                <a:gd name="T17" fmla="*/ 125 h 125"/>
                <a:gd name="T18" fmla="*/ 42 w 128"/>
                <a:gd name="T19" fmla="*/ 124 h 125"/>
                <a:gd name="T20" fmla="*/ 42 w 128"/>
                <a:gd name="T21" fmla="*/ 100 h 125"/>
                <a:gd name="T22" fmla="*/ 49 w 128"/>
                <a:gd name="T23" fmla="*/ 100 h 125"/>
                <a:gd name="T24" fmla="*/ 61 w 128"/>
                <a:gd name="T25" fmla="*/ 93 h 125"/>
                <a:gd name="T26" fmla="*/ 63 w 128"/>
                <a:gd name="T27" fmla="*/ 74 h 125"/>
                <a:gd name="T28" fmla="*/ 62 w 128"/>
                <a:gd name="T29" fmla="*/ 57 h 125"/>
                <a:gd name="T30" fmla="*/ 53 w 128"/>
                <a:gd name="T31" fmla="*/ 52 h 125"/>
                <a:gd name="T32" fmla="*/ 45 w 128"/>
                <a:gd name="T33" fmla="*/ 52 h 125"/>
                <a:gd name="T34" fmla="*/ 27 w 128"/>
                <a:gd name="T35" fmla="*/ 124 h 125"/>
                <a:gd name="T36" fmla="*/ 0 w 128"/>
                <a:gd name="T37" fmla="*/ 124 h 125"/>
                <a:gd name="T38" fmla="*/ 21 w 128"/>
                <a:gd name="T39" fmla="*/ 52 h 125"/>
                <a:gd name="T40" fmla="*/ 0 w 128"/>
                <a:gd name="T41" fmla="*/ 53 h 125"/>
                <a:gd name="T42" fmla="*/ 0 w 128"/>
                <a:gd name="T43" fmla="*/ 27 h 125"/>
                <a:gd name="T44" fmla="*/ 25 w 128"/>
                <a:gd name="T45" fmla="*/ 27 h 125"/>
                <a:gd name="T46" fmla="*/ 114 w 128"/>
                <a:gd name="T47" fmla="*/ 17 h 125"/>
                <a:gd name="T48" fmla="*/ 126 w 128"/>
                <a:gd name="T49" fmla="*/ 49 h 125"/>
                <a:gd name="T50" fmla="*/ 128 w 128"/>
                <a:gd name="T51" fmla="*/ 76 h 125"/>
                <a:gd name="T52" fmla="*/ 127 w 128"/>
                <a:gd name="T53" fmla="*/ 92 h 125"/>
                <a:gd name="T54" fmla="*/ 102 w 128"/>
                <a:gd name="T55" fmla="*/ 92 h 125"/>
                <a:gd name="T56" fmla="*/ 102 w 128"/>
                <a:gd name="T57" fmla="*/ 71 h 125"/>
                <a:gd name="T58" fmla="*/ 98 w 128"/>
                <a:gd name="T59" fmla="*/ 35 h 125"/>
                <a:gd name="T60" fmla="*/ 88 w 128"/>
                <a:gd name="T61" fmla="*/ 17 h 125"/>
                <a:gd name="T62" fmla="*/ 114 w 128"/>
                <a:gd name="T63" fmla="*/ 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5">
                  <a:moveTo>
                    <a:pt x="25" y="27"/>
                  </a:moveTo>
                  <a:cubicBezTo>
                    <a:pt x="26" y="19"/>
                    <a:pt x="27" y="14"/>
                    <a:pt x="27" y="0"/>
                  </a:cubicBezTo>
                  <a:cubicBezTo>
                    <a:pt x="52" y="0"/>
                    <a:pt x="52" y="0"/>
                    <a:pt x="52" y="0"/>
                  </a:cubicBezTo>
                  <a:cubicBezTo>
                    <a:pt x="52" y="10"/>
                    <a:pt x="51" y="15"/>
                    <a:pt x="50" y="27"/>
                  </a:cubicBezTo>
                  <a:cubicBezTo>
                    <a:pt x="63" y="27"/>
                    <a:pt x="63" y="27"/>
                    <a:pt x="63" y="27"/>
                  </a:cubicBezTo>
                  <a:cubicBezTo>
                    <a:pt x="74" y="27"/>
                    <a:pt x="82" y="32"/>
                    <a:pt x="85" y="40"/>
                  </a:cubicBezTo>
                  <a:cubicBezTo>
                    <a:pt x="88" y="46"/>
                    <a:pt x="90" y="58"/>
                    <a:pt x="90" y="73"/>
                  </a:cubicBezTo>
                  <a:cubicBezTo>
                    <a:pt x="90" y="91"/>
                    <a:pt x="88" y="102"/>
                    <a:pt x="85" y="109"/>
                  </a:cubicBezTo>
                  <a:cubicBezTo>
                    <a:pt x="80" y="119"/>
                    <a:pt x="68" y="125"/>
                    <a:pt x="51" y="125"/>
                  </a:cubicBezTo>
                  <a:cubicBezTo>
                    <a:pt x="49" y="125"/>
                    <a:pt x="46" y="125"/>
                    <a:pt x="42" y="124"/>
                  </a:cubicBezTo>
                  <a:cubicBezTo>
                    <a:pt x="42" y="100"/>
                    <a:pt x="42" y="100"/>
                    <a:pt x="42" y="100"/>
                  </a:cubicBezTo>
                  <a:cubicBezTo>
                    <a:pt x="45" y="100"/>
                    <a:pt x="49" y="100"/>
                    <a:pt x="49" y="100"/>
                  </a:cubicBezTo>
                  <a:cubicBezTo>
                    <a:pt x="57" y="100"/>
                    <a:pt x="60" y="99"/>
                    <a:pt x="61" y="93"/>
                  </a:cubicBezTo>
                  <a:cubicBezTo>
                    <a:pt x="62" y="90"/>
                    <a:pt x="63" y="80"/>
                    <a:pt x="63" y="74"/>
                  </a:cubicBezTo>
                  <a:cubicBezTo>
                    <a:pt x="63" y="68"/>
                    <a:pt x="62" y="60"/>
                    <a:pt x="62" y="57"/>
                  </a:cubicBezTo>
                  <a:cubicBezTo>
                    <a:pt x="61" y="54"/>
                    <a:pt x="57" y="52"/>
                    <a:pt x="53" y="52"/>
                  </a:cubicBezTo>
                  <a:cubicBezTo>
                    <a:pt x="45" y="52"/>
                    <a:pt x="45" y="52"/>
                    <a:pt x="45" y="52"/>
                  </a:cubicBezTo>
                  <a:cubicBezTo>
                    <a:pt x="38" y="89"/>
                    <a:pt x="34" y="104"/>
                    <a:pt x="27" y="124"/>
                  </a:cubicBezTo>
                  <a:cubicBezTo>
                    <a:pt x="0" y="124"/>
                    <a:pt x="0" y="124"/>
                    <a:pt x="0" y="124"/>
                  </a:cubicBezTo>
                  <a:cubicBezTo>
                    <a:pt x="9" y="100"/>
                    <a:pt x="16" y="77"/>
                    <a:pt x="21" y="52"/>
                  </a:cubicBezTo>
                  <a:cubicBezTo>
                    <a:pt x="0" y="53"/>
                    <a:pt x="0" y="53"/>
                    <a:pt x="0" y="53"/>
                  </a:cubicBezTo>
                  <a:cubicBezTo>
                    <a:pt x="0" y="27"/>
                    <a:pt x="0" y="27"/>
                    <a:pt x="0" y="27"/>
                  </a:cubicBezTo>
                  <a:lnTo>
                    <a:pt x="25" y="27"/>
                  </a:lnTo>
                  <a:close/>
                  <a:moveTo>
                    <a:pt x="114" y="17"/>
                  </a:moveTo>
                  <a:cubicBezTo>
                    <a:pt x="121" y="25"/>
                    <a:pt x="124" y="32"/>
                    <a:pt x="126" y="49"/>
                  </a:cubicBezTo>
                  <a:cubicBezTo>
                    <a:pt x="127" y="56"/>
                    <a:pt x="128" y="65"/>
                    <a:pt x="128" y="76"/>
                  </a:cubicBezTo>
                  <a:cubicBezTo>
                    <a:pt x="128" y="80"/>
                    <a:pt x="128" y="84"/>
                    <a:pt x="127" y="92"/>
                  </a:cubicBezTo>
                  <a:cubicBezTo>
                    <a:pt x="102" y="92"/>
                    <a:pt x="102" y="92"/>
                    <a:pt x="102" y="92"/>
                  </a:cubicBezTo>
                  <a:cubicBezTo>
                    <a:pt x="102" y="82"/>
                    <a:pt x="102" y="77"/>
                    <a:pt x="102" y="71"/>
                  </a:cubicBezTo>
                  <a:cubicBezTo>
                    <a:pt x="102" y="52"/>
                    <a:pt x="101" y="44"/>
                    <a:pt x="98" y="35"/>
                  </a:cubicBezTo>
                  <a:cubicBezTo>
                    <a:pt x="95" y="27"/>
                    <a:pt x="92" y="23"/>
                    <a:pt x="88" y="17"/>
                  </a:cubicBezTo>
                  <a:lnTo>
                    <a:pt x="114" y="17"/>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38"/>
            <p:cNvSpPr>
              <a:spLocks noEditPoints="1"/>
            </p:cNvSpPr>
            <p:nvPr userDrawn="1"/>
          </p:nvSpPr>
          <p:spPr bwMode="auto">
            <a:xfrm>
              <a:off x="1629804" y="117832"/>
              <a:ext cx="76275" cy="89770"/>
            </a:xfrm>
            <a:custGeom>
              <a:avLst/>
              <a:gdLst>
                <a:gd name="T0" fmla="*/ 93 w 110"/>
                <a:gd name="T1" fmla="*/ 26 h 126"/>
                <a:gd name="T2" fmla="*/ 16 w 110"/>
                <a:gd name="T3" fmla="*/ 23 h 126"/>
                <a:gd name="T4" fmla="*/ 0 w 110"/>
                <a:gd name="T5" fmla="*/ 23 h 126"/>
                <a:gd name="T6" fmla="*/ 0 w 110"/>
                <a:gd name="T7" fmla="*/ 0 h 126"/>
                <a:gd name="T8" fmla="*/ 93 w 110"/>
                <a:gd name="T9" fmla="*/ 3 h 126"/>
                <a:gd name="T10" fmla="*/ 93 w 110"/>
                <a:gd name="T11" fmla="*/ 26 h 126"/>
                <a:gd name="T12" fmla="*/ 1 w 110"/>
                <a:gd name="T13" fmla="*/ 102 h 126"/>
                <a:gd name="T14" fmla="*/ 33 w 110"/>
                <a:gd name="T15" fmla="*/ 102 h 126"/>
                <a:gd name="T16" fmla="*/ 64 w 110"/>
                <a:gd name="T17" fmla="*/ 101 h 126"/>
                <a:gd name="T18" fmla="*/ 79 w 110"/>
                <a:gd name="T19" fmla="*/ 96 h 126"/>
                <a:gd name="T20" fmla="*/ 82 w 110"/>
                <a:gd name="T21" fmla="*/ 87 h 126"/>
                <a:gd name="T22" fmla="*/ 62 w 110"/>
                <a:gd name="T23" fmla="*/ 73 h 126"/>
                <a:gd name="T24" fmla="*/ 35 w 110"/>
                <a:gd name="T25" fmla="*/ 81 h 126"/>
                <a:gd name="T26" fmla="*/ 24 w 110"/>
                <a:gd name="T27" fmla="*/ 91 h 126"/>
                <a:gd name="T28" fmla="*/ 1 w 110"/>
                <a:gd name="T29" fmla="*/ 91 h 126"/>
                <a:gd name="T30" fmla="*/ 1 w 110"/>
                <a:gd name="T31" fmla="*/ 32 h 126"/>
                <a:gd name="T32" fmla="*/ 26 w 110"/>
                <a:gd name="T33" fmla="*/ 32 h 126"/>
                <a:gd name="T34" fmla="*/ 26 w 110"/>
                <a:gd name="T35" fmla="*/ 63 h 126"/>
                <a:gd name="T36" fmla="*/ 68 w 110"/>
                <a:gd name="T37" fmla="*/ 51 h 126"/>
                <a:gd name="T38" fmla="*/ 110 w 110"/>
                <a:gd name="T39" fmla="*/ 87 h 126"/>
                <a:gd name="T40" fmla="*/ 91 w 110"/>
                <a:gd name="T41" fmla="*/ 120 h 126"/>
                <a:gd name="T42" fmla="*/ 66 w 110"/>
                <a:gd name="T43" fmla="*/ 126 h 126"/>
                <a:gd name="T44" fmla="*/ 33 w 110"/>
                <a:gd name="T45" fmla="*/ 126 h 126"/>
                <a:gd name="T46" fmla="*/ 1 w 110"/>
                <a:gd name="T47" fmla="*/ 126 h 126"/>
                <a:gd name="T48" fmla="*/ 1 w 110"/>
                <a:gd name="T49" fmla="*/ 10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126">
                  <a:moveTo>
                    <a:pt x="93" y="26"/>
                  </a:moveTo>
                  <a:cubicBezTo>
                    <a:pt x="57" y="23"/>
                    <a:pt x="39" y="23"/>
                    <a:pt x="16" y="23"/>
                  </a:cubicBezTo>
                  <a:cubicBezTo>
                    <a:pt x="0" y="23"/>
                    <a:pt x="0" y="23"/>
                    <a:pt x="0" y="23"/>
                  </a:cubicBezTo>
                  <a:cubicBezTo>
                    <a:pt x="0" y="0"/>
                    <a:pt x="0" y="0"/>
                    <a:pt x="0" y="0"/>
                  </a:cubicBezTo>
                  <a:cubicBezTo>
                    <a:pt x="51" y="1"/>
                    <a:pt x="54" y="1"/>
                    <a:pt x="93" y="3"/>
                  </a:cubicBezTo>
                  <a:lnTo>
                    <a:pt x="93" y="26"/>
                  </a:lnTo>
                  <a:close/>
                  <a:moveTo>
                    <a:pt x="1" y="102"/>
                  </a:moveTo>
                  <a:cubicBezTo>
                    <a:pt x="33" y="102"/>
                    <a:pt x="33" y="102"/>
                    <a:pt x="33" y="102"/>
                  </a:cubicBezTo>
                  <a:cubicBezTo>
                    <a:pt x="59" y="102"/>
                    <a:pt x="59" y="102"/>
                    <a:pt x="64" y="101"/>
                  </a:cubicBezTo>
                  <a:cubicBezTo>
                    <a:pt x="73" y="101"/>
                    <a:pt x="76" y="99"/>
                    <a:pt x="79" y="96"/>
                  </a:cubicBezTo>
                  <a:cubicBezTo>
                    <a:pt x="81" y="94"/>
                    <a:pt x="82" y="90"/>
                    <a:pt x="82" y="87"/>
                  </a:cubicBezTo>
                  <a:cubicBezTo>
                    <a:pt x="82" y="78"/>
                    <a:pt x="75" y="73"/>
                    <a:pt x="62" y="73"/>
                  </a:cubicBezTo>
                  <a:cubicBezTo>
                    <a:pt x="53" y="73"/>
                    <a:pt x="43" y="76"/>
                    <a:pt x="35" y="81"/>
                  </a:cubicBezTo>
                  <a:cubicBezTo>
                    <a:pt x="31" y="83"/>
                    <a:pt x="29" y="86"/>
                    <a:pt x="24" y="91"/>
                  </a:cubicBezTo>
                  <a:cubicBezTo>
                    <a:pt x="1" y="91"/>
                    <a:pt x="1" y="91"/>
                    <a:pt x="1" y="91"/>
                  </a:cubicBezTo>
                  <a:cubicBezTo>
                    <a:pt x="1" y="32"/>
                    <a:pt x="1" y="32"/>
                    <a:pt x="1" y="32"/>
                  </a:cubicBezTo>
                  <a:cubicBezTo>
                    <a:pt x="26" y="32"/>
                    <a:pt x="26" y="32"/>
                    <a:pt x="26" y="32"/>
                  </a:cubicBezTo>
                  <a:cubicBezTo>
                    <a:pt x="26" y="63"/>
                    <a:pt x="26" y="63"/>
                    <a:pt x="26" y="63"/>
                  </a:cubicBezTo>
                  <a:cubicBezTo>
                    <a:pt x="45" y="54"/>
                    <a:pt x="56" y="51"/>
                    <a:pt x="68" y="51"/>
                  </a:cubicBezTo>
                  <a:cubicBezTo>
                    <a:pt x="93" y="51"/>
                    <a:pt x="110" y="65"/>
                    <a:pt x="110" y="87"/>
                  </a:cubicBezTo>
                  <a:cubicBezTo>
                    <a:pt x="110" y="101"/>
                    <a:pt x="103" y="114"/>
                    <a:pt x="91" y="120"/>
                  </a:cubicBezTo>
                  <a:cubicBezTo>
                    <a:pt x="85" y="124"/>
                    <a:pt x="78" y="125"/>
                    <a:pt x="66" y="126"/>
                  </a:cubicBezTo>
                  <a:cubicBezTo>
                    <a:pt x="60" y="126"/>
                    <a:pt x="55" y="126"/>
                    <a:pt x="33" y="126"/>
                  </a:cubicBezTo>
                  <a:cubicBezTo>
                    <a:pt x="1" y="126"/>
                    <a:pt x="1" y="126"/>
                    <a:pt x="1" y="126"/>
                  </a:cubicBezTo>
                  <a:lnTo>
                    <a:pt x="1" y="102"/>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39"/>
            <p:cNvSpPr>
              <a:spLocks/>
            </p:cNvSpPr>
            <p:nvPr userDrawn="1"/>
          </p:nvSpPr>
          <p:spPr bwMode="auto">
            <a:xfrm>
              <a:off x="1728375" y="114312"/>
              <a:ext cx="33150" cy="85956"/>
            </a:xfrm>
            <a:custGeom>
              <a:avLst/>
              <a:gdLst>
                <a:gd name="T0" fmla="*/ 0 w 113"/>
                <a:gd name="T1" fmla="*/ 0 h 293"/>
                <a:gd name="T2" fmla="*/ 113 w 113"/>
                <a:gd name="T3" fmla="*/ 0 h 293"/>
                <a:gd name="T4" fmla="*/ 113 w 113"/>
                <a:gd name="T5" fmla="*/ 46 h 293"/>
                <a:gd name="T6" fmla="*/ 45 w 113"/>
                <a:gd name="T7" fmla="*/ 46 h 293"/>
                <a:gd name="T8" fmla="*/ 45 w 113"/>
                <a:gd name="T9" fmla="*/ 293 h 293"/>
                <a:gd name="T10" fmla="*/ 0 w 113"/>
                <a:gd name="T11" fmla="*/ 293 h 293"/>
                <a:gd name="T12" fmla="*/ 0 w 113"/>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113" h="293">
                  <a:moveTo>
                    <a:pt x="0" y="0"/>
                  </a:moveTo>
                  <a:lnTo>
                    <a:pt x="113" y="0"/>
                  </a:lnTo>
                  <a:lnTo>
                    <a:pt x="113" y="46"/>
                  </a:lnTo>
                  <a:lnTo>
                    <a:pt x="45" y="46"/>
                  </a:lnTo>
                  <a:lnTo>
                    <a:pt x="45" y="293"/>
                  </a:lnTo>
                  <a:lnTo>
                    <a:pt x="0" y="293"/>
                  </a:lnTo>
                  <a:lnTo>
                    <a:pt x="0"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40"/>
            <p:cNvSpPr>
              <a:spLocks noEditPoints="1"/>
            </p:cNvSpPr>
            <p:nvPr userDrawn="1"/>
          </p:nvSpPr>
          <p:spPr bwMode="auto">
            <a:xfrm>
              <a:off x="1778248" y="117245"/>
              <a:ext cx="78329" cy="90357"/>
            </a:xfrm>
            <a:custGeom>
              <a:avLst/>
              <a:gdLst>
                <a:gd name="T0" fmla="*/ 0 w 113"/>
                <a:gd name="T1" fmla="*/ 39 h 127"/>
                <a:gd name="T2" fmla="*/ 68 w 113"/>
                <a:gd name="T3" fmla="*/ 38 h 127"/>
                <a:gd name="T4" fmla="*/ 70 w 113"/>
                <a:gd name="T5" fmla="*/ 38 h 127"/>
                <a:gd name="T6" fmla="*/ 100 w 113"/>
                <a:gd name="T7" fmla="*/ 45 h 127"/>
                <a:gd name="T8" fmla="*/ 113 w 113"/>
                <a:gd name="T9" fmla="*/ 78 h 127"/>
                <a:gd name="T10" fmla="*/ 94 w 113"/>
                <a:gd name="T11" fmla="*/ 118 h 127"/>
                <a:gd name="T12" fmla="*/ 60 w 113"/>
                <a:gd name="T13" fmla="*/ 127 h 127"/>
                <a:gd name="T14" fmla="*/ 11 w 113"/>
                <a:gd name="T15" fmla="*/ 127 h 127"/>
                <a:gd name="T16" fmla="*/ 11 w 113"/>
                <a:gd name="T17" fmla="*/ 102 h 127"/>
                <a:gd name="T18" fmla="*/ 56 w 113"/>
                <a:gd name="T19" fmla="*/ 102 h 127"/>
                <a:gd name="T20" fmla="*/ 77 w 113"/>
                <a:gd name="T21" fmla="*/ 96 h 127"/>
                <a:gd name="T22" fmla="*/ 86 w 113"/>
                <a:gd name="T23" fmla="*/ 79 h 127"/>
                <a:gd name="T24" fmla="*/ 80 w 113"/>
                <a:gd name="T25" fmla="*/ 66 h 127"/>
                <a:gd name="T26" fmla="*/ 65 w 113"/>
                <a:gd name="T27" fmla="*/ 64 h 127"/>
                <a:gd name="T28" fmla="*/ 64 w 113"/>
                <a:gd name="T29" fmla="*/ 64 h 127"/>
                <a:gd name="T30" fmla="*/ 64 w 113"/>
                <a:gd name="T31" fmla="*/ 64 h 127"/>
                <a:gd name="T32" fmla="*/ 0 w 113"/>
                <a:gd name="T33" fmla="*/ 65 h 127"/>
                <a:gd name="T34" fmla="*/ 0 w 113"/>
                <a:gd name="T35" fmla="*/ 39 h 127"/>
                <a:gd name="T36" fmla="*/ 97 w 113"/>
                <a:gd name="T37" fmla="*/ 0 h 127"/>
                <a:gd name="T38" fmla="*/ 97 w 113"/>
                <a:gd name="T39" fmla="*/ 24 h 127"/>
                <a:gd name="T40" fmla="*/ 12 w 113"/>
                <a:gd name="T41" fmla="*/ 25 h 127"/>
                <a:gd name="T42" fmla="*/ 12 w 113"/>
                <a:gd name="T43" fmla="*/ 1 h 127"/>
                <a:gd name="T44" fmla="*/ 97 w 113"/>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127">
                  <a:moveTo>
                    <a:pt x="0" y="39"/>
                  </a:moveTo>
                  <a:cubicBezTo>
                    <a:pt x="68" y="38"/>
                    <a:pt x="68" y="38"/>
                    <a:pt x="68" y="38"/>
                  </a:cubicBezTo>
                  <a:cubicBezTo>
                    <a:pt x="70" y="38"/>
                    <a:pt x="70" y="38"/>
                    <a:pt x="70" y="38"/>
                  </a:cubicBezTo>
                  <a:cubicBezTo>
                    <a:pt x="85" y="38"/>
                    <a:pt x="94" y="40"/>
                    <a:pt x="100" y="45"/>
                  </a:cubicBezTo>
                  <a:cubicBezTo>
                    <a:pt x="108" y="52"/>
                    <a:pt x="113" y="64"/>
                    <a:pt x="113" y="78"/>
                  </a:cubicBezTo>
                  <a:cubicBezTo>
                    <a:pt x="113" y="93"/>
                    <a:pt x="106" y="109"/>
                    <a:pt x="94" y="118"/>
                  </a:cubicBezTo>
                  <a:cubicBezTo>
                    <a:pt x="86" y="124"/>
                    <a:pt x="75" y="127"/>
                    <a:pt x="60" y="127"/>
                  </a:cubicBezTo>
                  <a:cubicBezTo>
                    <a:pt x="11" y="127"/>
                    <a:pt x="11" y="127"/>
                    <a:pt x="11" y="127"/>
                  </a:cubicBezTo>
                  <a:cubicBezTo>
                    <a:pt x="11" y="102"/>
                    <a:pt x="11" y="102"/>
                    <a:pt x="11" y="102"/>
                  </a:cubicBezTo>
                  <a:cubicBezTo>
                    <a:pt x="56" y="102"/>
                    <a:pt x="56" y="102"/>
                    <a:pt x="56" y="102"/>
                  </a:cubicBezTo>
                  <a:cubicBezTo>
                    <a:pt x="66" y="102"/>
                    <a:pt x="72" y="100"/>
                    <a:pt x="77" y="96"/>
                  </a:cubicBezTo>
                  <a:cubicBezTo>
                    <a:pt x="83" y="91"/>
                    <a:pt x="86" y="85"/>
                    <a:pt x="86" y="79"/>
                  </a:cubicBezTo>
                  <a:cubicBezTo>
                    <a:pt x="86" y="73"/>
                    <a:pt x="84" y="68"/>
                    <a:pt x="80" y="66"/>
                  </a:cubicBezTo>
                  <a:cubicBezTo>
                    <a:pt x="76" y="64"/>
                    <a:pt x="74" y="64"/>
                    <a:pt x="65" y="64"/>
                  </a:cubicBezTo>
                  <a:cubicBezTo>
                    <a:pt x="64" y="64"/>
                    <a:pt x="64" y="64"/>
                    <a:pt x="64" y="64"/>
                  </a:cubicBezTo>
                  <a:cubicBezTo>
                    <a:pt x="64" y="64"/>
                    <a:pt x="64" y="64"/>
                    <a:pt x="64" y="64"/>
                  </a:cubicBezTo>
                  <a:cubicBezTo>
                    <a:pt x="0" y="65"/>
                    <a:pt x="0" y="65"/>
                    <a:pt x="0" y="65"/>
                  </a:cubicBezTo>
                  <a:lnTo>
                    <a:pt x="0" y="39"/>
                  </a:lnTo>
                  <a:close/>
                  <a:moveTo>
                    <a:pt x="97" y="0"/>
                  </a:moveTo>
                  <a:cubicBezTo>
                    <a:pt x="97" y="24"/>
                    <a:pt x="97" y="24"/>
                    <a:pt x="97" y="24"/>
                  </a:cubicBezTo>
                  <a:cubicBezTo>
                    <a:pt x="12" y="25"/>
                    <a:pt x="12" y="25"/>
                    <a:pt x="12" y="25"/>
                  </a:cubicBezTo>
                  <a:cubicBezTo>
                    <a:pt x="12" y="1"/>
                    <a:pt x="12" y="1"/>
                    <a:pt x="12" y="1"/>
                  </a:cubicBezTo>
                  <a:lnTo>
                    <a:pt x="97"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41"/>
            <p:cNvSpPr>
              <a:spLocks noEditPoints="1"/>
            </p:cNvSpPr>
            <p:nvPr userDrawn="1"/>
          </p:nvSpPr>
          <p:spPr bwMode="auto">
            <a:xfrm>
              <a:off x="1873298" y="117245"/>
              <a:ext cx="90063" cy="92410"/>
            </a:xfrm>
            <a:custGeom>
              <a:avLst/>
              <a:gdLst>
                <a:gd name="T0" fmla="*/ 43 w 130"/>
                <a:gd name="T1" fmla="*/ 0 h 130"/>
                <a:gd name="T2" fmla="*/ 46 w 130"/>
                <a:gd name="T3" fmla="*/ 20 h 130"/>
                <a:gd name="T4" fmla="*/ 74 w 130"/>
                <a:gd name="T5" fmla="*/ 17 h 130"/>
                <a:gd name="T6" fmla="*/ 77 w 130"/>
                <a:gd name="T7" fmla="*/ 1 h 130"/>
                <a:gd name="T8" fmla="*/ 103 w 130"/>
                <a:gd name="T9" fmla="*/ 1 h 130"/>
                <a:gd name="T10" fmla="*/ 99 w 130"/>
                <a:gd name="T11" fmla="*/ 23 h 130"/>
                <a:gd name="T12" fmla="*/ 119 w 130"/>
                <a:gd name="T13" fmla="*/ 38 h 130"/>
                <a:gd name="T14" fmla="*/ 130 w 130"/>
                <a:gd name="T15" fmla="*/ 76 h 130"/>
                <a:gd name="T16" fmla="*/ 104 w 130"/>
                <a:gd name="T17" fmla="*/ 123 h 130"/>
                <a:gd name="T18" fmla="*/ 73 w 130"/>
                <a:gd name="T19" fmla="*/ 130 h 130"/>
                <a:gd name="T20" fmla="*/ 70 w 130"/>
                <a:gd name="T21" fmla="*/ 130 h 130"/>
                <a:gd name="T22" fmla="*/ 70 w 130"/>
                <a:gd name="T23" fmla="*/ 108 h 130"/>
                <a:gd name="T24" fmla="*/ 95 w 130"/>
                <a:gd name="T25" fmla="*/ 101 h 130"/>
                <a:gd name="T26" fmla="*/ 105 w 130"/>
                <a:gd name="T27" fmla="*/ 76 h 130"/>
                <a:gd name="T28" fmla="*/ 101 w 130"/>
                <a:gd name="T29" fmla="*/ 56 h 130"/>
                <a:gd name="T30" fmla="*/ 94 w 130"/>
                <a:gd name="T31" fmla="*/ 47 h 130"/>
                <a:gd name="T32" fmla="*/ 75 w 130"/>
                <a:gd name="T33" fmla="*/ 97 h 130"/>
                <a:gd name="T34" fmla="*/ 36 w 130"/>
                <a:gd name="T35" fmla="*/ 126 h 130"/>
                <a:gd name="T36" fmla="*/ 7 w 130"/>
                <a:gd name="T37" fmla="*/ 107 h 130"/>
                <a:gd name="T38" fmla="*/ 0 w 130"/>
                <a:gd name="T39" fmla="*/ 78 h 130"/>
                <a:gd name="T40" fmla="*/ 6 w 130"/>
                <a:gd name="T41" fmla="*/ 50 h 130"/>
                <a:gd name="T42" fmla="*/ 24 w 130"/>
                <a:gd name="T43" fmla="*/ 30 h 130"/>
                <a:gd name="T44" fmla="*/ 19 w 130"/>
                <a:gd name="T45" fmla="*/ 1 h 130"/>
                <a:gd name="T46" fmla="*/ 43 w 130"/>
                <a:gd name="T47" fmla="*/ 0 h 130"/>
                <a:gd name="T48" fmla="*/ 25 w 130"/>
                <a:gd name="T49" fmla="*/ 66 h 130"/>
                <a:gd name="T50" fmla="*/ 24 w 130"/>
                <a:gd name="T51" fmla="*/ 76 h 130"/>
                <a:gd name="T52" fmla="*/ 28 w 130"/>
                <a:gd name="T53" fmla="*/ 93 h 130"/>
                <a:gd name="T54" fmla="*/ 38 w 130"/>
                <a:gd name="T55" fmla="*/ 99 h 130"/>
                <a:gd name="T56" fmla="*/ 47 w 130"/>
                <a:gd name="T57" fmla="*/ 93 h 130"/>
                <a:gd name="T58" fmla="*/ 31 w 130"/>
                <a:gd name="T59" fmla="*/ 57 h 130"/>
                <a:gd name="T60" fmla="*/ 25 w 130"/>
                <a:gd name="T61" fmla="*/ 66 h 130"/>
                <a:gd name="T62" fmla="*/ 70 w 130"/>
                <a:gd name="T63" fmla="*/ 40 h 130"/>
                <a:gd name="T64" fmla="*/ 52 w 130"/>
                <a:gd name="T65" fmla="*/ 42 h 130"/>
                <a:gd name="T66" fmla="*/ 62 w 130"/>
                <a:gd name="T67" fmla="*/ 69 h 130"/>
                <a:gd name="T68" fmla="*/ 70 w 130"/>
                <a:gd name="T69" fmla="*/ 4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30">
                  <a:moveTo>
                    <a:pt x="43" y="0"/>
                  </a:moveTo>
                  <a:cubicBezTo>
                    <a:pt x="44" y="8"/>
                    <a:pt x="45" y="11"/>
                    <a:pt x="46" y="20"/>
                  </a:cubicBezTo>
                  <a:cubicBezTo>
                    <a:pt x="60" y="18"/>
                    <a:pt x="61" y="17"/>
                    <a:pt x="74" y="17"/>
                  </a:cubicBezTo>
                  <a:cubicBezTo>
                    <a:pt x="77" y="1"/>
                    <a:pt x="77" y="1"/>
                    <a:pt x="77" y="1"/>
                  </a:cubicBezTo>
                  <a:cubicBezTo>
                    <a:pt x="103" y="1"/>
                    <a:pt x="103" y="1"/>
                    <a:pt x="103" y="1"/>
                  </a:cubicBezTo>
                  <a:cubicBezTo>
                    <a:pt x="99" y="23"/>
                    <a:pt x="99" y="23"/>
                    <a:pt x="99" y="23"/>
                  </a:cubicBezTo>
                  <a:cubicBezTo>
                    <a:pt x="109" y="28"/>
                    <a:pt x="114" y="31"/>
                    <a:pt x="119" y="38"/>
                  </a:cubicBezTo>
                  <a:cubicBezTo>
                    <a:pt x="126" y="47"/>
                    <a:pt x="130" y="60"/>
                    <a:pt x="130" y="76"/>
                  </a:cubicBezTo>
                  <a:cubicBezTo>
                    <a:pt x="130" y="98"/>
                    <a:pt x="121" y="114"/>
                    <a:pt x="104" y="123"/>
                  </a:cubicBezTo>
                  <a:cubicBezTo>
                    <a:pt x="95" y="128"/>
                    <a:pt x="85" y="130"/>
                    <a:pt x="73" y="130"/>
                  </a:cubicBezTo>
                  <a:cubicBezTo>
                    <a:pt x="73" y="130"/>
                    <a:pt x="72" y="130"/>
                    <a:pt x="70" y="130"/>
                  </a:cubicBezTo>
                  <a:cubicBezTo>
                    <a:pt x="70" y="108"/>
                    <a:pt x="70" y="108"/>
                    <a:pt x="70" y="108"/>
                  </a:cubicBezTo>
                  <a:cubicBezTo>
                    <a:pt x="84" y="106"/>
                    <a:pt x="90" y="105"/>
                    <a:pt x="95" y="101"/>
                  </a:cubicBezTo>
                  <a:cubicBezTo>
                    <a:pt x="101" y="97"/>
                    <a:pt x="105" y="87"/>
                    <a:pt x="105" y="76"/>
                  </a:cubicBezTo>
                  <a:cubicBezTo>
                    <a:pt x="105" y="68"/>
                    <a:pt x="103" y="61"/>
                    <a:pt x="101" y="56"/>
                  </a:cubicBezTo>
                  <a:cubicBezTo>
                    <a:pt x="99" y="52"/>
                    <a:pt x="98" y="50"/>
                    <a:pt x="94" y="47"/>
                  </a:cubicBezTo>
                  <a:cubicBezTo>
                    <a:pt x="87" y="70"/>
                    <a:pt x="81" y="86"/>
                    <a:pt x="75" y="97"/>
                  </a:cubicBezTo>
                  <a:cubicBezTo>
                    <a:pt x="64" y="117"/>
                    <a:pt x="52" y="126"/>
                    <a:pt x="36" y="126"/>
                  </a:cubicBezTo>
                  <a:cubicBezTo>
                    <a:pt x="23" y="126"/>
                    <a:pt x="14" y="119"/>
                    <a:pt x="7" y="107"/>
                  </a:cubicBezTo>
                  <a:cubicBezTo>
                    <a:pt x="3" y="98"/>
                    <a:pt x="0" y="87"/>
                    <a:pt x="0" y="78"/>
                  </a:cubicBezTo>
                  <a:cubicBezTo>
                    <a:pt x="0" y="68"/>
                    <a:pt x="2" y="58"/>
                    <a:pt x="6" y="50"/>
                  </a:cubicBezTo>
                  <a:cubicBezTo>
                    <a:pt x="11" y="42"/>
                    <a:pt x="15" y="37"/>
                    <a:pt x="24" y="30"/>
                  </a:cubicBezTo>
                  <a:cubicBezTo>
                    <a:pt x="21" y="19"/>
                    <a:pt x="20" y="13"/>
                    <a:pt x="19" y="1"/>
                  </a:cubicBezTo>
                  <a:lnTo>
                    <a:pt x="43" y="0"/>
                  </a:lnTo>
                  <a:close/>
                  <a:moveTo>
                    <a:pt x="25" y="66"/>
                  </a:moveTo>
                  <a:cubicBezTo>
                    <a:pt x="24" y="70"/>
                    <a:pt x="24" y="73"/>
                    <a:pt x="24" y="76"/>
                  </a:cubicBezTo>
                  <a:cubicBezTo>
                    <a:pt x="24" y="82"/>
                    <a:pt x="25" y="89"/>
                    <a:pt x="28" y="93"/>
                  </a:cubicBezTo>
                  <a:cubicBezTo>
                    <a:pt x="30" y="97"/>
                    <a:pt x="34" y="99"/>
                    <a:pt x="38" y="99"/>
                  </a:cubicBezTo>
                  <a:cubicBezTo>
                    <a:pt x="42" y="99"/>
                    <a:pt x="44" y="98"/>
                    <a:pt x="47" y="93"/>
                  </a:cubicBezTo>
                  <a:cubicBezTo>
                    <a:pt x="38" y="76"/>
                    <a:pt x="35" y="69"/>
                    <a:pt x="31" y="57"/>
                  </a:cubicBezTo>
                  <a:cubicBezTo>
                    <a:pt x="27" y="61"/>
                    <a:pt x="26" y="62"/>
                    <a:pt x="25" y="66"/>
                  </a:cubicBezTo>
                  <a:close/>
                  <a:moveTo>
                    <a:pt x="70" y="40"/>
                  </a:moveTo>
                  <a:cubicBezTo>
                    <a:pt x="60" y="40"/>
                    <a:pt x="57" y="40"/>
                    <a:pt x="52" y="42"/>
                  </a:cubicBezTo>
                  <a:cubicBezTo>
                    <a:pt x="56" y="58"/>
                    <a:pt x="58" y="62"/>
                    <a:pt x="62" y="69"/>
                  </a:cubicBezTo>
                  <a:cubicBezTo>
                    <a:pt x="66" y="58"/>
                    <a:pt x="68" y="49"/>
                    <a:pt x="70" y="4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42"/>
            <p:cNvSpPr>
              <a:spLocks noEditPoints="1"/>
            </p:cNvSpPr>
            <p:nvPr userDrawn="1"/>
          </p:nvSpPr>
          <p:spPr bwMode="auto">
            <a:xfrm>
              <a:off x="1979497" y="116659"/>
              <a:ext cx="80969" cy="91530"/>
            </a:xfrm>
            <a:custGeom>
              <a:avLst/>
              <a:gdLst>
                <a:gd name="T0" fmla="*/ 56 w 117"/>
                <a:gd name="T1" fmla="*/ 50 h 129"/>
                <a:gd name="T2" fmla="*/ 52 w 117"/>
                <a:gd name="T3" fmla="*/ 35 h 129"/>
                <a:gd name="T4" fmla="*/ 4 w 117"/>
                <a:gd name="T5" fmla="*/ 36 h 129"/>
                <a:gd name="T6" fmla="*/ 4 w 117"/>
                <a:gd name="T7" fmla="*/ 14 h 129"/>
                <a:gd name="T8" fmla="*/ 45 w 117"/>
                <a:gd name="T9" fmla="*/ 14 h 129"/>
                <a:gd name="T10" fmla="*/ 41 w 117"/>
                <a:gd name="T11" fmla="*/ 0 h 129"/>
                <a:gd name="T12" fmla="*/ 67 w 117"/>
                <a:gd name="T13" fmla="*/ 0 h 129"/>
                <a:gd name="T14" fmla="*/ 71 w 117"/>
                <a:gd name="T15" fmla="*/ 13 h 129"/>
                <a:gd name="T16" fmla="*/ 112 w 117"/>
                <a:gd name="T17" fmla="*/ 13 h 129"/>
                <a:gd name="T18" fmla="*/ 112 w 117"/>
                <a:gd name="T19" fmla="*/ 34 h 129"/>
                <a:gd name="T20" fmla="*/ 77 w 117"/>
                <a:gd name="T21" fmla="*/ 35 h 129"/>
                <a:gd name="T22" fmla="*/ 82 w 117"/>
                <a:gd name="T23" fmla="*/ 49 h 129"/>
                <a:gd name="T24" fmla="*/ 117 w 117"/>
                <a:gd name="T25" fmla="*/ 49 h 129"/>
                <a:gd name="T26" fmla="*/ 117 w 117"/>
                <a:gd name="T27" fmla="*/ 72 h 129"/>
                <a:gd name="T28" fmla="*/ 88 w 117"/>
                <a:gd name="T29" fmla="*/ 72 h 129"/>
                <a:gd name="T30" fmla="*/ 93 w 117"/>
                <a:gd name="T31" fmla="*/ 92 h 129"/>
                <a:gd name="T32" fmla="*/ 67 w 117"/>
                <a:gd name="T33" fmla="*/ 92 h 129"/>
                <a:gd name="T34" fmla="*/ 62 w 117"/>
                <a:gd name="T35" fmla="*/ 73 h 129"/>
                <a:gd name="T36" fmla="*/ 0 w 117"/>
                <a:gd name="T37" fmla="*/ 74 h 129"/>
                <a:gd name="T38" fmla="*/ 0 w 117"/>
                <a:gd name="T39" fmla="*/ 51 h 129"/>
                <a:gd name="T40" fmla="*/ 56 w 117"/>
                <a:gd name="T41" fmla="*/ 50 h 129"/>
                <a:gd name="T42" fmla="*/ 34 w 117"/>
                <a:gd name="T43" fmla="*/ 83 h 129"/>
                <a:gd name="T44" fmla="*/ 30 w 117"/>
                <a:gd name="T45" fmla="*/ 97 h 129"/>
                <a:gd name="T46" fmla="*/ 54 w 117"/>
                <a:gd name="T47" fmla="*/ 106 h 129"/>
                <a:gd name="T48" fmla="*/ 111 w 117"/>
                <a:gd name="T49" fmla="*/ 102 h 129"/>
                <a:gd name="T50" fmla="*/ 111 w 117"/>
                <a:gd name="T51" fmla="*/ 127 h 129"/>
                <a:gd name="T52" fmla="*/ 61 w 117"/>
                <a:gd name="T53" fmla="*/ 129 h 129"/>
                <a:gd name="T54" fmla="*/ 20 w 117"/>
                <a:gd name="T55" fmla="*/ 125 h 129"/>
                <a:gd name="T56" fmla="*/ 3 w 117"/>
                <a:gd name="T57" fmla="*/ 103 h 129"/>
                <a:gd name="T58" fmla="*/ 10 w 117"/>
                <a:gd name="T59" fmla="*/ 83 h 129"/>
                <a:gd name="T60" fmla="*/ 34 w 117"/>
                <a:gd name="T61" fmla="*/ 8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29">
                  <a:moveTo>
                    <a:pt x="56" y="50"/>
                  </a:moveTo>
                  <a:cubicBezTo>
                    <a:pt x="52" y="35"/>
                    <a:pt x="52" y="35"/>
                    <a:pt x="52" y="35"/>
                  </a:cubicBezTo>
                  <a:cubicBezTo>
                    <a:pt x="4" y="36"/>
                    <a:pt x="4" y="36"/>
                    <a:pt x="4" y="36"/>
                  </a:cubicBezTo>
                  <a:cubicBezTo>
                    <a:pt x="4" y="14"/>
                    <a:pt x="4" y="14"/>
                    <a:pt x="4" y="14"/>
                  </a:cubicBezTo>
                  <a:cubicBezTo>
                    <a:pt x="45" y="14"/>
                    <a:pt x="45" y="14"/>
                    <a:pt x="45" y="14"/>
                  </a:cubicBezTo>
                  <a:cubicBezTo>
                    <a:pt x="41" y="0"/>
                    <a:pt x="41" y="0"/>
                    <a:pt x="41" y="0"/>
                  </a:cubicBezTo>
                  <a:cubicBezTo>
                    <a:pt x="67" y="0"/>
                    <a:pt x="67" y="0"/>
                    <a:pt x="67" y="0"/>
                  </a:cubicBezTo>
                  <a:cubicBezTo>
                    <a:pt x="71" y="13"/>
                    <a:pt x="71" y="13"/>
                    <a:pt x="71" y="13"/>
                  </a:cubicBezTo>
                  <a:cubicBezTo>
                    <a:pt x="112" y="13"/>
                    <a:pt x="112" y="13"/>
                    <a:pt x="112" y="13"/>
                  </a:cubicBezTo>
                  <a:cubicBezTo>
                    <a:pt x="112" y="34"/>
                    <a:pt x="112" y="34"/>
                    <a:pt x="112" y="34"/>
                  </a:cubicBezTo>
                  <a:cubicBezTo>
                    <a:pt x="77" y="35"/>
                    <a:pt x="77" y="35"/>
                    <a:pt x="77" y="35"/>
                  </a:cubicBezTo>
                  <a:cubicBezTo>
                    <a:pt x="82" y="49"/>
                    <a:pt x="82" y="49"/>
                    <a:pt x="82" y="49"/>
                  </a:cubicBezTo>
                  <a:cubicBezTo>
                    <a:pt x="117" y="49"/>
                    <a:pt x="117" y="49"/>
                    <a:pt x="117" y="49"/>
                  </a:cubicBezTo>
                  <a:cubicBezTo>
                    <a:pt x="117" y="72"/>
                    <a:pt x="117" y="72"/>
                    <a:pt x="117" y="72"/>
                  </a:cubicBezTo>
                  <a:cubicBezTo>
                    <a:pt x="88" y="72"/>
                    <a:pt x="88" y="72"/>
                    <a:pt x="88" y="72"/>
                  </a:cubicBezTo>
                  <a:cubicBezTo>
                    <a:pt x="93" y="92"/>
                    <a:pt x="93" y="92"/>
                    <a:pt x="93" y="92"/>
                  </a:cubicBezTo>
                  <a:cubicBezTo>
                    <a:pt x="67" y="92"/>
                    <a:pt x="67" y="92"/>
                    <a:pt x="67" y="92"/>
                  </a:cubicBezTo>
                  <a:cubicBezTo>
                    <a:pt x="62" y="73"/>
                    <a:pt x="62" y="73"/>
                    <a:pt x="62" y="73"/>
                  </a:cubicBezTo>
                  <a:cubicBezTo>
                    <a:pt x="0" y="74"/>
                    <a:pt x="0" y="74"/>
                    <a:pt x="0" y="74"/>
                  </a:cubicBezTo>
                  <a:cubicBezTo>
                    <a:pt x="0" y="51"/>
                    <a:pt x="0" y="51"/>
                    <a:pt x="0" y="51"/>
                  </a:cubicBezTo>
                  <a:lnTo>
                    <a:pt x="56" y="50"/>
                  </a:lnTo>
                  <a:close/>
                  <a:moveTo>
                    <a:pt x="34" y="83"/>
                  </a:moveTo>
                  <a:cubicBezTo>
                    <a:pt x="30" y="94"/>
                    <a:pt x="30" y="94"/>
                    <a:pt x="30" y="97"/>
                  </a:cubicBezTo>
                  <a:cubicBezTo>
                    <a:pt x="30" y="103"/>
                    <a:pt x="38" y="106"/>
                    <a:pt x="54" y="106"/>
                  </a:cubicBezTo>
                  <a:cubicBezTo>
                    <a:pt x="70" y="106"/>
                    <a:pt x="86" y="105"/>
                    <a:pt x="111" y="102"/>
                  </a:cubicBezTo>
                  <a:cubicBezTo>
                    <a:pt x="111" y="127"/>
                    <a:pt x="111" y="127"/>
                    <a:pt x="111" y="127"/>
                  </a:cubicBezTo>
                  <a:cubicBezTo>
                    <a:pt x="88" y="128"/>
                    <a:pt x="77" y="129"/>
                    <a:pt x="61" y="129"/>
                  </a:cubicBezTo>
                  <a:cubicBezTo>
                    <a:pt x="40" y="129"/>
                    <a:pt x="28" y="128"/>
                    <a:pt x="20" y="125"/>
                  </a:cubicBezTo>
                  <a:cubicBezTo>
                    <a:pt x="10" y="121"/>
                    <a:pt x="3" y="112"/>
                    <a:pt x="3" y="103"/>
                  </a:cubicBezTo>
                  <a:cubicBezTo>
                    <a:pt x="3" y="96"/>
                    <a:pt x="6" y="88"/>
                    <a:pt x="10" y="83"/>
                  </a:cubicBezTo>
                  <a:lnTo>
                    <a:pt x="34" y="8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43"/>
            <p:cNvSpPr>
              <a:spLocks noEditPoints="1"/>
            </p:cNvSpPr>
            <p:nvPr userDrawn="1"/>
          </p:nvSpPr>
          <p:spPr bwMode="auto">
            <a:xfrm>
              <a:off x="2076308" y="117245"/>
              <a:ext cx="87423" cy="89476"/>
            </a:xfrm>
            <a:custGeom>
              <a:avLst/>
              <a:gdLst>
                <a:gd name="T0" fmla="*/ 21 w 126"/>
                <a:gd name="T1" fmla="*/ 16 h 126"/>
                <a:gd name="T2" fmla="*/ 22 w 126"/>
                <a:gd name="T3" fmla="*/ 0 h 126"/>
                <a:gd name="T4" fmla="*/ 48 w 126"/>
                <a:gd name="T5" fmla="*/ 0 h 126"/>
                <a:gd name="T6" fmla="*/ 46 w 126"/>
                <a:gd name="T7" fmla="*/ 16 h 126"/>
                <a:gd name="T8" fmla="*/ 65 w 126"/>
                <a:gd name="T9" fmla="*/ 16 h 126"/>
                <a:gd name="T10" fmla="*/ 65 w 126"/>
                <a:gd name="T11" fmla="*/ 28 h 126"/>
                <a:gd name="T12" fmla="*/ 122 w 126"/>
                <a:gd name="T13" fmla="*/ 28 h 126"/>
                <a:gd name="T14" fmla="*/ 122 w 126"/>
                <a:gd name="T15" fmla="*/ 52 h 126"/>
                <a:gd name="T16" fmla="*/ 62 w 126"/>
                <a:gd name="T17" fmla="*/ 52 h 126"/>
                <a:gd name="T18" fmla="*/ 62 w 126"/>
                <a:gd name="T19" fmla="*/ 40 h 126"/>
                <a:gd name="T20" fmla="*/ 44 w 126"/>
                <a:gd name="T21" fmla="*/ 40 h 126"/>
                <a:gd name="T22" fmla="*/ 28 w 126"/>
                <a:gd name="T23" fmla="*/ 126 h 126"/>
                <a:gd name="T24" fmla="*/ 2 w 126"/>
                <a:gd name="T25" fmla="*/ 126 h 126"/>
                <a:gd name="T26" fmla="*/ 18 w 126"/>
                <a:gd name="T27" fmla="*/ 40 h 126"/>
                <a:gd name="T28" fmla="*/ 0 w 126"/>
                <a:gd name="T29" fmla="*/ 40 h 126"/>
                <a:gd name="T30" fmla="*/ 0 w 126"/>
                <a:gd name="T31" fmla="*/ 16 h 126"/>
                <a:gd name="T32" fmla="*/ 21 w 126"/>
                <a:gd name="T33" fmla="*/ 16 h 126"/>
                <a:gd name="T34" fmla="*/ 81 w 126"/>
                <a:gd name="T35" fmla="*/ 73 h 126"/>
                <a:gd name="T36" fmla="*/ 74 w 126"/>
                <a:gd name="T37" fmla="*/ 91 h 126"/>
                <a:gd name="T38" fmla="*/ 99 w 126"/>
                <a:gd name="T39" fmla="*/ 103 h 126"/>
                <a:gd name="T40" fmla="*/ 126 w 126"/>
                <a:gd name="T41" fmla="*/ 100 h 126"/>
                <a:gd name="T42" fmla="*/ 126 w 126"/>
                <a:gd name="T43" fmla="*/ 125 h 126"/>
                <a:gd name="T44" fmla="*/ 95 w 126"/>
                <a:gd name="T45" fmla="*/ 126 h 126"/>
                <a:gd name="T46" fmla="*/ 61 w 126"/>
                <a:gd name="T47" fmla="*/ 120 h 126"/>
                <a:gd name="T48" fmla="*/ 50 w 126"/>
                <a:gd name="T49" fmla="*/ 96 h 126"/>
                <a:gd name="T50" fmla="*/ 57 w 126"/>
                <a:gd name="T51" fmla="*/ 73 h 126"/>
                <a:gd name="T52" fmla="*/ 81 w 126"/>
                <a:gd name="T53"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126">
                  <a:moveTo>
                    <a:pt x="21" y="16"/>
                  </a:moveTo>
                  <a:cubicBezTo>
                    <a:pt x="22" y="0"/>
                    <a:pt x="22" y="0"/>
                    <a:pt x="22" y="0"/>
                  </a:cubicBezTo>
                  <a:cubicBezTo>
                    <a:pt x="48" y="0"/>
                    <a:pt x="48" y="0"/>
                    <a:pt x="48" y="0"/>
                  </a:cubicBezTo>
                  <a:cubicBezTo>
                    <a:pt x="46" y="16"/>
                    <a:pt x="46" y="16"/>
                    <a:pt x="46" y="16"/>
                  </a:cubicBezTo>
                  <a:cubicBezTo>
                    <a:pt x="65" y="16"/>
                    <a:pt x="65" y="16"/>
                    <a:pt x="65" y="16"/>
                  </a:cubicBezTo>
                  <a:cubicBezTo>
                    <a:pt x="65" y="28"/>
                    <a:pt x="65" y="28"/>
                    <a:pt x="65" y="28"/>
                  </a:cubicBezTo>
                  <a:cubicBezTo>
                    <a:pt x="122" y="28"/>
                    <a:pt x="122" y="28"/>
                    <a:pt x="122" y="28"/>
                  </a:cubicBezTo>
                  <a:cubicBezTo>
                    <a:pt x="122" y="52"/>
                    <a:pt x="122" y="52"/>
                    <a:pt x="122" y="52"/>
                  </a:cubicBezTo>
                  <a:cubicBezTo>
                    <a:pt x="62" y="52"/>
                    <a:pt x="62" y="52"/>
                    <a:pt x="62" y="52"/>
                  </a:cubicBezTo>
                  <a:cubicBezTo>
                    <a:pt x="62" y="40"/>
                    <a:pt x="62" y="40"/>
                    <a:pt x="62" y="40"/>
                  </a:cubicBezTo>
                  <a:cubicBezTo>
                    <a:pt x="44" y="40"/>
                    <a:pt x="44" y="40"/>
                    <a:pt x="44" y="40"/>
                  </a:cubicBezTo>
                  <a:cubicBezTo>
                    <a:pt x="37" y="88"/>
                    <a:pt x="32" y="114"/>
                    <a:pt x="28" y="126"/>
                  </a:cubicBezTo>
                  <a:cubicBezTo>
                    <a:pt x="2" y="126"/>
                    <a:pt x="2" y="126"/>
                    <a:pt x="2" y="126"/>
                  </a:cubicBezTo>
                  <a:cubicBezTo>
                    <a:pt x="11" y="91"/>
                    <a:pt x="13" y="82"/>
                    <a:pt x="18" y="40"/>
                  </a:cubicBezTo>
                  <a:cubicBezTo>
                    <a:pt x="0" y="40"/>
                    <a:pt x="0" y="40"/>
                    <a:pt x="0" y="40"/>
                  </a:cubicBezTo>
                  <a:cubicBezTo>
                    <a:pt x="0" y="16"/>
                    <a:pt x="0" y="16"/>
                    <a:pt x="0" y="16"/>
                  </a:cubicBezTo>
                  <a:lnTo>
                    <a:pt x="21" y="16"/>
                  </a:lnTo>
                  <a:close/>
                  <a:moveTo>
                    <a:pt x="81" y="73"/>
                  </a:moveTo>
                  <a:cubicBezTo>
                    <a:pt x="76" y="82"/>
                    <a:pt x="74" y="87"/>
                    <a:pt x="74" y="91"/>
                  </a:cubicBezTo>
                  <a:cubicBezTo>
                    <a:pt x="74" y="100"/>
                    <a:pt x="81" y="103"/>
                    <a:pt x="99" y="103"/>
                  </a:cubicBezTo>
                  <a:cubicBezTo>
                    <a:pt x="103" y="103"/>
                    <a:pt x="112" y="102"/>
                    <a:pt x="126" y="100"/>
                  </a:cubicBezTo>
                  <a:cubicBezTo>
                    <a:pt x="126" y="125"/>
                    <a:pt x="126" y="125"/>
                    <a:pt x="126" y="125"/>
                  </a:cubicBezTo>
                  <a:cubicBezTo>
                    <a:pt x="110" y="125"/>
                    <a:pt x="103" y="126"/>
                    <a:pt x="95" y="126"/>
                  </a:cubicBezTo>
                  <a:cubicBezTo>
                    <a:pt x="78" y="126"/>
                    <a:pt x="68" y="124"/>
                    <a:pt x="61" y="120"/>
                  </a:cubicBezTo>
                  <a:cubicBezTo>
                    <a:pt x="54" y="115"/>
                    <a:pt x="50" y="107"/>
                    <a:pt x="50" y="96"/>
                  </a:cubicBezTo>
                  <a:cubicBezTo>
                    <a:pt x="50" y="88"/>
                    <a:pt x="52" y="83"/>
                    <a:pt x="57" y="73"/>
                  </a:cubicBezTo>
                  <a:lnTo>
                    <a:pt x="81" y="73"/>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44"/>
            <p:cNvSpPr>
              <a:spLocks/>
            </p:cNvSpPr>
            <p:nvPr userDrawn="1"/>
          </p:nvSpPr>
          <p:spPr bwMode="auto">
            <a:xfrm>
              <a:off x="2183973" y="116659"/>
              <a:ext cx="69234" cy="85076"/>
            </a:xfrm>
            <a:custGeom>
              <a:avLst/>
              <a:gdLst>
                <a:gd name="T0" fmla="*/ 5 w 100"/>
                <a:gd name="T1" fmla="*/ 0 h 120"/>
                <a:gd name="T2" fmla="*/ 63 w 100"/>
                <a:gd name="T3" fmla="*/ 0 h 120"/>
                <a:gd name="T4" fmla="*/ 93 w 100"/>
                <a:gd name="T5" fmla="*/ 10 h 120"/>
                <a:gd name="T6" fmla="*/ 100 w 100"/>
                <a:gd name="T7" fmla="*/ 36 h 120"/>
                <a:gd name="T8" fmla="*/ 90 w 100"/>
                <a:gd name="T9" fmla="*/ 64 h 120"/>
                <a:gd name="T10" fmla="*/ 61 w 100"/>
                <a:gd name="T11" fmla="*/ 72 h 120"/>
                <a:gd name="T12" fmla="*/ 46 w 100"/>
                <a:gd name="T13" fmla="*/ 72 h 120"/>
                <a:gd name="T14" fmla="*/ 28 w 100"/>
                <a:gd name="T15" fmla="*/ 88 h 120"/>
                <a:gd name="T16" fmla="*/ 28 w 100"/>
                <a:gd name="T17" fmla="*/ 97 h 120"/>
                <a:gd name="T18" fmla="*/ 98 w 100"/>
                <a:gd name="T19" fmla="*/ 97 h 120"/>
                <a:gd name="T20" fmla="*/ 98 w 100"/>
                <a:gd name="T21" fmla="*/ 120 h 120"/>
                <a:gd name="T22" fmla="*/ 1 w 100"/>
                <a:gd name="T23" fmla="*/ 120 h 120"/>
                <a:gd name="T24" fmla="*/ 1 w 100"/>
                <a:gd name="T25" fmla="*/ 93 h 120"/>
                <a:gd name="T26" fmla="*/ 46 w 100"/>
                <a:gd name="T27" fmla="*/ 48 h 120"/>
                <a:gd name="T28" fmla="*/ 61 w 100"/>
                <a:gd name="T29" fmla="*/ 48 h 120"/>
                <a:gd name="T30" fmla="*/ 73 w 100"/>
                <a:gd name="T31" fmla="*/ 36 h 120"/>
                <a:gd name="T32" fmla="*/ 57 w 100"/>
                <a:gd name="T33" fmla="*/ 23 h 120"/>
                <a:gd name="T34" fmla="*/ 5 w 100"/>
                <a:gd name="T35" fmla="*/ 23 h 120"/>
                <a:gd name="T36" fmla="*/ 5 w 100"/>
                <a:gd name="T3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20">
                  <a:moveTo>
                    <a:pt x="5" y="0"/>
                  </a:moveTo>
                  <a:cubicBezTo>
                    <a:pt x="63" y="0"/>
                    <a:pt x="63" y="0"/>
                    <a:pt x="63" y="0"/>
                  </a:cubicBezTo>
                  <a:cubicBezTo>
                    <a:pt x="78" y="0"/>
                    <a:pt x="88" y="3"/>
                    <a:pt x="93" y="10"/>
                  </a:cubicBezTo>
                  <a:cubicBezTo>
                    <a:pt x="97" y="15"/>
                    <a:pt x="100" y="25"/>
                    <a:pt x="100" y="36"/>
                  </a:cubicBezTo>
                  <a:cubicBezTo>
                    <a:pt x="100" y="48"/>
                    <a:pt x="97" y="58"/>
                    <a:pt x="90" y="64"/>
                  </a:cubicBezTo>
                  <a:cubicBezTo>
                    <a:pt x="84" y="70"/>
                    <a:pt x="76" y="72"/>
                    <a:pt x="61" y="72"/>
                  </a:cubicBezTo>
                  <a:cubicBezTo>
                    <a:pt x="46" y="72"/>
                    <a:pt x="46" y="72"/>
                    <a:pt x="46" y="72"/>
                  </a:cubicBezTo>
                  <a:cubicBezTo>
                    <a:pt x="32" y="73"/>
                    <a:pt x="28" y="76"/>
                    <a:pt x="28" y="88"/>
                  </a:cubicBezTo>
                  <a:cubicBezTo>
                    <a:pt x="28" y="97"/>
                    <a:pt x="28" y="97"/>
                    <a:pt x="28" y="97"/>
                  </a:cubicBezTo>
                  <a:cubicBezTo>
                    <a:pt x="98" y="97"/>
                    <a:pt x="98" y="97"/>
                    <a:pt x="98" y="97"/>
                  </a:cubicBezTo>
                  <a:cubicBezTo>
                    <a:pt x="98" y="120"/>
                    <a:pt x="98" y="120"/>
                    <a:pt x="98" y="120"/>
                  </a:cubicBezTo>
                  <a:cubicBezTo>
                    <a:pt x="1" y="120"/>
                    <a:pt x="1" y="120"/>
                    <a:pt x="1" y="120"/>
                  </a:cubicBezTo>
                  <a:cubicBezTo>
                    <a:pt x="1" y="93"/>
                    <a:pt x="1" y="93"/>
                    <a:pt x="1" y="93"/>
                  </a:cubicBezTo>
                  <a:cubicBezTo>
                    <a:pt x="0" y="61"/>
                    <a:pt x="13" y="48"/>
                    <a:pt x="46" y="48"/>
                  </a:cubicBezTo>
                  <a:cubicBezTo>
                    <a:pt x="61" y="48"/>
                    <a:pt x="61" y="48"/>
                    <a:pt x="61" y="48"/>
                  </a:cubicBezTo>
                  <a:cubicBezTo>
                    <a:pt x="71" y="48"/>
                    <a:pt x="73" y="46"/>
                    <a:pt x="73" y="36"/>
                  </a:cubicBezTo>
                  <a:cubicBezTo>
                    <a:pt x="73" y="25"/>
                    <a:pt x="70" y="23"/>
                    <a:pt x="57" y="23"/>
                  </a:cubicBezTo>
                  <a:cubicBezTo>
                    <a:pt x="5" y="23"/>
                    <a:pt x="5" y="23"/>
                    <a:pt x="5" y="23"/>
                  </a:cubicBezTo>
                  <a:lnTo>
                    <a:pt x="5"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45"/>
            <p:cNvSpPr>
              <a:spLocks noEditPoints="1"/>
            </p:cNvSpPr>
            <p:nvPr userDrawn="1"/>
          </p:nvSpPr>
          <p:spPr bwMode="auto">
            <a:xfrm>
              <a:off x="2268463" y="115779"/>
              <a:ext cx="92410" cy="93877"/>
            </a:xfrm>
            <a:custGeom>
              <a:avLst/>
              <a:gdLst>
                <a:gd name="T0" fmla="*/ 1 w 133"/>
                <a:gd name="T1" fmla="*/ 89 h 132"/>
                <a:gd name="T2" fmla="*/ 12 w 133"/>
                <a:gd name="T3" fmla="*/ 26 h 132"/>
                <a:gd name="T4" fmla="*/ 1 w 133"/>
                <a:gd name="T5" fmla="*/ 8 h 132"/>
                <a:gd name="T6" fmla="*/ 12 w 133"/>
                <a:gd name="T7" fmla="*/ 0 h 132"/>
                <a:gd name="T8" fmla="*/ 31 w 133"/>
                <a:gd name="T9" fmla="*/ 8 h 132"/>
                <a:gd name="T10" fmla="*/ 46 w 133"/>
                <a:gd name="T11" fmla="*/ 0 h 132"/>
                <a:gd name="T12" fmla="*/ 67 w 133"/>
                <a:gd name="T13" fmla="*/ 8 h 132"/>
                <a:gd name="T14" fmla="*/ 77 w 133"/>
                <a:gd name="T15" fmla="*/ 26 h 132"/>
                <a:gd name="T16" fmla="*/ 67 w 133"/>
                <a:gd name="T17" fmla="*/ 89 h 132"/>
                <a:gd name="T18" fmla="*/ 76 w 133"/>
                <a:gd name="T19" fmla="*/ 106 h 132"/>
                <a:gd name="T20" fmla="*/ 82 w 133"/>
                <a:gd name="T21" fmla="*/ 0 h 132"/>
                <a:gd name="T22" fmla="*/ 133 w 133"/>
                <a:gd name="T23" fmla="*/ 108 h 132"/>
                <a:gd name="T24" fmla="*/ 110 w 133"/>
                <a:gd name="T25" fmla="*/ 130 h 132"/>
                <a:gd name="T26" fmla="*/ 103 w 133"/>
                <a:gd name="T27" fmla="*/ 107 h 132"/>
                <a:gd name="T28" fmla="*/ 113 w 133"/>
                <a:gd name="T29" fmla="*/ 100 h 132"/>
                <a:gd name="T30" fmla="*/ 104 w 133"/>
                <a:gd name="T31" fmla="*/ 84 h 132"/>
                <a:gd name="T32" fmla="*/ 76 w 133"/>
                <a:gd name="T33" fmla="*/ 108 h 132"/>
                <a:gd name="T34" fmla="*/ 75 w 133"/>
                <a:gd name="T35" fmla="*/ 131 h 132"/>
                <a:gd name="T36" fmla="*/ 45 w 133"/>
                <a:gd name="T37" fmla="*/ 108 h 132"/>
                <a:gd name="T38" fmla="*/ 24 w 133"/>
                <a:gd name="T39" fmla="*/ 131 h 132"/>
                <a:gd name="T40" fmla="*/ 12 w 133"/>
                <a:gd name="T41" fmla="*/ 108 h 132"/>
                <a:gd name="T42" fmla="*/ 46 w 133"/>
                <a:gd name="T43" fmla="*/ 34 h 132"/>
                <a:gd name="T44" fmla="*/ 31 w 133"/>
                <a:gd name="T45" fmla="*/ 26 h 132"/>
                <a:gd name="T46" fmla="*/ 46 w 133"/>
                <a:gd name="T47" fmla="*/ 34 h 132"/>
                <a:gd name="T48" fmla="*/ 46 w 133"/>
                <a:gd name="T49" fmla="*/ 51 h 132"/>
                <a:gd name="T50" fmla="*/ 31 w 133"/>
                <a:gd name="T51" fmla="*/ 61 h 132"/>
                <a:gd name="T52" fmla="*/ 46 w 133"/>
                <a:gd name="T53" fmla="*/ 89 h 132"/>
                <a:gd name="T54" fmla="*/ 31 w 133"/>
                <a:gd name="T55" fmla="*/ 78 h 132"/>
                <a:gd name="T56" fmla="*/ 46 w 133"/>
                <a:gd name="T57" fmla="*/ 89 h 132"/>
                <a:gd name="T58" fmla="*/ 113 w 133"/>
                <a:gd name="T59" fmla="*/ 21 h 132"/>
                <a:gd name="T60" fmla="*/ 104 w 133"/>
                <a:gd name="T61" fmla="*/ 34 h 132"/>
                <a:gd name="T62" fmla="*/ 113 w 133"/>
                <a:gd name="T63" fmla="*/ 51 h 132"/>
                <a:gd name="T64" fmla="*/ 104 w 133"/>
                <a:gd name="T65" fmla="*/ 65 h 132"/>
                <a:gd name="T66" fmla="*/ 113 w 133"/>
                <a:gd name="T67"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 h="132">
                  <a:moveTo>
                    <a:pt x="1" y="108"/>
                  </a:moveTo>
                  <a:cubicBezTo>
                    <a:pt x="1" y="89"/>
                    <a:pt x="1" y="89"/>
                    <a:pt x="1" y="89"/>
                  </a:cubicBezTo>
                  <a:cubicBezTo>
                    <a:pt x="12" y="89"/>
                    <a:pt x="12" y="89"/>
                    <a:pt x="12" y="89"/>
                  </a:cubicBezTo>
                  <a:cubicBezTo>
                    <a:pt x="12" y="26"/>
                    <a:pt x="12" y="26"/>
                    <a:pt x="12" y="26"/>
                  </a:cubicBezTo>
                  <a:cubicBezTo>
                    <a:pt x="1" y="26"/>
                    <a:pt x="1" y="26"/>
                    <a:pt x="1" y="26"/>
                  </a:cubicBezTo>
                  <a:cubicBezTo>
                    <a:pt x="1" y="8"/>
                    <a:pt x="1" y="8"/>
                    <a:pt x="1" y="8"/>
                  </a:cubicBezTo>
                  <a:cubicBezTo>
                    <a:pt x="12" y="8"/>
                    <a:pt x="12" y="8"/>
                    <a:pt x="12" y="8"/>
                  </a:cubicBezTo>
                  <a:cubicBezTo>
                    <a:pt x="12" y="0"/>
                    <a:pt x="12" y="0"/>
                    <a:pt x="12" y="0"/>
                  </a:cubicBezTo>
                  <a:cubicBezTo>
                    <a:pt x="31" y="0"/>
                    <a:pt x="31" y="0"/>
                    <a:pt x="31" y="0"/>
                  </a:cubicBezTo>
                  <a:cubicBezTo>
                    <a:pt x="31" y="8"/>
                    <a:pt x="31" y="8"/>
                    <a:pt x="31" y="8"/>
                  </a:cubicBezTo>
                  <a:cubicBezTo>
                    <a:pt x="46" y="8"/>
                    <a:pt x="46" y="8"/>
                    <a:pt x="46" y="8"/>
                  </a:cubicBezTo>
                  <a:cubicBezTo>
                    <a:pt x="46" y="0"/>
                    <a:pt x="46" y="0"/>
                    <a:pt x="46" y="0"/>
                  </a:cubicBezTo>
                  <a:cubicBezTo>
                    <a:pt x="67" y="0"/>
                    <a:pt x="67" y="0"/>
                    <a:pt x="67" y="0"/>
                  </a:cubicBezTo>
                  <a:cubicBezTo>
                    <a:pt x="67" y="8"/>
                    <a:pt x="67" y="8"/>
                    <a:pt x="67" y="8"/>
                  </a:cubicBezTo>
                  <a:cubicBezTo>
                    <a:pt x="77" y="8"/>
                    <a:pt x="77" y="8"/>
                    <a:pt x="77" y="8"/>
                  </a:cubicBezTo>
                  <a:cubicBezTo>
                    <a:pt x="77" y="26"/>
                    <a:pt x="77" y="26"/>
                    <a:pt x="77" y="26"/>
                  </a:cubicBezTo>
                  <a:cubicBezTo>
                    <a:pt x="67" y="26"/>
                    <a:pt x="67" y="26"/>
                    <a:pt x="67" y="26"/>
                  </a:cubicBezTo>
                  <a:cubicBezTo>
                    <a:pt x="67" y="89"/>
                    <a:pt x="67" y="89"/>
                    <a:pt x="67" y="89"/>
                  </a:cubicBezTo>
                  <a:cubicBezTo>
                    <a:pt x="76" y="89"/>
                    <a:pt x="76" y="89"/>
                    <a:pt x="76" y="89"/>
                  </a:cubicBezTo>
                  <a:cubicBezTo>
                    <a:pt x="76" y="106"/>
                    <a:pt x="76" y="106"/>
                    <a:pt x="76" y="106"/>
                  </a:cubicBezTo>
                  <a:cubicBezTo>
                    <a:pt x="81" y="101"/>
                    <a:pt x="82" y="98"/>
                    <a:pt x="82" y="86"/>
                  </a:cubicBezTo>
                  <a:cubicBezTo>
                    <a:pt x="82" y="0"/>
                    <a:pt x="82" y="0"/>
                    <a:pt x="82" y="0"/>
                  </a:cubicBezTo>
                  <a:cubicBezTo>
                    <a:pt x="133" y="0"/>
                    <a:pt x="133" y="0"/>
                    <a:pt x="133" y="0"/>
                  </a:cubicBezTo>
                  <a:cubicBezTo>
                    <a:pt x="133" y="108"/>
                    <a:pt x="133" y="108"/>
                    <a:pt x="133" y="108"/>
                  </a:cubicBezTo>
                  <a:cubicBezTo>
                    <a:pt x="133" y="117"/>
                    <a:pt x="132" y="121"/>
                    <a:pt x="129" y="125"/>
                  </a:cubicBezTo>
                  <a:cubicBezTo>
                    <a:pt x="125" y="129"/>
                    <a:pt x="122" y="130"/>
                    <a:pt x="110" y="130"/>
                  </a:cubicBezTo>
                  <a:cubicBezTo>
                    <a:pt x="103" y="130"/>
                    <a:pt x="103" y="130"/>
                    <a:pt x="103" y="130"/>
                  </a:cubicBezTo>
                  <a:cubicBezTo>
                    <a:pt x="103" y="107"/>
                    <a:pt x="103" y="107"/>
                    <a:pt x="103" y="107"/>
                  </a:cubicBezTo>
                  <a:cubicBezTo>
                    <a:pt x="107" y="107"/>
                    <a:pt x="107" y="107"/>
                    <a:pt x="107" y="107"/>
                  </a:cubicBezTo>
                  <a:cubicBezTo>
                    <a:pt x="112" y="107"/>
                    <a:pt x="113" y="106"/>
                    <a:pt x="113" y="100"/>
                  </a:cubicBezTo>
                  <a:cubicBezTo>
                    <a:pt x="113" y="84"/>
                    <a:pt x="113" y="84"/>
                    <a:pt x="113" y="84"/>
                  </a:cubicBezTo>
                  <a:cubicBezTo>
                    <a:pt x="104" y="84"/>
                    <a:pt x="104" y="84"/>
                    <a:pt x="104" y="84"/>
                  </a:cubicBezTo>
                  <a:cubicBezTo>
                    <a:pt x="103" y="110"/>
                    <a:pt x="95" y="124"/>
                    <a:pt x="76" y="132"/>
                  </a:cubicBezTo>
                  <a:cubicBezTo>
                    <a:pt x="76" y="108"/>
                    <a:pt x="76" y="108"/>
                    <a:pt x="76" y="108"/>
                  </a:cubicBezTo>
                  <a:cubicBezTo>
                    <a:pt x="65" y="108"/>
                    <a:pt x="65" y="108"/>
                    <a:pt x="65" y="108"/>
                  </a:cubicBezTo>
                  <a:cubicBezTo>
                    <a:pt x="68" y="114"/>
                    <a:pt x="68" y="116"/>
                    <a:pt x="75" y="131"/>
                  </a:cubicBezTo>
                  <a:cubicBezTo>
                    <a:pt x="51" y="131"/>
                    <a:pt x="51" y="131"/>
                    <a:pt x="51" y="131"/>
                  </a:cubicBezTo>
                  <a:cubicBezTo>
                    <a:pt x="48" y="123"/>
                    <a:pt x="48" y="121"/>
                    <a:pt x="45" y="108"/>
                  </a:cubicBezTo>
                  <a:cubicBezTo>
                    <a:pt x="34" y="108"/>
                    <a:pt x="34" y="108"/>
                    <a:pt x="34" y="108"/>
                  </a:cubicBezTo>
                  <a:cubicBezTo>
                    <a:pt x="31" y="117"/>
                    <a:pt x="29" y="121"/>
                    <a:pt x="24" y="131"/>
                  </a:cubicBezTo>
                  <a:cubicBezTo>
                    <a:pt x="0" y="131"/>
                    <a:pt x="0" y="131"/>
                    <a:pt x="0" y="131"/>
                  </a:cubicBezTo>
                  <a:cubicBezTo>
                    <a:pt x="8" y="118"/>
                    <a:pt x="9" y="116"/>
                    <a:pt x="12" y="108"/>
                  </a:cubicBezTo>
                  <a:lnTo>
                    <a:pt x="1" y="108"/>
                  </a:lnTo>
                  <a:close/>
                  <a:moveTo>
                    <a:pt x="46" y="34"/>
                  </a:moveTo>
                  <a:cubicBezTo>
                    <a:pt x="46" y="26"/>
                    <a:pt x="46" y="26"/>
                    <a:pt x="46" y="26"/>
                  </a:cubicBezTo>
                  <a:cubicBezTo>
                    <a:pt x="31" y="26"/>
                    <a:pt x="31" y="26"/>
                    <a:pt x="31" y="26"/>
                  </a:cubicBezTo>
                  <a:cubicBezTo>
                    <a:pt x="31" y="34"/>
                    <a:pt x="31" y="34"/>
                    <a:pt x="31" y="34"/>
                  </a:cubicBezTo>
                  <a:lnTo>
                    <a:pt x="46" y="34"/>
                  </a:lnTo>
                  <a:close/>
                  <a:moveTo>
                    <a:pt x="46" y="61"/>
                  </a:moveTo>
                  <a:cubicBezTo>
                    <a:pt x="46" y="51"/>
                    <a:pt x="46" y="51"/>
                    <a:pt x="46" y="51"/>
                  </a:cubicBezTo>
                  <a:cubicBezTo>
                    <a:pt x="31" y="51"/>
                    <a:pt x="31" y="51"/>
                    <a:pt x="31" y="51"/>
                  </a:cubicBezTo>
                  <a:cubicBezTo>
                    <a:pt x="31" y="61"/>
                    <a:pt x="31" y="61"/>
                    <a:pt x="31" y="61"/>
                  </a:cubicBezTo>
                  <a:lnTo>
                    <a:pt x="46" y="61"/>
                  </a:lnTo>
                  <a:close/>
                  <a:moveTo>
                    <a:pt x="46" y="89"/>
                  </a:moveTo>
                  <a:cubicBezTo>
                    <a:pt x="46" y="78"/>
                    <a:pt x="46" y="78"/>
                    <a:pt x="46" y="78"/>
                  </a:cubicBezTo>
                  <a:cubicBezTo>
                    <a:pt x="31" y="78"/>
                    <a:pt x="31" y="78"/>
                    <a:pt x="31" y="78"/>
                  </a:cubicBezTo>
                  <a:cubicBezTo>
                    <a:pt x="31" y="89"/>
                    <a:pt x="31" y="89"/>
                    <a:pt x="31" y="89"/>
                  </a:cubicBezTo>
                  <a:lnTo>
                    <a:pt x="46" y="89"/>
                  </a:lnTo>
                  <a:close/>
                  <a:moveTo>
                    <a:pt x="113" y="34"/>
                  </a:moveTo>
                  <a:cubicBezTo>
                    <a:pt x="113" y="21"/>
                    <a:pt x="113" y="21"/>
                    <a:pt x="113" y="21"/>
                  </a:cubicBezTo>
                  <a:cubicBezTo>
                    <a:pt x="104" y="21"/>
                    <a:pt x="104" y="21"/>
                    <a:pt x="104" y="21"/>
                  </a:cubicBezTo>
                  <a:cubicBezTo>
                    <a:pt x="104" y="34"/>
                    <a:pt x="104" y="34"/>
                    <a:pt x="104" y="34"/>
                  </a:cubicBezTo>
                  <a:lnTo>
                    <a:pt x="113" y="34"/>
                  </a:lnTo>
                  <a:close/>
                  <a:moveTo>
                    <a:pt x="113" y="51"/>
                  </a:moveTo>
                  <a:cubicBezTo>
                    <a:pt x="104" y="51"/>
                    <a:pt x="104" y="51"/>
                    <a:pt x="104" y="51"/>
                  </a:cubicBezTo>
                  <a:cubicBezTo>
                    <a:pt x="104" y="65"/>
                    <a:pt x="104" y="65"/>
                    <a:pt x="104" y="65"/>
                  </a:cubicBezTo>
                  <a:cubicBezTo>
                    <a:pt x="113" y="65"/>
                    <a:pt x="113" y="65"/>
                    <a:pt x="113" y="65"/>
                  </a:cubicBezTo>
                  <a:lnTo>
                    <a:pt x="113" y="5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46"/>
            <p:cNvSpPr>
              <a:spLocks/>
            </p:cNvSpPr>
            <p:nvPr userDrawn="1"/>
          </p:nvSpPr>
          <p:spPr bwMode="auto">
            <a:xfrm>
              <a:off x="2371727" y="124286"/>
              <a:ext cx="33444" cy="86836"/>
            </a:xfrm>
            <a:custGeom>
              <a:avLst/>
              <a:gdLst>
                <a:gd name="T0" fmla="*/ 114 w 114"/>
                <a:gd name="T1" fmla="*/ 296 h 296"/>
                <a:gd name="T2" fmla="*/ 0 w 114"/>
                <a:gd name="T3" fmla="*/ 296 h 296"/>
                <a:gd name="T4" fmla="*/ 0 w 114"/>
                <a:gd name="T5" fmla="*/ 247 h 296"/>
                <a:gd name="T6" fmla="*/ 69 w 114"/>
                <a:gd name="T7" fmla="*/ 247 h 296"/>
                <a:gd name="T8" fmla="*/ 69 w 114"/>
                <a:gd name="T9" fmla="*/ 0 h 296"/>
                <a:gd name="T10" fmla="*/ 114 w 114"/>
                <a:gd name="T11" fmla="*/ 0 h 296"/>
                <a:gd name="T12" fmla="*/ 114 w 114"/>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114" h="296">
                  <a:moveTo>
                    <a:pt x="114" y="296"/>
                  </a:moveTo>
                  <a:lnTo>
                    <a:pt x="0" y="296"/>
                  </a:lnTo>
                  <a:lnTo>
                    <a:pt x="0" y="247"/>
                  </a:lnTo>
                  <a:lnTo>
                    <a:pt x="69" y="247"/>
                  </a:lnTo>
                  <a:lnTo>
                    <a:pt x="69" y="0"/>
                  </a:lnTo>
                  <a:lnTo>
                    <a:pt x="114" y="0"/>
                  </a:lnTo>
                  <a:lnTo>
                    <a:pt x="114" y="29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89" name="Freeform 47"/>
            <p:cNvSpPr>
              <a:spLocks/>
            </p:cNvSpPr>
            <p:nvPr userDrawn="1"/>
          </p:nvSpPr>
          <p:spPr bwMode="auto">
            <a:xfrm>
              <a:off x="2418959" y="121646"/>
              <a:ext cx="95051" cy="85076"/>
            </a:xfrm>
            <a:custGeom>
              <a:avLst/>
              <a:gdLst>
                <a:gd name="T0" fmla="*/ 30 w 137"/>
                <a:gd name="T1" fmla="*/ 24 h 120"/>
                <a:gd name="T2" fmla="*/ 33 w 137"/>
                <a:gd name="T3" fmla="*/ 19 h 120"/>
                <a:gd name="T4" fmla="*/ 41 w 137"/>
                <a:gd name="T5" fmla="*/ 7 h 120"/>
                <a:gd name="T6" fmla="*/ 61 w 137"/>
                <a:gd name="T7" fmla="*/ 0 h 120"/>
                <a:gd name="T8" fmla="*/ 82 w 137"/>
                <a:gd name="T9" fmla="*/ 10 h 120"/>
                <a:gd name="T10" fmla="*/ 94 w 137"/>
                <a:gd name="T11" fmla="*/ 33 h 120"/>
                <a:gd name="T12" fmla="*/ 137 w 137"/>
                <a:gd name="T13" fmla="*/ 120 h 120"/>
                <a:gd name="T14" fmla="*/ 106 w 137"/>
                <a:gd name="T15" fmla="*/ 120 h 120"/>
                <a:gd name="T16" fmla="*/ 70 w 137"/>
                <a:gd name="T17" fmla="*/ 40 h 120"/>
                <a:gd name="T18" fmla="*/ 60 w 137"/>
                <a:gd name="T19" fmla="*/ 27 h 120"/>
                <a:gd name="T20" fmla="*/ 49 w 137"/>
                <a:gd name="T21" fmla="*/ 42 h 120"/>
                <a:gd name="T22" fmla="*/ 30 w 137"/>
                <a:gd name="T23" fmla="*/ 84 h 120"/>
                <a:gd name="T24" fmla="*/ 0 w 137"/>
                <a:gd name="T25" fmla="*/ 84 h 120"/>
                <a:gd name="T26" fmla="*/ 30 w 137"/>
                <a:gd name="T27" fmla="*/ 2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20">
                  <a:moveTo>
                    <a:pt x="30" y="24"/>
                  </a:moveTo>
                  <a:cubicBezTo>
                    <a:pt x="33" y="19"/>
                    <a:pt x="33" y="19"/>
                    <a:pt x="33" y="19"/>
                  </a:cubicBezTo>
                  <a:cubicBezTo>
                    <a:pt x="38" y="10"/>
                    <a:pt x="38" y="10"/>
                    <a:pt x="41" y="7"/>
                  </a:cubicBezTo>
                  <a:cubicBezTo>
                    <a:pt x="46" y="2"/>
                    <a:pt x="53" y="0"/>
                    <a:pt x="61" y="0"/>
                  </a:cubicBezTo>
                  <a:cubicBezTo>
                    <a:pt x="71" y="0"/>
                    <a:pt x="76" y="2"/>
                    <a:pt x="82" y="10"/>
                  </a:cubicBezTo>
                  <a:cubicBezTo>
                    <a:pt x="86" y="15"/>
                    <a:pt x="87" y="18"/>
                    <a:pt x="94" y="33"/>
                  </a:cubicBezTo>
                  <a:cubicBezTo>
                    <a:pt x="137" y="120"/>
                    <a:pt x="137" y="120"/>
                    <a:pt x="137" y="120"/>
                  </a:cubicBezTo>
                  <a:cubicBezTo>
                    <a:pt x="106" y="120"/>
                    <a:pt x="106" y="120"/>
                    <a:pt x="106" y="120"/>
                  </a:cubicBezTo>
                  <a:cubicBezTo>
                    <a:pt x="70" y="40"/>
                    <a:pt x="70" y="40"/>
                    <a:pt x="70" y="40"/>
                  </a:cubicBezTo>
                  <a:cubicBezTo>
                    <a:pt x="64" y="28"/>
                    <a:pt x="64" y="27"/>
                    <a:pt x="60" y="27"/>
                  </a:cubicBezTo>
                  <a:cubicBezTo>
                    <a:pt x="56" y="27"/>
                    <a:pt x="56" y="27"/>
                    <a:pt x="49" y="42"/>
                  </a:cubicBezTo>
                  <a:cubicBezTo>
                    <a:pt x="30" y="84"/>
                    <a:pt x="30" y="84"/>
                    <a:pt x="30" y="84"/>
                  </a:cubicBezTo>
                  <a:cubicBezTo>
                    <a:pt x="0" y="84"/>
                    <a:pt x="0" y="84"/>
                    <a:pt x="0" y="84"/>
                  </a:cubicBezTo>
                  <a:lnTo>
                    <a:pt x="30" y="2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90" name="Freeform 48"/>
            <p:cNvSpPr>
              <a:spLocks/>
            </p:cNvSpPr>
            <p:nvPr userDrawn="1"/>
          </p:nvSpPr>
          <p:spPr bwMode="auto">
            <a:xfrm>
              <a:off x="2525158" y="116659"/>
              <a:ext cx="81849" cy="90063"/>
            </a:xfrm>
            <a:custGeom>
              <a:avLst/>
              <a:gdLst>
                <a:gd name="T0" fmla="*/ 75 w 118"/>
                <a:gd name="T1" fmla="*/ 0 h 127"/>
                <a:gd name="T2" fmla="*/ 75 w 118"/>
                <a:gd name="T3" fmla="*/ 38 h 127"/>
                <a:gd name="T4" fmla="*/ 118 w 118"/>
                <a:gd name="T5" fmla="*/ 36 h 127"/>
                <a:gd name="T6" fmla="*/ 118 w 118"/>
                <a:gd name="T7" fmla="*/ 61 h 127"/>
                <a:gd name="T8" fmla="*/ 54 w 118"/>
                <a:gd name="T9" fmla="*/ 63 h 127"/>
                <a:gd name="T10" fmla="*/ 28 w 118"/>
                <a:gd name="T11" fmla="*/ 86 h 127"/>
                <a:gd name="T12" fmla="*/ 40 w 118"/>
                <a:gd name="T13" fmla="*/ 101 h 127"/>
                <a:gd name="T14" fmla="*/ 68 w 118"/>
                <a:gd name="T15" fmla="*/ 103 h 127"/>
                <a:gd name="T16" fmla="*/ 118 w 118"/>
                <a:gd name="T17" fmla="*/ 100 h 127"/>
                <a:gd name="T18" fmla="*/ 118 w 118"/>
                <a:gd name="T19" fmla="*/ 126 h 127"/>
                <a:gd name="T20" fmla="*/ 69 w 118"/>
                <a:gd name="T21" fmla="*/ 127 h 127"/>
                <a:gd name="T22" fmla="*/ 21 w 118"/>
                <a:gd name="T23" fmla="*/ 121 h 127"/>
                <a:gd name="T24" fmla="*/ 0 w 118"/>
                <a:gd name="T25" fmla="*/ 87 h 127"/>
                <a:gd name="T26" fmla="*/ 16 w 118"/>
                <a:gd name="T27" fmla="*/ 54 h 127"/>
                <a:gd name="T28" fmla="*/ 48 w 118"/>
                <a:gd name="T29" fmla="*/ 41 h 127"/>
                <a:gd name="T30" fmla="*/ 47 w 118"/>
                <a:gd name="T31" fmla="*/ 0 h 127"/>
                <a:gd name="T32" fmla="*/ 75 w 118"/>
                <a:gd name="T3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127">
                  <a:moveTo>
                    <a:pt x="75" y="0"/>
                  </a:moveTo>
                  <a:cubicBezTo>
                    <a:pt x="75" y="38"/>
                    <a:pt x="75" y="38"/>
                    <a:pt x="75" y="38"/>
                  </a:cubicBezTo>
                  <a:cubicBezTo>
                    <a:pt x="91" y="36"/>
                    <a:pt x="98" y="36"/>
                    <a:pt x="118" y="36"/>
                  </a:cubicBezTo>
                  <a:cubicBezTo>
                    <a:pt x="118" y="61"/>
                    <a:pt x="118" y="61"/>
                    <a:pt x="118" y="61"/>
                  </a:cubicBezTo>
                  <a:cubicBezTo>
                    <a:pt x="92" y="61"/>
                    <a:pt x="66" y="62"/>
                    <a:pt x="54" y="63"/>
                  </a:cubicBezTo>
                  <a:cubicBezTo>
                    <a:pt x="39" y="65"/>
                    <a:pt x="28" y="74"/>
                    <a:pt x="28" y="86"/>
                  </a:cubicBezTo>
                  <a:cubicBezTo>
                    <a:pt x="28" y="94"/>
                    <a:pt x="33" y="99"/>
                    <a:pt x="40" y="101"/>
                  </a:cubicBezTo>
                  <a:cubicBezTo>
                    <a:pt x="44" y="102"/>
                    <a:pt x="55" y="103"/>
                    <a:pt x="68" y="103"/>
                  </a:cubicBezTo>
                  <a:cubicBezTo>
                    <a:pt x="76" y="103"/>
                    <a:pt x="91" y="102"/>
                    <a:pt x="118" y="100"/>
                  </a:cubicBezTo>
                  <a:cubicBezTo>
                    <a:pt x="118" y="126"/>
                    <a:pt x="118" y="126"/>
                    <a:pt x="118" y="126"/>
                  </a:cubicBezTo>
                  <a:cubicBezTo>
                    <a:pt x="96" y="127"/>
                    <a:pt x="85" y="127"/>
                    <a:pt x="69" y="127"/>
                  </a:cubicBezTo>
                  <a:cubicBezTo>
                    <a:pt x="42" y="127"/>
                    <a:pt x="31" y="126"/>
                    <a:pt x="21" y="121"/>
                  </a:cubicBezTo>
                  <a:cubicBezTo>
                    <a:pt x="8" y="115"/>
                    <a:pt x="0" y="102"/>
                    <a:pt x="0" y="87"/>
                  </a:cubicBezTo>
                  <a:cubicBezTo>
                    <a:pt x="0" y="74"/>
                    <a:pt x="6" y="62"/>
                    <a:pt x="16" y="54"/>
                  </a:cubicBezTo>
                  <a:cubicBezTo>
                    <a:pt x="23" y="47"/>
                    <a:pt x="31" y="44"/>
                    <a:pt x="48" y="41"/>
                  </a:cubicBezTo>
                  <a:cubicBezTo>
                    <a:pt x="47" y="0"/>
                    <a:pt x="47" y="0"/>
                    <a:pt x="47" y="0"/>
                  </a:cubicBezTo>
                  <a:lnTo>
                    <a:pt x="75"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49"/>
            <p:cNvSpPr>
              <a:spLocks noEditPoints="1"/>
            </p:cNvSpPr>
            <p:nvPr userDrawn="1"/>
          </p:nvSpPr>
          <p:spPr bwMode="auto">
            <a:xfrm>
              <a:off x="2622262" y="115192"/>
              <a:ext cx="92997" cy="93584"/>
            </a:xfrm>
            <a:custGeom>
              <a:avLst/>
              <a:gdLst>
                <a:gd name="T0" fmla="*/ 130 w 134"/>
                <a:gd name="T1" fmla="*/ 0 h 132"/>
                <a:gd name="T2" fmla="*/ 130 w 134"/>
                <a:gd name="T3" fmla="*/ 23 h 132"/>
                <a:gd name="T4" fmla="*/ 112 w 134"/>
                <a:gd name="T5" fmla="*/ 39 h 132"/>
                <a:gd name="T6" fmla="*/ 112 w 134"/>
                <a:gd name="T7" fmla="*/ 44 h 132"/>
                <a:gd name="T8" fmla="*/ 129 w 134"/>
                <a:gd name="T9" fmla="*/ 44 h 132"/>
                <a:gd name="T10" fmla="*/ 129 w 134"/>
                <a:gd name="T11" fmla="*/ 62 h 132"/>
                <a:gd name="T12" fmla="*/ 112 w 134"/>
                <a:gd name="T13" fmla="*/ 62 h 132"/>
                <a:gd name="T14" fmla="*/ 112 w 134"/>
                <a:gd name="T15" fmla="*/ 68 h 132"/>
                <a:gd name="T16" fmla="*/ 132 w 134"/>
                <a:gd name="T17" fmla="*/ 68 h 132"/>
                <a:gd name="T18" fmla="*/ 132 w 134"/>
                <a:gd name="T19" fmla="*/ 87 h 132"/>
                <a:gd name="T20" fmla="*/ 88 w 134"/>
                <a:gd name="T21" fmla="*/ 87 h 132"/>
                <a:gd name="T22" fmla="*/ 98 w 134"/>
                <a:gd name="T23" fmla="*/ 98 h 132"/>
                <a:gd name="T24" fmla="*/ 102 w 134"/>
                <a:gd name="T25" fmla="*/ 91 h 132"/>
                <a:gd name="T26" fmla="*/ 127 w 134"/>
                <a:gd name="T27" fmla="*/ 91 h 132"/>
                <a:gd name="T28" fmla="*/ 117 w 134"/>
                <a:gd name="T29" fmla="*/ 107 h 132"/>
                <a:gd name="T30" fmla="*/ 134 w 134"/>
                <a:gd name="T31" fmla="*/ 109 h 132"/>
                <a:gd name="T32" fmla="*/ 134 w 134"/>
                <a:gd name="T33" fmla="*/ 131 h 132"/>
                <a:gd name="T34" fmla="*/ 88 w 134"/>
                <a:gd name="T35" fmla="*/ 118 h 132"/>
                <a:gd name="T36" fmla="*/ 88 w 134"/>
                <a:gd name="T37" fmla="*/ 128 h 132"/>
                <a:gd name="T38" fmla="*/ 24 w 134"/>
                <a:gd name="T39" fmla="*/ 132 h 132"/>
                <a:gd name="T40" fmla="*/ 24 w 134"/>
                <a:gd name="T41" fmla="*/ 110 h 132"/>
                <a:gd name="T42" fmla="*/ 38 w 134"/>
                <a:gd name="T43" fmla="*/ 109 h 132"/>
                <a:gd name="T44" fmla="*/ 38 w 134"/>
                <a:gd name="T45" fmla="*/ 87 h 132"/>
                <a:gd name="T46" fmla="*/ 30 w 134"/>
                <a:gd name="T47" fmla="*/ 87 h 132"/>
                <a:gd name="T48" fmla="*/ 0 w 134"/>
                <a:gd name="T49" fmla="*/ 128 h 132"/>
                <a:gd name="T50" fmla="*/ 0 w 134"/>
                <a:gd name="T51" fmla="*/ 99 h 132"/>
                <a:gd name="T52" fmla="*/ 9 w 134"/>
                <a:gd name="T53" fmla="*/ 71 h 132"/>
                <a:gd name="T54" fmla="*/ 9 w 134"/>
                <a:gd name="T55" fmla="*/ 0 h 132"/>
                <a:gd name="T56" fmla="*/ 130 w 134"/>
                <a:gd name="T57" fmla="*/ 0 h 132"/>
                <a:gd name="T58" fmla="*/ 105 w 134"/>
                <a:gd name="T59" fmla="*/ 24 h 132"/>
                <a:gd name="T60" fmla="*/ 105 w 134"/>
                <a:gd name="T61" fmla="*/ 17 h 132"/>
                <a:gd name="T62" fmla="*/ 31 w 134"/>
                <a:gd name="T63" fmla="*/ 17 h 132"/>
                <a:gd name="T64" fmla="*/ 31 w 134"/>
                <a:gd name="T65" fmla="*/ 24 h 132"/>
                <a:gd name="T66" fmla="*/ 105 w 134"/>
                <a:gd name="T67" fmla="*/ 24 h 132"/>
                <a:gd name="T68" fmla="*/ 49 w 134"/>
                <a:gd name="T69" fmla="*/ 68 h 132"/>
                <a:gd name="T70" fmla="*/ 49 w 134"/>
                <a:gd name="T71" fmla="*/ 62 h 132"/>
                <a:gd name="T72" fmla="*/ 35 w 134"/>
                <a:gd name="T73" fmla="*/ 62 h 132"/>
                <a:gd name="T74" fmla="*/ 35 w 134"/>
                <a:gd name="T75" fmla="*/ 44 h 132"/>
                <a:gd name="T76" fmla="*/ 49 w 134"/>
                <a:gd name="T77" fmla="*/ 44 h 132"/>
                <a:gd name="T78" fmla="*/ 49 w 134"/>
                <a:gd name="T79" fmla="*/ 39 h 132"/>
                <a:gd name="T80" fmla="*/ 31 w 134"/>
                <a:gd name="T81" fmla="*/ 39 h 132"/>
                <a:gd name="T82" fmla="*/ 31 w 134"/>
                <a:gd name="T83" fmla="*/ 68 h 132"/>
                <a:gd name="T84" fmla="*/ 49 w 134"/>
                <a:gd name="T85" fmla="*/ 68 h 132"/>
                <a:gd name="T86" fmla="*/ 76 w 134"/>
                <a:gd name="T87" fmla="*/ 107 h 132"/>
                <a:gd name="T88" fmla="*/ 63 w 134"/>
                <a:gd name="T89" fmla="*/ 87 h 132"/>
                <a:gd name="T90" fmla="*/ 61 w 134"/>
                <a:gd name="T91" fmla="*/ 87 h 132"/>
                <a:gd name="T92" fmla="*/ 61 w 134"/>
                <a:gd name="T93" fmla="*/ 108 h 132"/>
                <a:gd name="T94" fmla="*/ 76 w 134"/>
                <a:gd name="T95" fmla="*/ 107 h 132"/>
                <a:gd name="T96" fmla="*/ 89 w 134"/>
                <a:gd name="T97" fmla="*/ 44 h 132"/>
                <a:gd name="T98" fmla="*/ 89 w 134"/>
                <a:gd name="T99" fmla="*/ 39 h 132"/>
                <a:gd name="T100" fmla="*/ 70 w 134"/>
                <a:gd name="T101" fmla="*/ 39 h 132"/>
                <a:gd name="T102" fmla="*/ 70 w 134"/>
                <a:gd name="T103" fmla="*/ 44 h 132"/>
                <a:gd name="T104" fmla="*/ 89 w 134"/>
                <a:gd name="T105" fmla="*/ 44 h 132"/>
                <a:gd name="T106" fmla="*/ 89 w 134"/>
                <a:gd name="T107" fmla="*/ 68 h 132"/>
                <a:gd name="T108" fmla="*/ 89 w 134"/>
                <a:gd name="T109" fmla="*/ 62 h 132"/>
                <a:gd name="T110" fmla="*/ 70 w 134"/>
                <a:gd name="T111" fmla="*/ 62 h 132"/>
                <a:gd name="T112" fmla="*/ 70 w 134"/>
                <a:gd name="T113" fmla="*/ 68 h 132"/>
                <a:gd name="T114" fmla="*/ 89 w 134"/>
                <a:gd name="T115" fmla="*/ 6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 h="132">
                  <a:moveTo>
                    <a:pt x="130" y="0"/>
                  </a:moveTo>
                  <a:cubicBezTo>
                    <a:pt x="130" y="23"/>
                    <a:pt x="130" y="23"/>
                    <a:pt x="130" y="23"/>
                  </a:cubicBezTo>
                  <a:cubicBezTo>
                    <a:pt x="130" y="36"/>
                    <a:pt x="127" y="39"/>
                    <a:pt x="112" y="39"/>
                  </a:cubicBezTo>
                  <a:cubicBezTo>
                    <a:pt x="112" y="44"/>
                    <a:pt x="112" y="44"/>
                    <a:pt x="112" y="44"/>
                  </a:cubicBezTo>
                  <a:cubicBezTo>
                    <a:pt x="129" y="44"/>
                    <a:pt x="129" y="44"/>
                    <a:pt x="129" y="44"/>
                  </a:cubicBezTo>
                  <a:cubicBezTo>
                    <a:pt x="129" y="62"/>
                    <a:pt x="129" y="62"/>
                    <a:pt x="129" y="62"/>
                  </a:cubicBezTo>
                  <a:cubicBezTo>
                    <a:pt x="112" y="62"/>
                    <a:pt x="112" y="62"/>
                    <a:pt x="112" y="62"/>
                  </a:cubicBezTo>
                  <a:cubicBezTo>
                    <a:pt x="112" y="68"/>
                    <a:pt x="112" y="68"/>
                    <a:pt x="112" y="68"/>
                  </a:cubicBezTo>
                  <a:cubicBezTo>
                    <a:pt x="132" y="68"/>
                    <a:pt x="132" y="68"/>
                    <a:pt x="132" y="68"/>
                  </a:cubicBezTo>
                  <a:cubicBezTo>
                    <a:pt x="132" y="87"/>
                    <a:pt x="132" y="87"/>
                    <a:pt x="132" y="87"/>
                  </a:cubicBezTo>
                  <a:cubicBezTo>
                    <a:pt x="88" y="87"/>
                    <a:pt x="88" y="87"/>
                    <a:pt x="88" y="87"/>
                  </a:cubicBezTo>
                  <a:cubicBezTo>
                    <a:pt x="91" y="92"/>
                    <a:pt x="92" y="93"/>
                    <a:pt x="98" y="98"/>
                  </a:cubicBezTo>
                  <a:cubicBezTo>
                    <a:pt x="100" y="94"/>
                    <a:pt x="100" y="94"/>
                    <a:pt x="102" y="91"/>
                  </a:cubicBezTo>
                  <a:cubicBezTo>
                    <a:pt x="127" y="91"/>
                    <a:pt x="127" y="91"/>
                    <a:pt x="127" y="91"/>
                  </a:cubicBezTo>
                  <a:cubicBezTo>
                    <a:pt x="122" y="98"/>
                    <a:pt x="122" y="100"/>
                    <a:pt x="117" y="107"/>
                  </a:cubicBezTo>
                  <a:cubicBezTo>
                    <a:pt x="123" y="108"/>
                    <a:pt x="124" y="108"/>
                    <a:pt x="134" y="109"/>
                  </a:cubicBezTo>
                  <a:cubicBezTo>
                    <a:pt x="134" y="131"/>
                    <a:pt x="134" y="131"/>
                    <a:pt x="134" y="131"/>
                  </a:cubicBezTo>
                  <a:cubicBezTo>
                    <a:pt x="117" y="131"/>
                    <a:pt x="103" y="127"/>
                    <a:pt x="88" y="118"/>
                  </a:cubicBezTo>
                  <a:cubicBezTo>
                    <a:pt x="88" y="128"/>
                    <a:pt x="88" y="128"/>
                    <a:pt x="88" y="128"/>
                  </a:cubicBezTo>
                  <a:cubicBezTo>
                    <a:pt x="74" y="129"/>
                    <a:pt x="57" y="130"/>
                    <a:pt x="24" y="132"/>
                  </a:cubicBezTo>
                  <a:cubicBezTo>
                    <a:pt x="24" y="110"/>
                    <a:pt x="24" y="110"/>
                    <a:pt x="24" y="110"/>
                  </a:cubicBezTo>
                  <a:cubicBezTo>
                    <a:pt x="30" y="110"/>
                    <a:pt x="32" y="110"/>
                    <a:pt x="38" y="109"/>
                  </a:cubicBezTo>
                  <a:cubicBezTo>
                    <a:pt x="38" y="87"/>
                    <a:pt x="38" y="87"/>
                    <a:pt x="38" y="87"/>
                  </a:cubicBezTo>
                  <a:cubicBezTo>
                    <a:pt x="30" y="87"/>
                    <a:pt x="30" y="87"/>
                    <a:pt x="30" y="87"/>
                  </a:cubicBezTo>
                  <a:cubicBezTo>
                    <a:pt x="27" y="109"/>
                    <a:pt x="19" y="120"/>
                    <a:pt x="0" y="128"/>
                  </a:cubicBezTo>
                  <a:cubicBezTo>
                    <a:pt x="0" y="99"/>
                    <a:pt x="0" y="99"/>
                    <a:pt x="0" y="99"/>
                  </a:cubicBezTo>
                  <a:cubicBezTo>
                    <a:pt x="7" y="95"/>
                    <a:pt x="8" y="90"/>
                    <a:pt x="9" y="71"/>
                  </a:cubicBezTo>
                  <a:cubicBezTo>
                    <a:pt x="9" y="0"/>
                    <a:pt x="9" y="0"/>
                    <a:pt x="9" y="0"/>
                  </a:cubicBezTo>
                  <a:lnTo>
                    <a:pt x="130" y="0"/>
                  </a:lnTo>
                  <a:close/>
                  <a:moveTo>
                    <a:pt x="105" y="24"/>
                  </a:moveTo>
                  <a:cubicBezTo>
                    <a:pt x="105" y="17"/>
                    <a:pt x="105" y="17"/>
                    <a:pt x="105" y="17"/>
                  </a:cubicBezTo>
                  <a:cubicBezTo>
                    <a:pt x="31" y="17"/>
                    <a:pt x="31" y="17"/>
                    <a:pt x="31" y="17"/>
                  </a:cubicBezTo>
                  <a:cubicBezTo>
                    <a:pt x="31" y="24"/>
                    <a:pt x="31" y="24"/>
                    <a:pt x="31" y="24"/>
                  </a:cubicBezTo>
                  <a:lnTo>
                    <a:pt x="105" y="24"/>
                  </a:lnTo>
                  <a:close/>
                  <a:moveTo>
                    <a:pt x="49" y="68"/>
                  </a:moveTo>
                  <a:cubicBezTo>
                    <a:pt x="49" y="62"/>
                    <a:pt x="49" y="62"/>
                    <a:pt x="49" y="62"/>
                  </a:cubicBezTo>
                  <a:cubicBezTo>
                    <a:pt x="35" y="62"/>
                    <a:pt x="35" y="62"/>
                    <a:pt x="35" y="62"/>
                  </a:cubicBezTo>
                  <a:cubicBezTo>
                    <a:pt x="35" y="44"/>
                    <a:pt x="35" y="44"/>
                    <a:pt x="35" y="44"/>
                  </a:cubicBezTo>
                  <a:cubicBezTo>
                    <a:pt x="49" y="44"/>
                    <a:pt x="49" y="44"/>
                    <a:pt x="49" y="44"/>
                  </a:cubicBezTo>
                  <a:cubicBezTo>
                    <a:pt x="49" y="39"/>
                    <a:pt x="49" y="39"/>
                    <a:pt x="49" y="39"/>
                  </a:cubicBezTo>
                  <a:cubicBezTo>
                    <a:pt x="31" y="39"/>
                    <a:pt x="31" y="39"/>
                    <a:pt x="31" y="39"/>
                  </a:cubicBezTo>
                  <a:cubicBezTo>
                    <a:pt x="31" y="68"/>
                    <a:pt x="31" y="68"/>
                    <a:pt x="31" y="68"/>
                  </a:cubicBezTo>
                  <a:lnTo>
                    <a:pt x="49" y="68"/>
                  </a:lnTo>
                  <a:close/>
                  <a:moveTo>
                    <a:pt x="76" y="107"/>
                  </a:moveTo>
                  <a:cubicBezTo>
                    <a:pt x="70" y="100"/>
                    <a:pt x="67" y="96"/>
                    <a:pt x="63" y="87"/>
                  </a:cubicBezTo>
                  <a:cubicBezTo>
                    <a:pt x="61" y="87"/>
                    <a:pt x="61" y="87"/>
                    <a:pt x="61" y="87"/>
                  </a:cubicBezTo>
                  <a:cubicBezTo>
                    <a:pt x="61" y="108"/>
                    <a:pt x="61" y="108"/>
                    <a:pt x="61" y="108"/>
                  </a:cubicBezTo>
                  <a:lnTo>
                    <a:pt x="76" y="107"/>
                  </a:lnTo>
                  <a:close/>
                  <a:moveTo>
                    <a:pt x="89" y="44"/>
                  </a:moveTo>
                  <a:cubicBezTo>
                    <a:pt x="89" y="39"/>
                    <a:pt x="89" y="39"/>
                    <a:pt x="89" y="39"/>
                  </a:cubicBezTo>
                  <a:cubicBezTo>
                    <a:pt x="70" y="39"/>
                    <a:pt x="70" y="39"/>
                    <a:pt x="70" y="39"/>
                  </a:cubicBezTo>
                  <a:cubicBezTo>
                    <a:pt x="70" y="44"/>
                    <a:pt x="70" y="44"/>
                    <a:pt x="70" y="44"/>
                  </a:cubicBezTo>
                  <a:lnTo>
                    <a:pt x="89" y="44"/>
                  </a:lnTo>
                  <a:close/>
                  <a:moveTo>
                    <a:pt x="89" y="68"/>
                  </a:moveTo>
                  <a:cubicBezTo>
                    <a:pt x="89" y="62"/>
                    <a:pt x="89" y="62"/>
                    <a:pt x="89" y="62"/>
                  </a:cubicBezTo>
                  <a:cubicBezTo>
                    <a:pt x="70" y="62"/>
                    <a:pt x="70" y="62"/>
                    <a:pt x="70" y="62"/>
                  </a:cubicBezTo>
                  <a:cubicBezTo>
                    <a:pt x="70" y="68"/>
                    <a:pt x="70" y="68"/>
                    <a:pt x="70" y="68"/>
                  </a:cubicBezTo>
                  <a:lnTo>
                    <a:pt x="89" y="6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50"/>
            <p:cNvSpPr>
              <a:spLocks noEditPoints="1"/>
            </p:cNvSpPr>
            <p:nvPr userDrawn="1"/>
          </p:nvSpPr>
          <p:spPr bwMode="auto">
            <a:xfrm>
              <a:off x="2726114" y="117245"/>
              <a:ext cx="87423" cy="92997"/>
            </a:xfrm>
            <a:custGeom>
              <a:avLst/>
              <a:gdLst>
                <a:gd name="T0" fmla="*/ 61 w 126"/>
                <a:gd name="T1" fmla="*/ 0 h 131"/>
                <a:gd name="T2" fmla="*/ 61 w 126"/>
                <a:gd name="T3" fmla="*/ 53 h 131"/>
                <a:gd name="T4" fmla="*/ 21 w 126"/>
                <a:gd name="T5" fmla="*/ 53 h 131"/>
                <a:gd name="T6" fmla="*/ 21 w 126"/>
                <a:gd name="T7" fmla="*/ 131 h 131"/>
                <a:gd name="T8" fmla="*/ 0 w 126"/>
                <a:gd name="T9" fmla="*/ 131 h 131"/>
                <a:gd name="T10" fmla="*/ 0 w 126"/>
                <a:gd name="T11" fmla="*/ 0 h 131"/>
                <a:gd name="T12" fmla="*/ 61 w 126"/>
                <a:gd name="T13" fmla="*/ 0 h 131"/>
                <a:gd name="T14" fmla="*/ 39 w 126"/>
                <a:gd name="T15" fmla="*/ 21 h 131"/>
                <a:gd name="T16" fmla="*/ 39 w 126"/>
                <a:gd name="T17" fmla="*/ 16 h 131"/>
                <a:gd name="T18" fmla="*/ 21 w 126"/>
                <a:gd name="T19" fmla="*/ 16 h 131"/>
                <a:gd name="T20" fmla="*/ 21 w 126"/>
                <a:gd name="T21" fmla="*/ 21 h 131"/>
                <a:gd name="T22" fmla="*/ 39 w 126"/>
                <a:gd name="T23" fmla="*/ 21 h 131"/>
                <a:gd name="T24" fmla="*/ 39 w 126"/>
                <a:gd name="T25" fmla="*/ 38 h 131"/>
                <a:gd name="T26" fmla="*/ 39 w 126"/>
                <a:gd name="T27" fmla="*/ 33 h 131"/>
                <a:gd name="T28" fmla="*/ 21 w 126"/>
                <a:gd name="T29" fmla="*/ 33 h 131"/>
                <a:gd name="T30" fmla="*/ 21 w 126"/>
                <a:gd name="T31" fmla="*/ 38 h 131"/>
                <a:gd name="T32" fmla="*/ 39 w 126"/>
                <a:gd name="T33" fmla="*/ 38 h 131"/>
                <a:gd name="T34" fmla="*/ 25 w 126"/>
                <a:gd name="T35" fmla="*/ 97 h 131"/>
                <a:gd name="T36" fmla="*/ 25 w 126"/>
                <a:gd name="T37" fmla="*/ 80 h 131"/>
                <a:gd name="T38" fmla="*/ 37 w 126"/>
                <a:gd name="T39" fmla="*/ 80 h 131"/>
                <a:gd name="T40" fmla="*/ 37 w 126"/>
                <a:gd name="T41" fmla="*/ 74 h 131"/>
                <a:gd name="T42" fmla="*/ 30 w 126"/>
                <a:gd name="T43" fmla="*/ 74 h 131"/>
                <a:gd name="T44" fmla="*/ 30 w 126"/>
                <a:gd name="T45" fmla="*/ 58 h 131"/>
                <a:gd name="T46" fmla="*/ 96 w 126"/>
                <a:gd name="T47" fmla="*/ 58 h 131"/>
                <a:gd name="T48" fmla="*/ 96 w 126"/>
                <a:gd name="T49" fmla="*/ 74 h 131"/>
                <a:gd name="T50" fmla="*/ 89 w 126"/>
                <a:gd name="T51" fmla="*/ 74 h 131"/>
                <a:gd name="T52" fmla="*/ 89 w 126"/>
                <a:gd name="T53" fmla="*/ 80 h 131"/>
                <a:gd name="T54" fmla="*/ 100 w 126"/>
                <a:gd name="T55" fmla="*/ 80 h 131"/>
                <a:gd name="T56" fmla="*/ 100 w 126"/>
                <a:gd name="T57" fmla="*/ 97 h 131"/>
                <a:gd name="T58" fmla="*/ 89 w 126"/>
                <a:gd name="T59" fmla="*/ 97 h 131"/>
                <a:gd name="T60" fmla="*/ 89 w 126"/>
                <a:gd name="T61" fmla="*/ 125 h 131"/>
                <a:gd name="T62" fmla="*/ 69 w 126"/>
                <a:gd name="T63" fmla="*/ 125 h 131"/>
                <a:gd name="T64" fmla="*/ 69 w 126"/>
                <a:gd name="T65" fmla="*/ 97 h 131"/>
                <a:gd name="T66" fmla="*/ 58 w 126"/>
                <a:gd name="T67" fmla="*/ 97 h 131"/>
                <a:gd name="T68" fmla="*/ 49 w 126"/>
                <a:gd name="T69" fmla="*/ 125 h 131"/>
                <a:gd name="T70" fmla="*/ 23 w 126"/>
                <a:gd name="T71" fmla="*/ 125 h 131"/>
                <a:gd name="T72" fmla="*/ 37 w 126"/>
                <a:gd name="T73" fmla="*/ 97 h 131"/>
                <a:gd name="T74" fmla="*/ 25 w 126"/>
                <a:gd name="T75" fmla="*/ 97 h 131"/>
                <a:gd name="T76" fmla="*/ 69 w 126"/>
                <a:gd name="T77" fmla="*/ 80 h 131"/>
                <a:gd name="T78" fmla="*/ 69 w 126"/>
                <a:gd name="T79" fmla="*/ 74 h 131"/>
                <a:gd name="T80" fmla="*/ 58 w 126"/>
                <a:gd name="T81" fmla="*/ 74 h 131"/>
                <a:gd name="T82" fmla="*/ 58 w 126"/>
                <a:gd name="T83" fmla="*/ 80 h 131"/>
                <a:gd name="T84" fmla="*/ 69 w 126"/>
                <a:gd name="T85" fmla="*/ 80 h 131"/>
                <a:gd name="T86" fmla="*/ 126 w 126"/>
                <a:gd name="T87" fmla="*/ 0 h 131"/>
                <a:gd name="T88" fmla="*/ 126 w 126"/>
                <a:gd name="T89" fmla="*/ 110 h 131"/>
                <a:gd name="T90" fmla="*/ 105 w 126"/>
                <a:gd name="T91" fmla="*/ 131 h 131"/>
                <a:gd name="T92" fmla="*/ 94 w 126"/>
                <a:gd name="T93" fmla="*/ 131 h 131"/>
                <a:gd name="T94" fmla="*/ 94 w 126"/>
                <a:gd name="T95" fmla="*/ 109 h 131"/>
                <a:gd name="T96" fmla="*/ 104 w 126"/>
                <a:gd name="T97" fmla="*/ 109 h 131"/>
                <a:gd name="T98" fmla="*/ 104 w 126"/>
                <a:gd name="T99" fmla="*/ 53 h 131"/>
                <a:gd name="T100" fmla="*/ 67 w 126"/>
                <a:gd name="T101" fmla="*/ 53 h 131"/>
                <a:gd name="T102" fmla="*/ 67 w 126"/>
                <a:gd name="T103" fmla="*/ 0 h 131"/>
                <a:gd name="T104" fmla="*/ 126 w 126"/>
                <a:gd name="T105" fmla="*/ 0 h 131"/>
                <a:gd name="T106" fmla="*/ 104 w 126"/>
                <a:gd name="T107" fmla="*/ 21 h 131"/>
                <a:gd name="T108" fmla="*/ 104 w 126"/>
                <a:gd name="T109" fmla="*/ 16 h 131"/>
                <a:gd name="T110" fmla="*/ 86 w 126"/>
                <a:gd name="T111" fmla="*/ 16 h 131"/>
                <a:gd name="T112" fmla="*/ 86 w 126"/>
                <a:gd name="T113" fmla="*/ 21 h 131"/>
                <a:gd name="T114" fmla="*/ 104 w 126"/>
                <a:gd name="T115" fmla="*/ 21 h 131"/>
                <a:gd name="T116" fmla="*/ 104 w 126"/>
                <a:gd name="T117" fmla="*/ 38 h 131"/>
                <a:gd name="T118" fmla="*/ 104 w 126"/>
                <a:gd name="T119" fmla="*/ 33 h 131"/>
                <a:gd name="T120" fmla="*/ 86 w 126"/>
                <a:gd name="T121" fmla="*/ 33 h 131"/>
                <a:gd name="T122" fmla="*/ 86 w 126"/>
                <a:gd name="T123" fmla="*/ 38 h 131"/>
                <a:gd name="T124" fmla="*/ 104 w 126"/>
                <a:gd name="T125"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31">
                  <a:moveTo>
                    <a:pt x="61" y="0"/>
                  </a:moveTo>
                  <a:cubicBezTo>
                    <a:pt x="61" y="53"/>
                    <a:pt x="61" y="53"/>
                    <a:pt x="61" y="53"/>
                  </a:cubicBezTo>
                  <a:cubicBezTo>
                    <a:pt x="21" y="53"/>
                    <a:pt x="21" y="53"/>
                    <a:pt x="21" y="53"/>
                  </a:cubicBezTo>
                  <a:cubicBezTo>
                    <a:pt x="21" y="131"/>
                    <a:pt x="21" y="131"/>
                    <a:pt x="21" y="131"/>
                  </a:cubicBezTo>
                  <a:cubicBezTo>
                    <a:pt x="0" y="131"/>
                    <a:pt x="0" y="131"/>
                    <a:pt x="0" y="131"/>
                  </a:cubicBezTo>
                  <a:cubicBezTo>
                    <a:pt x="0" y="0"/>
                    <a:pt x="0" y="0"/>
                    <a:pt x="0" y="0"/>
                  </a:cubicBezTo>
                  <a:lnTo>
                    <a:pt x="61" y="0"/>
                  </a:lnTo>
                  <a:close/>
                  <a:moveTo>
                    <a:pt x="39" y="21"/>
                  </a:moveTo>
                  <a:cubicBezTo>
                    <a:pt x="39" y="16"/>
                    <a:pt x="39" y="16"/>
                    <a:pt x="39" y="16"/>
                  </a:cubicBezTo>
                  <a:cubicBezTo>
                    <a:pt x="21" y="16"/>
                    <a:pt x="21" y="16"/>
                    <a:pt x="21" y="16"/>
                  </a:cubicBezTo>
                  <a:cubicBezTo>
                    <a:pt x="21" y="21"/>
                    <a:pt x="21" y="21"/>
                    <a:pt x="21" y="21"/>
                  </a:cubicBezTo>
                  <a:lnTo>
                    <a:pt x="39" y="21"/>
                  </a:lnTo>
                  <a:close/>
                  <a:moveTo>
                    <a:pt x="39" y="38"/>
                  </a:moveTo>
                  <a:cubicBezTo>
                    <a:pt x="39" y="33"/>
                    <a:pt x="39" y="33"/>
                    <a:pt x="39" y="33"/>
                  </a:cubicBezTo>
                  <a:cubicBezTo>
                    <a:pt x="21" y="33"/>
                    <a:pt x="21" y="33"/>
                    <a:pt x="21" y="33"/>
                  </a:cubicBezTo>
                  <a:cubicBezTo>
                    <a:pt x="21" y="38"/>
                    <a:pt x="21" y="38"/>
                    <a:pt x="21" y="38"/>
                  </a:cubicBezTo>
                  <a:lnTo>
                    <a:pt x="39" y="38"/>
                  </a:lnTo>
                  <a:close/>
                  <a:moveTo>
                    <a:pt x="25" y="97"/>
                  </a:moveTo>
                  <a:cubicBezTo>
                    <a:pt x="25" y="80"/>
                    <a:pt x="25" y="80"/>
                    <a:pt x="25" y="80"/>
                  </a:cubicBezTo>
                  <a:cubicBezTo>
                    <a:pt x="37" y="80"/>
                    <a:pt x="37" y="80"/>
                    <a:pt x="37" y="80"/>
                  </a:cubicBezTo>
                  <a:cubicBezTo>
                    <a:pt x="37" y="74"/>
                    <a:pt x="37" y="74"/>
                    <a:pt x="37" y="74"/>
                  </a:cubicBezTo>
                  <a:cubicBezTo>
                    <a:pt x="30" y="74"/>
                    <a:pt x="30" y="74"/>
                    <a:pt x="30" y="74"/>
                  </a:cubicBezTo>
                  <a:cubicBezTo>
                    <a:pt x="30" y="58"/>
                    <a:pt x="30" y="58"/>
                    <a:pt x="30" y="58"/>
                  </a:cubicBezTo>
                  <a:cubicBezTo>
                    <a:pt x="96" y="58"/>
                    <a:pt x="96" y="58"/>
                    <a:pt x="96" y="58"/>
                  </a:cubicBezTo>
                  <a:cubicBezTo>
                    <a:pt x="96" y="74"/>
                    <a:pt x="96" y="74"/>
                    <a:pt x="96" y="74"/>
                  </a:cubicBezTo>
                  <a:cubicBezTo>
                    <a:pt x="89" y="74"/>
                    <a:pt x="89" y="74"/>
                    <a:pt x="89" y="74"/>
                  </a:cubicBezTo>
                  <a:cubicBezTo>
                    <a:pt x="89" y="80"/>
                    <a:pt x="89" y="80"/>
                    <a:pt x="89" y="80"/>
                  </a:cubicBezTo>
                  <a:cubicBezTo>
                    <a:pt x="100" y="80"/>
                    <a:pt x="100" y="80"/>
                    <a:pt x="100" y="80"/>
                  </a:cubicBezTo>
                  <a:cubicBezTo>
                    <a:pt x="100" y="97"/>
                    <a:pt x="100" y="97"/>
                    <a:pt x="100" y="97"/>
                  </a:cubicBezTo>
                  <a:cubicBezTo>
                    <a:pt x="89" y="97"/>
                    <a:pt x="89" y="97"/>
                    <a:pt x="89" y="97"/>
                  </a:cubicBezTo>
                  <a:cubicBezTo>
                    <a:pt x="89" y="125"/>
                    <a:pt x="89" y="125"/>
                    <a:pt x="89" y="125"/>
                  </a:cubicBezTo>
                  <a:cubicBezTo>
                    <a:pt x="69" y="125"/>
                    <a:pt x="69" y="125"/>
                    <a:pt x="69" y="125"/>
                  </a:cubicBezTo>
                  <a:cubicBezTo>
                    <a:pt x="69" y="97"/>
                    <a:pt x="69" y="97"/>
                    <a:pt x="69" y="97"/>
                  </a:cubicBezTo>
                  <a:cubicBezTo>
                    <a:pt x="58" y="97"/>
                    <a:pt x="58" y="97"/>
                    <a:pt x="58" y="97"/>
                  </a:cubicBezTo>
                  <a:cubicBezTo>
                    <a:pt x="56" y="109"/>
                    <a:pt x="54" y="115"/>
                    <a:pt x="49" y="125"/>
                  </a:cubicBezTo>
                  <a:cubicBezTo>
                    <a:pt x="23" y="125"/>
                    <a:pt x="23" y="125"/>
                    <a:pt x="23" y="125"/>
                  </a:cubicBezTo>
                  <a:cubicBezTo>
                    <a:pt x="33" y="116"/>
                    <a:pt x="36" y="110"/>
                    <a:pt x="37" y="97"/>
                  </a:cubicBezTo>
                  <a:lnTo>
                    <a:pt x="25" y="97"/>
                  </a:lnTo>
                  <a:close/>
                  <a:moveTo>
                    <a:pt x="69" y="80"/>
                  </a:moveTo>
                  <a:cubicBezTo>
                    <a:pt x="69" y="74"/>
                    <a:pt x="69" y="74"/>
                    <a:pt x="69" y="74"/>
                  </a:cubicBezTo>
                  <a:cubicBezTo>
                    <a:pt x="58" y="74"/>
                    <a:pt x="58" y="74"/>
                    <a:pt x="58" y="74"/>
                  </a:cubicBezTo>
                  <a:cubicBezTo>
                    <a:pt x="58" y="80"/>
                    <a:pt x="58" y="80"/>
                    <a:pt x="58" y="80"/>
                  </a:cubicBezTo>
                  <a:lnTo>
                    <a:pt x="69" y="80"/>
                  </a:lnTo>
                  <a:close/>
                  <a:moveTo>
                    <a:pt x="126" y="0"/>
                  </a:moveTo>
                  <a:cubicBezTo>
                    <a:pt x="126" y="110"/>
                    <a:pt x="126" y="110"/>
                    <a:pt x="126" y="110"/>
                  </a:cubicBezTo>
                  <a:cubicBezTo>
                    <a:pt x="126" y="126"/>
                    <a:pt x="121" y="131"/>
                    <a:pt x="105" y="131"/>
                  </a:cubicBezTo>
                  <a:cubicBezTo>
                    <a:pt x="94" y="131"/>
                    <a:pt x="94" y="131"/>
                    <a:pt x="94" y="131"/>
                  </a:cubicBezTo>
                  <a:cubicBezTo>
                    <a:pt x="94" y="109"/>
                    <a:pt x="94" y="109"/>
                    <a:pt x="94" y="109"/>
                  </a:cubicBezTo>
                  <a:cubicBezTo>
                    <a:pt x="104" y="109"/>
                    <a:pt x="104" y="109"/>
                    <a:pt x="104" y="109"/>
                  </a:cubicBezTo>
                  <a:cubicBezTo>
                    <a:pt x="104" y="53"/>
                    <a:pt x="104" y="53"/>
                    <a:pt x="104" y="53"/>
                  </a:cubicBezTo>
                  <a:cubicBezTo>
                    <a:pt x="67" y="53"/>
                    <a:pt x="67" y="53"/>
                    <a:pt x="67" y="53"/>
                  </a:cubicBezTo>
                  <a:cubicBezTo>
                    <a:pt x="67" y="0"/>
                    <a:pt x="67" y="0"/>
                    <a:pt x="67" y="0"/>
                  </a:cubicBezTo>
                  <a:lnTo>
                    <a:pt x="126" y="0"/>
                  </a:lnTo>
                  <a:close/>
                  <a:moveTo>
                    <a:pt x="104" y="21"/>
                  </a:moveTo>
                  <a:cubicBezTo>
                    <a:pt x="104" y="16"/>
                    <a:pt x="104" y="16"/>
                    <a:pt x="104" y="16"/>
                  </a:cubicBezTo>
                  <a:cubicBezTo>
                    <a:pt x="86" y="16"/>
                    <a:pt x="86" y="16"/>
                    <a:pt x="86" y="16"/>
                  </a:cubicBezTo>
                  <a:cubicBezTo>
                    <a:pt x="86" y="21"/>
                    <a:pt x="86" y="21"/>
                    <a:pt x="86" y="21"/>
                  </a:cubicBezTo>
                  <a:lnTo>
                    <a:pt x="104" y="21"/>
                  </a:lnTo>
                  <a:close/>
                  <a:moveTo>
                    <a:pt x="104" y="38"/>
                  </a:moveTo>
                  <a:cubicBezTo>
                    <a:pt x="104" y="33"/>
                    <a:pt x="104" y="33"/>
                    <a:pt x="104" y="33"/>
                  </a:cubicBezTo>
                  <a:cubicBezTo>
                    <a:pt x="86" y="33"/>
                    <a:pt x="86" y="33"/>
                    <a:pt x="86" y="33"/>
                  </a:cubicBezTo>
                  <a:cubicBezTo>
                    <a:pt x="86" y="38"/>
                    <a:pt x="86" y="38"/>
                    <a:pt x="86" y="38"/>
                  </a:cubicBezTo>
                  <a:lnTo>
                    <a:pt x="104" y="38"/>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51"/>
            <p:cNvSpPr>
              <a:spLocks noEditPoints="1"/>
            </p:cNvSpPr>
            <p:nvPr userDrawn="1"/>
          </p:nvSpPr>
          <p:spPr bwMode="auto">
            <a:xfrm>
              <a:off x="2827619" y="115779"/>
              <a:ext cx="85076" cy="92997"/>
            </a:xfrm>
            <a:custGeom>
              <a:avLst/>
              <a:gdLst>
                <a:gd name="T0" fmla="*/ 0 w 123"/>
                <a:gd name="T1" fmla="*/ 16 h 131"/>
                <a:gd name="T2" fmla="*/ 64 w 123"/>
                <a:gd name="T3" fmla="*/ 16 h 131"/>
                <a:gd name="T4" fmla="*/ 64 w 123"/>
                <a:gd name="T5" fmla="*/ 0 h 131"/>
                <a:gd name="T6" fmla="*/ 89 w 123"/>
                <a:gd name="T7" fmla="*/ 0 h 131"/>
                <a:gd name="T8" fmla="*/ 89 w 123"/>
                <a:gd name="T9" fmla="*/ 15 h 131"/>
                <a:gd name="T10" fmla="*/ 123 w 123"/>
                <a:gd name="T11" fmla="*/ 15 h 131"/>
                <a:gd name="T12" fmla="*/ 123 w 123"/>
                <a:gd name="T13" fmla="*/ 37 h 131"/>
                <a:gd name="T14" fmla="*/ 89 w 123"/>
                <a:gd name="T15" fmla="*/ 38 h 131"/>
                <a:gd name="T16" fmla="*/ 89 w 123"/>
                <a:gd name="T17" fmla="*/ 93 h 131"/>
                <a:gd name="T18" fmla="*/ 81 w 123"/>
                <a:gd name="T19" fmla="*/ 119 h 131"/>
                <a:gd name="T20" fmla="*/ 45 w 123"/>
                <a:gd name="T21" fmla="*/ 131 h 131"/>
                <a:gd name="T22" fmla="*/ 20 w 123"/>
                <a:gd name="T23" fmla="*/ 131 h 131"/>
                <a:gd name="T24" fmla="*/ 20 w 123"/>
                <a:gd name="T25" fmla="*/ 107 h 131"/>
                <a:gd name="T26" fmla="*/ 43 w 123"/>
                <a:gd name="T27" fmla="*/ 107 h 131"/>
                <a:gd name="T28" fmla="*/ 65 w 123"/>
                <a:gd name="T29" fmla="*/ 92 h 131"/>
                <a:gd name="T30" fmla="*/ 46 w 123"/>
                <a:gd name="T31" fmla="*/ 97 h 131"/>
                <a:gd name="T32" fmla="*/ 18 w 123"/>
                <a:gd name="T33" fmla="*/ 71 h 131"/>
                <a:gd name="T34" fmla="*/ 28 w 123"/>
                <a:gd name="T35" fmla="*/ 51 h 131"/>
                <a:gd name="T36" fmla="*/ 50 w 123"/>
                <a:gd name="T37" fmla="*/ 44 h 131"/>
                <a:gd name="T38" fmla="*/ 64 w 123"/>
                <a:gd name="T39" fmla="*/ 45 h 131"/>
                <a:gd name="T40" fmla="*/ 64 w 123"/>
                <a:gd name="T41" fmla="*/ 38 h 131"/>
                <a:gd name="T42" fmla="*/ 0 w 123"/>
                <a:gd name="T43" fmla="*/ 38 h 131"/>
                <a:gd name="T44" fmla="*/ 0 w 123"/>
                <a:gd name="T45" fmla="*/ 16 h 131"/>
                <a:gd name="T46" fmla="*/ 42 w 123"/>
                <a:gd name="T47" fmla="*/ 70 h 131"/>
                <a:gd name="T48" fmla="*/ 52 w 123"/>
                <a:gd name="T49" fmla="*/ 77 h 131"/>
                <a:gd name="T50" fmla="*/ 63 w 123"/>
                <a:gd name="T51" fmla="*/ 70 h 131"/>
                <a:gd name="T52" fmla="*/ 53 w 123"/>
                <a:gd name="T53" fmla="*/ 63 h 131"/>
                <a:gd name="T54" fmla="*/ 42 w 123"/>
                <a:gd name="T55" fmla="*/ 7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131">
                  <a:moveTo>
                    <a:pt x="0" y="16"/>
                  </a:moveTo>
                  <a:cubicBezTo>
                    <a:pt x="64" y="16"/>
                    <a:pt x="64" y="16"/>
                    <a:pt x="64" y="16"/>
                  </a:cubicBezTo>
                  <a:cubicBezTo>
                    <a:pt x="64" y="0"/>
                    <a:pt x="64" y="0"/>
                    <a:pt x="64" y="0"/>
                  </a:cubicBezTo>
                  <a:cubicBezTo>
                    <a:pt x="89" y="0"/>
                    <a:pt x="89" y="0"/>
                    <a:pt x="89" y="0"/>
                  </a:cubicBezTo>
                  <a:cubicBezTo>
                    <a:pt x="89" y="15"/>
                    <a:pt x="89" y="15"/>
                    <a:pt x="89" y="15"/>
                  </a:cubicBezTo>
                  <a:cubicBezTo>
                    <a:pt x="123" y="15"/>
                    <a:pt x="123" y="15"/>
                    <a:pt x="123" y="15"/>
                  </a:cubicBezTo>
                  <a:cubicBezTo>
                    <a:pt x="123" y="37"/>
                    <a:pt x="123" y="37"/>
                    <a:pt x="123" y="37"/>
                  </a:cubicBezTo>
                  <a:cubicBezTo>
                    <a:pt x="89" y="38"/>
                    <a:pt x="89" y="38"/>
                    <a:pt x="89" y="38"/>
                  </a:cubicBezTo>
                  <a:cubicBezTo>
                    <a:pt x="89" y="93"/>
                    <a:pt x="89" y="93"/>
                    <a:pt x="89" y="93"/>
                  </a:cubicBezTo>
                  <a:cubicBezTo>
                    <a:pt x="90" y="105"/>
                    <a:pt x="87" y="112"/>
                    <a:pt x="81" y="119"/>
                  </a:cubicBezTo>
                  <a:cubicBezTo>
                    <a:pt x="72" y="128"/>
                    <a:pt x="64" y="131"/>
                    <a:pt x="45" y="131"/>
                  </a:cubicBezTo>
                  <a:cubicBezTo>
                    <a:pt x="20" y="131"/>
                    <a:pt x="20" y="131"/>
                    <a:pt x="20" y="131"/>
                  </a:cubicBezTo>
                  <a:cubicBezTo>
                    <a:pt x="20" y="107"/>
                    <a:pt x="20" y="107"/>
                    <a:pt x="20" y="107"/>
                  </a:cubicBezTo>
                  <a:cubicBezTo>
                    <a:pt x="43" y="107"/>
                    <a:pt x="43" y="107"/>
                    <a:pt x="43" y="107"/>
                  </a:cubicBezTo>
                  <a:cubicBezTo>
                    <a:pt x="60" y="107"/>
                    <a:pt x="64" y="105"/>
                    <a:pt x="65" y="92"/>
                  </a:cubicBezTo>
                  <a:cubicBezTo>
                    <a:pt x="57" y="96"/>
                    <a:pt x="53" y="97"/>
                    <a:pt x="46" y="97"/>
                  </a:cubicBezTo>
                  <a:cubicBezTo>
                    <a:pt x="30" y="97"/>
                    <a:pt x="18" y="86"/>
                    <a:pt x="18" y="71"/>
                  </a:cubicBezTo>
                  <a:cubicBezTo>
                    <a:pt x="18" y="64"/>
                    <a:pt x="21" y="57"/>
                    <a:pt x="28" y="51"/>
                  </a:cubicBezTo>
                  <a:cubicBezTo>
                    <a:pt x="34" y="46"/>
                    <a:pt x="40" y="44"/>
                    <a:pt x="50" y="44"/>
                  </a:cubicBezTo>
                  <a:cubicBezTo>
                    <a:pt x="55" y="44"/>
                    <a:pt x="58" y="44"/>
                    <a:pt x="64" y="45"/>
                  </a:cubicBezTo>
                  <a:cubicBezTo>
                    <a:pt x="64" y="38"/>
                    <a:pt x="64" y="38"/>
                    <a:pt x="64" y="38"/>
                  </a:cubicBezTo>
                  <a:cubicBezTo>
                    <a:pt x="0" y="38"/>
                    <a:pt x="0" y="38"/>
                    <a:pt x="0" y="38"/>
                  </a:cubicBezTo>
                  <a:lnTo>
                    <a:pt x="0" y="16"/>
                  </a:lnTo>
                  <a:close/>
                  <a:moveTo>
                    <a:pt x="42" y="70"/>
                  </a:moveTo>
                  <a:cubicBezTo>
                    <a:pt x="42" y="74"/>
                    <a:pt x="46" y="77"/>
                    <a:pt x="52" y="77"/>
                  </a:cubicBezTo>
                  <a:cubicBezTo>
                    <a:pt x="58" y="77"/>
                    <a:pt x="63" y="74"/>
                    <a:pt x="63" y="70"/>
                  </a:cubicBezTo>
                  <a:cubicBezTo>
                    <a:pt x="63" y="66"/>
                    <a:pt x="59" y="63"/>
                    <a:pt x="53" y="63"/>
                  </a:cubicBezTo>
                  <a:cubicBezTo>
                    <a:pt x="47" y="63"/>
                    <a:pt x="42" y="67"/>
                    <a:pt x="42" y="7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94" name="Freeform 52"/>
            <p:cNvSpPr>
              <a:spLocks noEditPoints="1"/>
            </p:cNvSpPr>
            <p:nvPr userDrawn="1"/>
          </p:nvSpPr>
          <p:spPr bwMode="auto">
            <a:xfrm>
              <a:off x="2930883" y="119299"/>
              <a:ext cx="83903" cy="89476"/>
            </a:xfrm>
            <a:custGeom>
              <a:avLst/>
              <a:gdLst>
                <a:gd name="T0" fmla="*/ 14 w 121"/>
                <a:gd name="T1" fmla="*/ 23 h 126"/>
                <a:gd name="T2" fmla="*/ 14 w 121"/>
                <a:gd name="T3" fmla="*/ 0 h 126"/>
                <a:gd name="T4" fmla="*/ 104 w 121"/>
                <a:gd name="T5" fmla="*/ 0 h 126"/>
                <a:gd name="T6" fmla="*/ 104 w 121"/>
                <a:gd name="T7" fmla="*/ 22 h 126"/>
                <a:gd name="T8" fmla="*/ 70 w 121"/>
                <a:gd name="T9" fmla="*/ 42 h 126"/>
                <a:gd name="T10" fmla="*/ 83 w 121"/>
                <a:gd name="T11" fmla="*/ 41 h 126"/>
                <a:gd name="T12" fmla="*/ 121 w 121"/>
                <a:gd name="T13" fmla="*/ 78 h 126"/>
                <a:gd name="T14" fmla="*/ 106 w 121"/>
                <a:gd name="T15" fmla="*/ 113 h 126"/>
                <a:gd name="T16" fmla="*/ 61 w 121"/>
                <a:gd name="T17" fmla="*/ 126 h 126"/>
                <a:gd name="T18" fmla="*/ 14 w 121"/>
                <a:gd name="T19" fmla="*/ 99 h 126"/>
                <a:gd name="T20" fmla="*/ 44 w 121"/>
                <a:gd name="T21" fmla="*/ 73 h 126"/>
                <a:gd name="T22" fmla="*/ 73 w 121"/>
                <a:gd name="T23" fmla="*/ 96 h 126"/>
                <a:gd name="T24" fmla="*/ 73 w 121"/>
                <a:gd name="T25" fmla="*/ 102 h 126"/>
                <a:gd name="T26" fmla="*/ 90 w 121"/>
                <a:gd name="T27" fmla="*/ 95 h 126"/>
                <a:gd name="T28" fmla="*/ 95 w 121"/>
                <a:gd name="T29" fmla="*/ 80 h 126"/>
                <a:gd name="T30" fmla="*/ 70 w 121"/>
                <a:gd name="T31" fmla="*/ 61 h 126"/>
                <a:gd name="T32" fmla="*/ 26 w 121"/>
                <a:gd name="T33" fmla="*/ 70 h 126"/>
                <a:gd name="T34" fmla="*/ 0 w 121"/>
                <a:gd name="T35" fmla="*/ 85 h 126"/>
                <a:gd name="T36" fmla="*/ 0 w 121"/>
                <a:gd name="T37" fmla="*/ 60 h 126"/>
                <a:gd name="T38" fmla="*/ 5 w 121"/>
                <a:gd name="T39" fmla="*/ 57 h 126"/>
                <a:gd name="T40" fmla="*/ 19 w 121"/>
                <a:gd name="T41" fmla="*/ 48 h 126"/>
                <a:gd name="T42" fmla="*/ 33 w 121"/>
                <a:gd name="T43" fmla="*/ 40 h 126"/>
                <a:gd name="T44" fmla="*/ 66 w 121"/>
                <a:gd name="T45" fmla="*/ 22 h 126"/>
                <a:gd name="T46" fmla="*/ 14 w 121"/>
                <a:gd name="T47" fmla="*/ 23 h 126"/>
                <a:gd name="T48" fmla="*/ 52 w 121"/>
                <a:gd name="T49" fmla="*/ 105 h 126"/>
                <a:gd name="T50" fmla="*/ 42 w 121"/>
                <a:gd name="T51" fmla="*/ 94 h 126"/>
                <a:gd name="T52" fmla="*/ 37 w 121"/>
                <a:gd name="T53" fmla="*/ 98 h 126"/>
                <a:gd name="T54" fmla="*/ 49 w 121"/>
                <a:gd name="T55" fmla="*/ 105 h 126"/>
                <a:gd name="T56" fmla="*/ 50 w 121"/>
                <a:gd name="T57" fmla="*/ 105 h 126"/>
                <a:gd name="T58" fmla="*/ 51 w 121"/>
                <a:gd name="T59" fmla="*/ 105 h 126"/>
                <a:gd name="T60" fmla="*/ 52 w 121"/>
                <a:gd name="T61" fmla="*/ 10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6">
                  <a:moveTo>
                    <a:pt x="14" y="23"/>
                  </a:moveTo>
                  <a:cubicBezTo>
                    <a:pt x="14" y="0"/>
                    <a:pt x="14" y="0"/>
                    <a:pt x="14" y="0"/>
                  </a:cubicBezTo>
                  <a:cubicBezTo>
                    <a:pt x="104" y="0"/>
                    <a:pt x="104" y="0"/>
                    <a:pt x="104" y="0"/>
                  </a:cubicBezTo>
                  <a:cubicBezTo>
                    <a:pt x="104" y="22"/>
                    <a:pt x="104" y="22"/>
                    <a:pt x="104" y="22"/>
                  </a:cubicBezTo>
                  <a:cubicBezTo>
                    <a:pt x="70" y="42"/>
                    <a:pt x="70" y="42"/>
                    <a:pt x="70" y="42"/>
                  </a:cubicBezTo>
                  <a:cubicBezTo>
                    <a:pt x="77" y="41"/>
                    <a:pt x="80" y="41"/>
                    <a:pt x="83" y="41"/>
                  </a:cubicBezTo>
                  <a:cubicBezTo>
                    <a:pt x="104" y="41"/>
                    <a:pt x="121" y="57"/>
                    <a:pt x="121" y="78"/>
                  </a:cubicBezTo>
                  <a:cubicBezTo>
                    <a:pt x="121" y="92"/>
                    <a:pt x="115" y="105"/>
                    <a:pt x="106" y="113"/>
                  </a:cubicBezTo>
                  <a:cubicBezTo>
                    <a:pt x="96" y="122"/>
                    <a:pt x="81" y="126"/>
                    <a:pt x="61" y="126"/>
                  </a:cubicBezTo>
                  <a:cubicBezTo>
                    <a:pt x="30" y="126"/>
                    <a:pt x="14" y="117"/>
                    <a:pt x="14" y="99"/>
                  </a:cubicBezTo>
                  <a:cubicBezTo>
                    <a:pt x="14" y="84"/>
                    <a:pt x="27" y="73"/>
                    <a:pt x="44" y="73"/>
                  </a:cubicBezTo>
                  <a:cubicBezTo>
                    <a:pt x="60" y="73"/>
                    <a:pt x="73" y="83"/>
                    <a:pt x="73" y="96"/>
                  </a:cubicBezTo>
                  <a:cubicBezTo>
                    <a:pt x="73" y="98"/>
                    <a:pt x="73" y="100"/>
                    <a:pt x="73" y="102"/>
                  </a:cubicBezTo>
                  <a:cubicBezTo>
                    <a:pt x="82" y="101"/>
                    <a:pt x="87" y="100"/>
                    <a:pt x="90" y="95"/>
                  </a:cubicBezTo>
                  <a:cubicBezTo>
                    <a:pt x="93" y="91"/>
                    <a:pt x="95" y="86"/>
                    <a:pt x="95" y="80"/>
                  </a:cubicBezTo>
                  <a:cubicBezTo>
                    <a:pt x="95" y="67"/>
                    <a:pt x="86" y="61"/>
                    <a:pt x="70" y="61"/>
                  </a:cubicBezTo>
                  <a:cubicBezTo>
                    <a:pt x="55" y="61"/>
                    <a:pt x="42" y="63"/>
                    <a:pt x="26" y="70"/>
                  </a:cubicBezTo>
                  <a:cubicBezTo>
                    <a:pt x="14" y="75"/>
                    <a:pt x="9" y="78"/>
                    <a:pt x="0" y="85"/>
                  </a:cubicBezTo>
                  <a:cubicBezTo>
                    <a:pt x="0" y="60"/>
                    <a:pt x="0" y="60"/>
                    <a:pt x="0" y="60"/>
                  </a:cubicBezTo>
                  <a:cubicBezTo>
                    <a:pt x="1" y="59"/>
                    <a:pt x="5" y="57"/>
                    <a:pt x="5" y="57"/>
                  </a:cubicBezTo>
                  <a:cubicBezTo>
                    <a:pt x="10" y="54"/>
                    <a:pt x="14" y="51"/>
                    <a:pt x="19" y="48"/>
                  </a:cubicBezTo>
                  <a:cubicBezTo>
                    <a:pt x="23" y="47"/>
                    <a:pt x="28" y="43"/>
                    <a:pt x="33" y="40"/>
                  </a:cubicBezTo>
                  <a:cubicBezTo>
                    <a:pt x="49" y="31"/>
                    <a:pt x="51" y="30"/>
                    <a:pt x="66" y="22"/>
                  </a:cubicBezTo>
                  <a:lnTo>
                    <a:pt x="14" y="23"/>
                  </a:lnTo>
                  <a:close/>
                  <a:moveTo>
                    <a:pt x="52" y="105"/>
                  </a:moveTo>
                  <a:cubicBezTo>
                    <a:pt x="51" y="97"/>
                    <a:pt x="48" y="94"/>
                    <a:pt x="42" y="94"/>
                  </a:cubicBezTo>
                  <a:cubicBezTo>
                    <a:pt x="39" y="94"/>
                    <a:pt x="37" y="95"/>
                    <a:pt x="37" y="98"/>
                  </a:cubicBezTo>
                  <a:cubicBezTo>
                    <a:pt x="37" y="102"/>
                    <a:pt x="42" y="105"/>
                    <a:pt x="49" y="105"/>
                  </a:cubicBezTo>
                  <a:cubicBezTo>
                    <a:pt x="50" y="105"/>
                    <a:pt x="50" y="105"/>
                    <a:pt x="50" y="105"/>
                  </a:cubicBezTo>
                  <a:cubicBezTo>
                    <a:pt x="51" y="105"/>
                    <a:pt x="51" y="105"/>
                    <a:pt x="51" y="105"/>
                  </a:cubicBezTo>
                  <a:lnTo>
                    <a:pt x="52" y="10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95" name="Freeform 53"/>
            <p:cNvSpPr>
              <a:spLocks noEditPoints="1"/>
            </p:cNvSpPr>
            <p:nvPr userDrawn="1"/>
          </p:nvSpPr>
          <p:spPr bwMode="auto">
            <a:xfrm>
              <a:off x="3026521" y="117245"/>
              <a:ext cx="92117" cy="91530"/>
            </a:xfrm>
            <a:custGeom>
              <a:avLst/>
              <a:gdLst>
                <a:gd name="T0" fmla="*/ 24 w 133"/>
                <a:gd name="T1" fmla="*/ 45 h 129"/>
                <a:gd name="T2" fmla="*/ 5 w 133"/>
                <a:gd name="T3" fmla="*/ 45 h 129"/>
                <a:gd name="T4" fmla="*/ 5 w 133"/>
                <a:gd name="T5" fmla="*/ 22 h 129"/>
                <a:gd name="T6" fmla="*/ 24 w 133"/>
                <a:gd name="T7" fmla="*/ 22 h 129"/>
                <a:gd name="T8" fmla="*/ 24 w 133"/>
                <a:gd name="T9" fmla="*/ 0 h 129"/>
                <a:gd name="T10" fmla="*/ 49 w 133"/>
                <a:gd name="T11" fmla="*/ 0 h 129"/>
                <a:gd name="T12" fmla="*/ 49 w 133"/>
                <a:gd name="T13" fmla="*/ 22 h 129"/>
                <a:gd name="T14" fmla="*/ 83 w 133"/>
                <a:gd name="T15" fmla="*/ 22 h 129"/>
                <a:gd name="T16" fmla="*/ 83 w 133"/>
                <a:gd name="T17" fmla="*/ 0 h 129"/>
                <a:gd name="T18" fmla="*/ 109 w 133"/>
                <a:gd name="T19" fmla="*/ 0 h 129"/>
                <a:gd name="T20" fmla="*/ 109 w 133"/>
                <a:gd name="T21" fmla="*/ 22 h 129"/>
                <a:gd name="T22" fmla="*/ 129 w 133"/>
                <a:gd name="T23" fmla="*/ 22 h 129"/>
                <a:gd name="T24" fmla="*/ 129 w 133"/>
                <a:gd name="T25" fmla="*/ 45 h 129"/>
                <a:gd name="T26" fmla="*/ 109 w 133"/>
                <a:gd name="T27" fmla="*/ 45 h 129"/>
                <a:gd name="T28" fmla="*/ 109 w 133"/>
                <a:gd name="T29" fmla="*/ 75 h 129"/>
                <a:gd name="T30" fmla="*/ 133 w 133"/>
                <a:gd name="T31" fmla="*/ 75 h 129"/>
                <a:gd name="T32" fmla="*/ 133 w 133"/>
                <a:gd name="T33" fmla="*/ 96 h 129"/>
                <a:gd name="T34" fmla="*/ 112 w 133"/>
                <a:gd name="T35" fmla="*/ 96 h 129"/>
                <a:gd name="T36" fmla="*/ 131 w 133"/>
                <a:gd name="T37" fmla="*/ 129 h 129"/>
                <a:gd name="T38" fmla="*/ 100 w 133"/>
                <a:gd name="T39" fmla="*/ 129 h 129"/>
                <a:gd name="T40" fmla="*/ 85 w 133"/>
                <a:gd name="T41" fmla="*/ 96 h 129"/>
                <a:gd name="T42" fmla="*/ 49 w 133"/>
                <a:gd name="T43" fmla="*/ 96 h 129"/>
                <a:gd name="T44" fmla="*/ 32 w 133"/>
                <a:gd name="T45" fmla="*/ 129 h 129"/>
                <a:gd name="T46" fmla="*/ 1 w 133"/>
                <a:gd name="T47" fmla="*/ 129 h 129"/>
                <a:gd name="T48" fmla="*/ 22 w 133"/>
                <a:gd name="T49" fmla="*/ 96 h 129"/>
                <a:gd name="T50" fmla="*/ 0 w 133"/>
                <a:gd name="T51" fmla="*/ 96 h 129"/>
                <a:gd name="T52" fmla="*/ 0 w 133"/>
                <a:gd name="T53" fmla="*/ 75 h 129"/>
                <a:gd name="T54" fmla="*/ 24 w 133"/>
                <a:gd name="T55" fmla="*/ 75 h 129"/>
                <a:gd name="T56" fmla="*/ 24 w 133"/>
                <a:gd name="T57" fmla="*/ 45 h 129"/>
                <a:gd name="T58" fmla="*/ 83 w 133"/>
                <a:gd name="T59" fmla="*/ 75 h 129"/>
                <a:gd name="T60" fmla="*/ 83 w 133"/>
                <a:gd name="T61" fmla="*/ 45 h 129"/>
                <a:gd name="T62" fmla="*/ 49 w 133"/>
                <a:gd name="T63" fmla="*/ 45 h 129"/>
                <a:gd name="T64" fmla="*/ 49 w 133"/>
                <a:gd name="T65" fmla="*/ 75 h 129"/>
                <a:gd name="T66" fmla="*/ 83 w 133"/>
                <a:gd name="T67" fmla="*/ 7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 h="129">
                  <a:moveTo>
                    <a:pt x="24" y="45"/>
                  </a:moveTo>
                  <a:cubicBezTo>
                    <a:pt x="5" y="45"/>
                    <a:pt x="5" y="45"/>
                    <a:pt x="5" y="45"/>
                  </a:cubicBezTo>
                  <a:cubicBezTo>
                    <a:pt x="5" y="22"/>
                    <a:pt x="5" y="22"/>
                    <a:pt x="5" y="22"/>
                  </a:cubicBezTo>
                  <a:cubicBezTo>
                    <a:pt x="24" y="22"/>
                    <a:pt x="24" y="22"/>
                    <a:pt x="24" y="22"/>
                  </a:cubicBezTo>
                  <a:cubicBezTo>
                    <a:pt x="24" y="0"/>
                    <a:pt x="24" y="0"/>
                    <a:pt x="24" y="0"/>
                  </a:cubicBezTo>
                  <a:cubicBezTo>
                    <a:pt x="49" y="0"/>
                    <a:pt x="49" y="0"/>
                    <a:pt x="49" y="0"/>
                  </a:cubicBezTo>
                  <a:cubicBezTo>
                    <a:pt x="49" y="22"/>
                    <a:pt x="49" y="22"/>
                    <a:pt x="49" y="22"/>
                  </a:cubicBezTo>
                  <a:cubicBezTo>
                    <a:pt x="83" y="22"/>
                    <a:pt x="83" y="22"/>
                    <a:pt x="83" y="22"/>
                  </a:cubicBezTo>
                  <a:cubicBezTo>
                    <a:pt x="83" y="0"/>
                    <a:pt x="83" y="0"/>
                    <a:pt x="83" y="0"/>
                  </a:cubicBezTo>
                  <a:cubicBezTo>
                    <a:pt x="109" y="0"/>
                    <a:pt x="109" y="0"/>
                    <a:pt x="109" y="0"/>
                  </a:cubicBezTo>
                  <a:cubicBezTo>
                    <a:pt x="109" y="22"/>
                    <a:pt x="109" y="22"/>
                    <a:pt x="109" y="22"/>
                  </a:cubicBezTo>
                  <a:cubicBezTo>
                    <a:pt x="129" y="22"/>
                    <a:pt x="129" y="22"/>
                    <a:pt x="129" y="22"/>
                  </a:cubicBezTo>
                  <a:cubicBezTo>
                    <a:pt x="129" y="45"/>
                    <a:pt x="129" y="45"/>
                    <a:pt x="129" y="45"/>
                  </a:cubicBezTo>
                  <a:cubicBezTo>
                    <a:pt x="109" y="45"/>
                    <a:pt x="109" y="45"/>
                    <a:pt x="109" y="45"/>
                  </a:cubicBezTo>
                  <a:cubicBezTo>
                    <a:pt x="109" y="75"/>
                    <a:pt x="109" y="75"/>
                    <a:pt x="109" y="75"/>
                  </a:cubicBezTo>
                  <a:cubicBezTo>
                    <a:pt x="133" y="75"/>
                    <a:pt x="133" y="75"/>
                    <a:pt x="133" y="75"/>
                  </a:cubicBezTo>
                  <a:cubicBezTo>
                    <a:pt x="133" y="96"/>
                    <a:pt x="133" y="96"/>
                    <a:pt x="133" y="96"/>
                  </a:cubicBezTo>
                  <a:cubicBezTo>
                    <a:pt x="112" y="96"/>
                    <a:pt x="112" y="96"/>
                    <a:pt x="112" y="96"/>
                  </a:cubicBezTo>
                  <a:cubicBezTo>
                    <a:pt x="116" y="105"/>
                    <a:pt x="121" y="113"/>
                    <a:pt x="131" y="129"/>
                  </a:cubicBezTo>
                  <a:cubicBezTo>
                    <a:pt x="100" y="129"/>
                    <a:pt x="100" y="129"/>
                    <a:pt x="100" y="129"/>
                  </a:cubicBezTo>
                  <a:cubicBezTo>
                    <a:pt x="95" y="119"/>
                    <a:pt x="93" y="114"/>
                    <a:pt x="85" y="96"/>
                  </a:cubicBezTo>
                  <a:cubicBezTo>
                    <a:pt x="49" y="96"/>
                    <a:pt x="49" y="96"/>
                    <a:pt x="49" y="96"/>
                  </a:cubicBezTo>
                  <a:cubicBezTo>
                    <a:pt x="43" y="110"/>
                    <a:pt x="40" y="115"/>
                    <a:pt x="32" y="129"/>
                  </a:cubicBezTo>
                  <a:cubicBezTo>
                    <a:pt x="1" y="129"/>
                    <a:pt x="1" y="129"/>
                    <a:pt x="1" y="129"/>
                  </a:cubicBezTo>
                  <a:cubicBezTo>
                    <a:pt x="8" y="120"/>
                    <a:pt x="13" y="112"/>
                    <a:pt x="22" y="96"/>
                  </a:cubicBezTo>
                  <a:cubicBezTo>
                    <a:pt x="0" y="96"/>
                    <a:pt x="0" y="96"/>
                    <a:pt x="0" y="96"/>
                  </a:cubicBezTo>
                  <a:cubicBezTo>
                    <a:pt x="0" y="75"/>
                    <a:pt x="0" y="75"/>
                    <a:pt x="0" y="75"/>
                  </a:cubicBezTo>
                  <a:cubicBezTo>
                    <a:pt x="24" y="75"/>
                    <a:pt x="24" y="75"/>
                    <a:pt x="24" y="75"/>
                  </a:cubicBezTo>
                  <a:lnTo>
                    <a:pt x="24" y="45"/>
                  </a:lnTo>
                  <a:close/>
                  <a:moveTo>
                    <a:pt x="83" y="75"/>
                  </a:moveTo>
                  <a:cubicBezTo>
                    <a:pt x="83" y="45"/>
                    <a:pt x="83" y="45"/>
                    <a:pt x="83" y="45"/>
                  </a:cubicBezTo>
                  <a:cubicBezTo>
                    <a:pt x="49" y="45"/>
                    <a:pt x="49" y="45"/>
                    <a:pt x="49" y="45"/>
                  </a:cubicBezTo>
                  <a:cubicBezTo>
                    <a:pt x="49" y="75"/>
                    <a:pt x="49" y="75"/>
                    <a:pt x="49" y="75"/>
                  </a:cubicBezTo>
                  <a:lnTo>
                    <a:pt x="83" y="75"/>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111" name="Freeform 54"/>
            <p:cNvSpPr>
              <a:spLocks noEditPoints="1"/>
            </p:cNvSpPr>
            <p:nvPr userDrawn="1"/>
          </p:nvSpPr>
          <p:spPr bwMode="auto">
            <a:xfrm>
              <a:off x="3125679" y="115192"/>
              <a:ext cx="91530" cy="92997"/>
            </a:xfrm>
            <a:custGeom>
              <a:avLst/>
              <a:gdLst>
                <a:gd name="T0" fmla="*/ 1 w 132"/>
                <a:gd name="T1" fmla="*/ 41 h 131"/>
                <a:gd name="T2" fmla="*/ 1 w 132"/>
                <a:gd name="T3" fmla="*/ 19 h 131"/>
                <a:gd name="T4" fmla="*/ 30 w 132"/>
                <a:gd name="T5" fmla="*/ 0 h 131"/>
                <a:gd name="T6" fmla="*/ 50 w 132"/>
                <a:gd name="T7" fmla="*/ 0 h 131"/>
                <a:gd name="T8" fmla="*/ 77 w 132"/>
                <a:gd name="T9" fmla="*/ 17 h 131"/>
                <a:gd name="T10" fmla="*/ 77 w 132"/>
                <a:gd name="T11" fmla="*/ 39 h 131"/>
                <a:gd name="T12" fmla="*/ 71 w 132"/>
                <a:gd name="T13" fmla="*/ 37 h 131"/>
                <a:gd name="T14" fmla="*/ 71 w 132"/>
                <a:gd name="T15" fmla="*/ 69 h 131"/>
                <a:gd name="T16" fmla="*/ 52 w 132"/>
                <a:gd name="T17" fmla="*/ 83 h 131"/>
                <a:gd name="T18" fmla="*/ 28 w 132"/>
                <a:gd name="T19" fmla="*/ 83 h 131"/>
                <a:gd name="T20" fmla="*/ 28 w 132"/>
                <a:gd name="T21" fmla="*/ 87 h 131"/>
                <a:gd name="T22" fmla="*/ 73 w 132"/>
                <a:gd name="T23" fmla="*/ 87 h 131"/>
                <a:gd name="T24" fmla="*/ 73 w 132"/>
                <a:gd name="T25" fmla="*/ 115 h 131"/>
                <a:gd name="T26" fmla="*/ 54 w 132"/>
                <a:gd name="T27" fmla="*/ 131 h 131"/>
                <a:gd name="T28" fmla="*/ 13 w 132"/>
                <a:gd name="T29" fmla="*/ 131 h 131"/>
                <a:gd name="T30" fmla="*/ 13 w 132"/>
                <a:gd name="T31" fmla="*/ 116 h 131"/>
                <a:gd name="T32" fmla="*/ 0 w 132"/>
                <a:gd name="T33" fmla="*/ 127 h 131"/>
                <a:gd name="T34" fmla="*/ 0 w 132"/>
                <a:gd name="T35" fmla="*/ 98 h 131"/>
                <a:gd name="T36" fmla="*/ 8 w 132"/>
                <a:gd name="T37" fmla="*/ 74 h 131"/>
                <a:gd name="T38" fmla="*/ 8 w 132"/>
                <a:gd name="T39" fmla="*/ 38 h 131"/>
                <a:gd name="T40" fmla="*/ 1 w 132"/>
                <a:gd name="T41" fmla="*/ 41 h 131"/>
                <a:gd name="T42" fmla="*/ 27 w 132"/>
                <a:gd name="T43" fmla="*/ 37 h 131"/>
                <a:gd name="T44" fmla="*/ 27 w 132"/>
                <a:gd name="T45" fmla="*/ 28 h 131"/>
                <a:gd name="T46" fmla="*/ 12 w 132"/>
                <a:gd name="T47" fmla="*/ 37 h 131"/>
                <a:gd name="T48" fmla="*/ 27 w 132"/>
                <a:gd name="T49" fmla="*/ 37 h 131"/>
                <a:gd name="T50" fmla="*/ 50 w 132"/>
                <a:gd name="T51" fmla="*/ 55 h 131"/>
                <a:gd name="T52" fmla="*/ 50 w 132"/>
                <a:gd name="T53" fmla="*/ 50 h 131"/>
                <a:gd name="T54" fmla="*/ 29 w 132"/>
                <a:gd name="T55" fmla="*/ 50 h 131"/>
                <a:gd name="T56" fmla="*/ 29 w 132"/>
                <a:gd name="T57" fmla="*/ 55 h 131"/>
                <a:gd name="T58" fmla="*/ 50 w 132"/>
                <a:gd name="T59" fmla="*/ 55 h 131"/>
                <a:gd name="T60" fmla="*/ 50 w 132"/>
                <a:gd name="T61" fmla="*/ 71 h 131"/>
                <a:gd name="T62" fmla="*/ 50 w 132"/>
                <a:gd name="T63" fmla="*/ 66 h 131"/>
                <a:gd name="T64" fmla="*/ 29 w 132"/>
                <a:gd name="T65" fmla="*/ 66 h 131"/>
                <a:gd name="T66" fmla="*/ 29 w 132"/>
                <a:gd name="T67" fmla="*/ 71 h 131"/>
                <a:gd name="T68" fmla="*/ 50 w 132"/>
                <a:gd name="T69" fmla="*/ 71 h 131"/>
                <a:gd name="T70" fmla="*/ 48 w 132"/>
                <a:gd name="T71" fmla="*/ 25 h 131"/>
                <a:gd name="T72" fmla="*/ 39 w 132"/>
                <a:gd name="T73" fmla="*/ 17 h 131"/>
                <a:gd name="T74" fmla="*/ 31 w 132"/>
                <a:gd name="T75" fmla="*/ 25 h 131"/>
                <a:gd name="T76" fmla="*/ 48 w 132"/>
                <a:gd name="T77" fmla="*/ 25 h 131"/>
                <a:gd name="T78" fmla="*/ 51 w 132"/>
                <a:gd name="T79" fmla="*/ 112 h 131"/>
                <a:gd name="T80" fmla="*/ 51 w 132"/>
                <a:gd name="T81" fmla="*/ 103 h 131"/>
                <a:gd name="T82" fmla="*/ 33 w 132"/>
                <a:gd name="T83" fmla="*/ 103 h 131"/>
                <a:gd name="T84" fmla="*/ 33 w 132"/>
                <a:gd name="T85" fmla="*/ 112 h 131"/>
                <a:gd name="T86" fmla="*/ 51 w 132"/>
                <a:gd name="T87" fmla="*/ 112 h 131"/>
                <a:gd name="T88" fmla="*/ 68 w 132"/>
                <a:gd name="T89" fmla="*/ 37 h 131"/>
                <a:gd name="T90" fmla="*/ 49 w 132"/>
                <a:gd name="T91" fmla="*/ 26 h 131"/>
                <a:gd name="T92" fmla="*/ 49 w 132"/>
                <a:gd name="T93" fmla="*/ 37 h 131"/>
                <a:gd name="T94" fmla="*/ 68 w 132"/>
                <a:gd name="T95" fmla="*/ 37 h 131"/>
                <a:gd name="T96" fmla="*/ 102 w 132"/>
                <a:gd name="T97" fmla="*/ 2 h 131"/>
                <a:gd name="T98" fmla="*/ 102 w 132"/>
                <a:gd name="T99" fmla="*/ 94 h 131"/>
                <a:gd name="T100" fmla="*/ 81 w 132"/>
                <a:gd name="T101" fmla="*/ 94 h 131"/>
                <a:gd name="T102" fmla="*/ 81 w 132"/>
                <a:gd name="T103" fmla="*/ 2 h 131"/>
                <a:gd name="T104" fmla="*/ 102 w 132"/>
                <a:gd name="T105" fmla="*/ 2 h 131"/>
                <a:gd name="T106" fmla="*/ 109 w 132"/>
                <a:gd name="T107" fmla="*/ 109 h 131"/>
                <a:gd name="T108" fmla="*/ 109 w 132"/>
                <a:gd name="T109" fmla="*/ 2 h 131"/>
                <a:gd name="T110" fmla="*/ 132 w 132"/>
                <a:gd name="T111" fmla="*/ 2 h 131"/>
                <a:gd name="T112" fmla="*/ 132 w 132"/>
                <a:gd name="T113" fmla="*/ 109 h 131"/>
                <a:gd name="T114" fmla="*/ 108 w 132"/>
                <a:gd name="T115" fmla="*/ 131 h 131"/>
                <a:gd name="T116" fmla="*/ 81 w 132"/>
                <a:gd name="T117" fmla="*/ 131 h 131"/>
                <a:gd name="T118" fmla="*/ 81 w 132"/>
                <a:gd name="T119" fmla="*/ 109 h 131"/>
                <a:gd name="T120" fmla="*/ 109 w 132"/>
                <a:gd name="T12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31">
                  <a:moveTo>
                    <a:pt x="1" y="41"/>
                  </a:moveTo>
                  <a:cubicBezTo>
                    <a:pt x="1" y="19"/>
                    <a:pt x="1" y="19"/>
                    <a:pt x="1" y="19"/>
                  </a:cubicBezTo>
                  <a:cubicBezTo>
                    <a:pt x="12" y="15"/>
                    <a:pt x="24" y="7"/>
                    <a:pt x="30" y="0"/>
                  </a:cubicBezTo>
                  <a:cubicBezTo>
                    <a:pt x="50" y="0"/>
                    <a:pt x="50" y="0"/>
                    <a:pt x="50" y="0"/>
                  </a:cubicBezTo>
                  <a:cubicBezTo>
                    <a:pt x="57" y="8"/>
                    <a:pt x="65" y="13"/>
                    <a:pt x="77" y="17"/>
                  </a:cubicBezTo>
                  <a:cubicBezTo>
                    <a:pt x="77" y="39"/>
                    <a:pt x="77" y="39"/>
                    <a:pt x="77" y="39"/>
                  </a:cubicBezTo>
                  <a:cubicBezTo>
                    <a:pt x="71" y="37"/>
                    <a:pt x="71" y="37"/>
                    <a:pt x="71" y="37"/>
                  </a:cubicBezTo>
                  <a:cubicBezTo>
                    <a:pt x="71" y="69"/>
                    <a:pt x="71" y="69"/>
                    <a:pt x="71" y="69"/>
                  </a:cubicBezTo>
                  <a:cubicBezTo>
                    <a:pt x="71" y="80"/>
                    <a:pt x="67" y="83"/>
                    <a:pt x="52" y="83"/>
                  </a:cubicBezTo>
                  <a:cubicBezTo>
                    <a:pt x="28" y="83"/>
                    <a:pt x="28" y="83"/>
                    <a:pt x="28" y="83"/>
                  </a:cubicBezTo>
                  <a:cubicBezTo>
                    <a:pt x="28" y="87"/>
                    <a:pt x="28" y="87"/>
                    <a:pt x="28" y="87"/>
                  </a:cubicBezTo>
                  <a:cubicBezTo>
                    <a:pt x="73" y="87"/>
                    <a:pt x="73" y="87"/>
                    <a:pt x="73" y="87"/>
                  </a:cubicBezTo>
                  <a:cubicBezTo>
                    <a:pt x="73" y="115"/>
                    <a:pt x="73" y="115"/>
                    <a:pt x="73" y="115"/>
                  </a:cubicBezTo>
                  <a:cubicBezTo>
                    <a:pt x="73" y="126"/>
                    <a:pt x="67" y="131"/>
                    <a:pt x="54" y="131"/>
                  </a:cubicBezTo>
                  <a:cubicBezTo>
                    <a:pt x="13" y="131"/>
                    <a:pt x="13" y="131"/>
                    <a:pt x="13" y="131"/>
                  </a:cubicBezTo>
                  <a:cubicBezTo>
                    <a:pt x="13" y="116"/>
                    <a:pt x="13" y="116"/>
                    <a:pt x="13" y="116"/>
                  </a:cubicBezTo>
                  <a:cubicBezTo>
                    <a:pt x="6" y="122"/>
                    <a:pt x="5" y="124"/>
                    <a:pt x="0" y="127"/>
                  </a:cubicBezTo>
                  <a:cubicBezTo>
                    <a:pt x="0" y="98"/>
                    <a:pt x="0" y="98"/>
                    <a:pt x="0" y="98"/>
                  </a:cubicBezTo>
                  <a:cubicBezTo>
                    <a:pt x="6" y="92"/>
                    <a:pt x="8" y="85"/>
                    <a:pt x="8" y="74"/>
                  </a:cubicBezTo>
                  <a:cubicBezTo>
                    <a:pt x="8" y="38"/>
                    <a:pt x="8" y="38"/>
                    <a:pt x="8" y="38"/>
                  </a:cubicBezTo>
                  <a:lnTo>
                    <a:pt x="1" y="41"/>
                  </a:lnTo>
                  <a:close/>
                  <a:moveTo>
                    <a:pt x="27" y="37"/>
                  </a:moveTo>
                  <a:cubicBezTo>
                    <a:pt x="27" y="28"/>
                    <a:pt x="27" y="28"/>
                    <a:pt x="27" y="28"/>
                  </a:cubicBezTo>
                  <a:cubicBezTo>
                    <a:pt x="19" y="33"/>
                    <a:pt x="17" y="34"/>
                    <a:pt x="12" y="37"/>
                  </a:cubicBezTo>
                  <a:lnTo>
                    <a:pt x="27" y="37"/>
                  </a:lnTo>
                  <a:close/>
                  <a:moveTo>
                    <a:pt x="50" y="55"/>
                  </a:moveTo>
                  <a:cubicBezTo>
                    <a:pt x="50" y="50"/>
                    <a:pt x="50" y="50"/>
                    <a:pt x="50" y="50"/>
                  </a:cubicBezTo>
                  <a:cubicBezTo>
                    <a:pt x="29" y="50"/>
                    <a:pt x="29" y="50"/>
                    <a:pt x="29" y="50"/>
                  </a:cubicBezTo>
                  <a:cubicBezTo>
                    <a:pt x="29" y="55"/>
                    <a:pt x="29" y="55"/>
                    <a:pt x="29" y="55"/>
                  </a:cubicBezTo>
                  <a:lnTo>
                    <a:pt x="50" y="55"/>
                  </a:lnTo>
                  <a:close/>
                  <a:moveTo>
                    <a:pt x="50" y="71"/>
                  </a:moveTo>
                  <a:cubicBezTo>
                    <a:pt x="50" y="66"/>
                    <a:pt x="50" y="66"/>
                    <a:pt x="50" y="66"/>
                  </a:cubicBezTo>
                  <a:cubicBezTo>
                    <a:pt x="29" y="66"/>
                    <a:pt x="29" y="66"/>
                    <a:pt x="29" y="66"/>
                  </a:cubicBezTo>
                  <a:cubicBezTo>
                    <a:pt x="29" y="71"/>
                    <a:pt x="29" y="71"/>
                    <a:pt x="29" y="71"/>
                  </a:cubicBezTo>
                  <a:lnTo>
                    <a:pt x="50" y="71"/>
                  </a:lnTo>
                  <a:close/>
                  <a:moveTo>
                    <a:pt x="48" y="25"/>
                  </a:moveTo>
                  <a:cubicBezTo>
                    <a:pt x="44" y="21"/>
                    <a:pt x="42" y="20"/>
                    <a:pt x="39" y="17"/>
                  </a:cubicBezTo>
                  <a:cubicBezTo>
                    <a:pt x="35" y="21"/>
                    <a:pt x="34" y="22"/>
                    <a:pt x="31" y="25"/>
                  </a:cubicBezTo>
                  <a:lnTo>
                    <a:pt x="48" y="25"/>
                  </a:lnTo>
                  <a:close/>
                  <a:moveTo>
                    <a:pt x="51" y="112"/>
                  </a:moveTo>
                  <a:cubicBezTo>
                    <a:pt x="51" y="103"/>
                    <a:pt x="51" y="103"/>
                    <a:pt x="51" y="103"/>
                  </a:cubicBezTo>
                  <a:cubicBezTo>
                    <a:pt x="33" y="103"/>
                    <a:pt x="33" y="103"/>
                    <a:pt x="33" y="103"/>
                  </a:cubicBezTo>
                  <a:cubicBezTo>
                    <a:pt x="33" y="112"/>
                    <a:pt x="33" y="112"/>
                    <a:pt x="33" y="112"/>
                  </a:cubicBezTo>
                  <a:lnTo>
                    <a:pt x="51" y="112"/>
                  </a:lnTo>
                  <a:close/>
                  <a:moveTo>
                    <a:pt x="68" y="37"/>
                  </a:moveTo>
                  <a:cubicBezTo>
                    <a:pt x="59" y="33"/>
                    <a:pt x="55" y="31"/>
                    <a:pt x="49" y="26"/>
                  </a:cubicBezTo>
                  <a:cubicBezTo>
                    <a:pt x="49" y="37"/>
                    <a:pt x="49" y="37"/>
                    <a:pt x="49" y="37"/>
                  </a:cubicBezTo>
                  <a:lnTo>
                    <a:pt x="68" y="37"/>
                  </a:lnTo>
                  <a:close/>
                  <a:moveTo>
                    <a:pt x="102" y="2"/>
                  </a:moveTo>
                  <a:cubicBezTo>
                    <a:pt x="102" y="94"/>
                    <a:pt x="102" y="94"/>
                    <a:pt x="102" y="94"/>
                  </a:cubicBezTo>
                  <a:cubicBezTo>
                    <a:pt x="81" y="94"/>
                    <a:pt x="81" y="94"/>
                    <a:pt x="81" y="94"/>
                  </a:cubicBezTo>
                  <a:cubicBezTo>
                    <a:pt x="81" y="2"/>
                    <a:pt x="81" y="2"/>
                    <a:pt x="81" y="2"/>
                  </a:cubicBezTo>
                  <a:lnTo>
                    <a:pt x="102" y="2"/>
                  </a:lnTo>
                  <a:close/>
                  <a:moveTo>
                    <a:pt x="109" y="109"/>
                  </a:moveTo>
                  <a:cubicBezTo>
                    <a:pt x="109" y="2"/>
                    <a:pt x="109" y="2"/>
                    <a:pt x="109" y="2"/>
                  </a:cubicBezTo>
                  <a:cubicBezTo>
                    <a:pt x="132" y="2"/>
                    <a:pt x="132" y="2"/>
                    <a:pt x="132" y="2"/>
                  </a:cubicBezTo>
                  <a:cubicBezTo>
                    <a:pt x="132" y="109"/>
                    <a:pt x="132" y="109"/>
                    <a:pt x="132" y="109"/>
                  </a:cubicBezTo>
                  <a:cubicBezTo>
                    <a:pt x="132" y="125"/>
                    <a:pt x="126" y="131"/>
                    <a:pt x="108" y="131"/>
                  </a:cubicBezTo>
                  <a:cubicBezTo>
                    <a:pt x="81" y="131"/>
                    <a:pt x="81" y="131"/>
                    <a:pt x="81" y="131"/>
                  </a:cubicBezTo>
                  <a:cubicBezTo>
                    <a:pt x="81" y="109"/>
                    <a:pt x="81" y="109"/>
                    <a:pt x="81" y="109"/>
                  </a:cubicBezTo>
                  <a:lnTo>
                    <a:pt x="109" y="10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112" name="Freeform 55"/>
            <p:cNvSpPr>
              <a:spLocks/>
            </p:cNvSpPr>
            <p:nvPr userDrawn="1"/>
          </p:nvSpPr>
          <p:spPr bwMode="auto">
            <a:xfrm>
              <a:off x="3231877" y="117245"/>
              <a:ext cx="83023" cy="90943"/>
            </a:xfrm>
            <a:custGeom>
              <a:avLst/>
              <a:gdLst>
                <a:gd name="T0" fmla="*/ 0 w 120"/>
                <a:gd name="T1" fmla="*/ 59 h 128"/>
                <a:gd name="T2" fmla="*/ 81 w 120"/>
                <a:gd name="T3" fmla="*/ 22 h 128"/>
                <a:gd name="T4" fmla="*/ 93 w 120"/>
                <a:gd name="T5" fmla="*/ 4 h 128"/>
                <a:gd name="T6" fmla="*/ 93 w 120"/>
                <a:gd name="T7" fmla="*/ 0 h 128"/>
                <a:gd name="T8" fmla="*/ 120 w 120"/>
                <a:gd name="T9" fmla="*/ 0 h 128"/>
                <a:gd name="T10" fmla="*/ 120 w 120"/>
                <a:gd name="T11" fmla="*/ 6 h 128"/>
                <a:gd name="T12" fmla="*/ 102 w 120"/>
                <a:gd name="T13" fmla="*/ 37 h 128"/>
                <a:gd name="T14" fmla="*/ 79 w 120"/>
                <a:gd name="T15" fmla="*/ 48 h 128"/>
                <a:gd name="T16" fmla="*/ 79 w 120"/>
                <a:gd name="T17" fmla="*/ 128 h 128"/>
                <a:gd name="T18" fmla="*/ 52 w 120"/>
                <a:gd name="T19" fmla="*/ 128 h 128"/>
                <a:gd name="T20" fmla="*/ 52 w 120"/>
                <a:gd name="T21" fmla="*/ 62 h 128"/>
                <a:gd name="T22" fmla="*/ 0 w 120"/>
                <a:gd name="T23" fmla="*/ 88 h 128"/>
                <a:gd name="T24" fmla="*/ 0 w 120"/>
                <a:gd name="T25" fmla="*/ 5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8">
                  <a:moveTo>
                    <a:pt x="0" y="59"/>
                  </a:moveTo>
                  <a:cubicBezTo>
                    <a:pt x="81" y="22"/>
                    <a:pt x="81" y="22"/>
                    <a:pt x="81" y="22"/>
                  </a:cubicBezTo>
                  <a:cubicBezTo>
                    <a:pt x="91" y="17"/>
                    <a:pt x="93" y="14"/>
                    <a:pt x="93" y="4"/>
                  </a:cubicBezTo>
                  <a:cubicBezTo>
                    <a:pt x="93" y="0"/>
                    <a:pt x="93" y="0"/>
                    <a:pt x="93" y="0"/>
                  </a:cubicBezTo>
                  <a:cubicBezTo>
                    <a:pt x="120" y="0"/>
                    <a:pt x="120" y="0"/>
                    <a:pt x="120" y="0"/>
                  </a:cubicBezTo>
                  <a:cubicBezTo>
                    <a:pt x="120" y="6"/>
                    <a:pt x="120" y="6"/>
                    <a:pt x="120" y="6"/>
                  </a:cubicBezTo>
                  <a:cubicBezTo>
                    <a:pt x="120" y="20"/>
                    <a:pt x="114" y="31"/>
                    <a:pt x="102" y="37"/>
                  </a:cubicBezTo>
                  <a:cubicBezTo>
                    <a:pt x="79" y="48"/>
                    <a:pt x="79" y="48"/>
                    <a:pt x="79" y="48"/>
                  </a:cubicBezTo>
                  <a:cubicBezTo>
                    <a:pt x="79" y="128"/>
                    <a:pt x="79" y="128"/>
                    <a:pt x="79" y="128"/>
                  </a:cubicBezTo>
                  <a:cubicBezTo>
                    <a:pt x="52" y="128"/>
                    <a:pt x="52" y="128"/>
                    <a:pt x="52" y="128"/>
                  </a:cubicBezTo>
                  <a:cubicBezTo>
                    <a:pt x="52" y="62"/>
                    <a:pt x="52" y="62"/>
                    <a:pt x="52" y="62"/>
                  </a:cubicBezTo>
                  <a:cubicBezTo>
                    <a:pt x="0" y="88"/>
                    <a:pt x="0" y="88"/>
                    <a:pt x="0" y="88"/>
                  </a:cubicBezTo>
                  <a:lnTo>
                    <a:pt x="0" y="5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113" name="Freeform 56"/>
            <p:cNvSpPr>
              <a:spLocks/>
            </p:cNvSpPr>
            <p:nvPr userDrawn="1"/>
          </p:nvSpPr>
          <p:spPr bwMode="auto">
            <a:xfrm>
              <a:off x="3335729" y="119299"/>
              <a:ext cx="77742" cy="88303"/>
            </a:xfrm>
            <a:custGeom>
              <a:avLst/>
              <a:gdLst>
                <a:gd name="T0" fmla="*/ 112 w 112"/>
                <a:gd name="T1" fmla="*/ 0 h 124"/>
                <a:gd name="T2" fmla="*/ 78 w 112"/>
                <a:gd name="T3" fmla="*/ 78 h 124"/>
                <a:gd name="T4" fmla="*/ 56 w 112"/>
                <a:gd name="T5" fmla="*/ 113 h 124"/>
                <a:gd name="T6" fmla="*/ 17 w 112"/>
                <a:gd name="T7" fmla="*/ 124 h 124"/>
                <a:gd name="T8" fmla="*/ 0 w 112"/>
                <a:gd name="T9" fmla="*/ 124 h 124"/>
                <a:gd name="T10" fmla="*/ 0 w 112"/>
                <a:gd name="T11" fmla="*/ 98 h 124"/>
                <a:gd name="T12" fmla="*/ 14 w 112"/>
                <a:gd name="T13" fmla="*/ 98 h 124"/>
                <a:gd name="T14" fmla="*/ 54 w 112"/>
                <a:gd name="T15" fmla="*/ 68 h 124"/>
                <a:gd name="T16" fmla="*/ 82 w 112"/>
                <a:gd name="T17" fmla="*/ 0 h 124"/>
                <a:gd name="T18" fmla="*/ 112 w 112"/>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24">
                  <a:moveTo>
                    <a:pt x="112" y="0"/>
                  </a:moveTo>
                  <a:cubicBezTo>
                    <a:pt x="78" y="78"/>
                    <a:pt x="78" y="78"/>
                    <a:pt x="78" y="78"/>
                  </a:cubicBezTo>
                  <a:cubicBezTo>
                    <a:pt x="70" y="98"/>
                    <a:pt x="66" y="105"/>
                    <a:pt x="56" y="113"/>
                  </a:cubicBezTo>
                  <a:cubicBezTo>
                    <a:pt x="49" y="120"/>
                    <a:pt x="37" y="123"/>
                    <a:pt x="17" y="124"/>
                  </a:cubicBezTo>
                  <a:cubicBezTo>
                    <a:pt x="0" y="124"/>
                    <a:pt x="0" y="124"/>
                    <a:pt x="0" y="124"/>
                  </a:cubicBezTo>
                  <a:cubicBezTo>
                    <a:pt x="0" y="98"/>
                    <a:pt x="0" y="98"/>
                    <a:pt x="0" y="98"/>
                  </a:cubicBezTo>
                  <a:cubicBezTo>
                    <a:pt x="14" y="98"/>
                    <a:pt x="14" y="98"/>
                    <a:pt x="14" y="98"/>
                  </a:cubicBezTo>
                  <a:cubicBezTo>
                    <a:pt x="38" y="98"/>
                    <a:pt x="41" y="95"/>
                    <a:pt x="54" y="68"/>
                  </a:cubicBezTo>
                  <a:cubicBezTo>
                    <a:pt x="82" y="0"/>
                    <a:pt x="82" y="0"/>
                    <a:pt x="82" y="0"/>
                  </a:cubicBezTo>
                  <a:lnTo>
                    <a:pt x="112"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114" name="Freeform 57"/>
            <p:cNvSpPr>
              <a:spLocks noEditPoints="1"/>
            </p:cNvSpPr>
            <p:nvPr userDrawn="1"/>
          </p:nvSpPr>
          <p:spPr bwMode="auto">
            <a:xfrm>
              <a:off x="3430779" y="117832"/>
              <a:ext cx="91530" cy="88890"/>
            </a:xfrm>
            <a:custGeom>
              <a:avLst/>
              <a:gdLst>
                <a:gd name="T0" fmla="*/ 92 w 312"/>
                <a:gd name="T1" fmla="*/ 20 h 303"/>
                <a:gd name="T2" fmla="*/ 168 w 312"/>
                <a:gd name="T3" fmla="*/ 20 h 303"/>
                <a:gd name="T4" fmla="*/ 310 w 312"/>
                <a:gd name="T5" fmla="*/ 303 h 303"/>
                <a:gd name="T6" fmla="*/ 239 w 312"/>
                <a:gd name="T7" fmla="*/ 303 h 303"/>
                <a:gd name="T8" fmla="*/ 128 w 312"/>
                <a:gd name="T9" fmla="*/ 78 h 303"/>
                <a:gd name="T10" fmla="*/ 66 w 312"/>
                <a:gd name="T11" fmla="*/ 214 h 303"/>
                <a:gd name="T12" fmla="*/ 0 w 312"/>
                <a:gd name="T13" fmla="*/ 214 h 303"/>
                <a:gd name="T14" fmla="*/ 92 w 312"/>
                <a:gd name="T15" fmla="*/ 20 h 303"/>
                <a:gd name="T16" fmla="*/ 239 w 312"/>
                <a:gd name="T17" fmla="*/ 0 h 303"/>
                <a:gd name="T18" fmla="*/ 270 w 312"/>
                <a:gd name="T19" fmla="*/ 0 h 303"/>
                <a:gd name="T20" fmla="*/ 270 w 312"/>
                <a:gd name="T21" fmla="*/ 54 h 303"/>
                <a:gd name="T22" fmla="*/ 239 w 312"/>
                <a:gd name="T23" fmla="*/ 54 h 303"/>
                <a:gd name="T24" fmla="*/ 239 w 312"/>
                <a:gd name="T25" fmla="*/ 0 h 303"/>
                <a:gd name="T26" fmla="*/ 312 w 312"/>
                <a:gd name="T27" fmla="*/ 0 h 303"/>
                <a:gd name="T28" fmla="*/ 312 w 312"/>
                <a:gd name="T29" fmla="*/ 54 h 303"/>
                <a:gd name="T30" fmla="*/ 282 w 312"/>
                <a:gd name="T31" fmla="*/ 54 h 303"/>
                <a:gd name="T32" fmla="*/ 282 w 312"/>
                <a:gd name="T33" fmla="*/ 0 h 303"/>
                <a:gd name="T34" fmla="*/ 312 w 312"/>
                <a:gd name="T3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03">
                  <a:moveTo>
                    <a:pt x="92" y="20"/>
                  </a:moveTo>
                  <a:lnTo>
                    <a:pt x="168" y="20"/>
                  </a:lnTo>
                  <a:lnTo>
                    <a:pt x="310" y="303"/>
                  </a:lnTo>
                  <a:lnTo>
                    <a:pt x="239" y="303"/>
                  </a:lnTo>
                  <a:lnTo>
                    <a:pt x="128" y="78"/>
                  </a:lnTo>
                  <a:lnTo>
                    <a:pt x="66" y="214"/>
                  </a:lnTo>
                  <a:lnTo>
                    <a:pt x="0" y="214"/>
                  </a:lnTo>
                  <a:lnTo>
                    <a:pt x="92" y="20"/>
                  </a:lnTo>
                  <a:close/>
                  <a:moveTo>
                    <a:pt x="239" y="0"/>
                  </a:moveTo>
                  <a:lnTo>
                    <a:pt x="270" y="0"/>
                  </a:lnTo>
                  <a:lnTo>
                    <a:pt x="270" y="54"/>
                  </a:lnTo>
                  <a:lnTo>
                    <a:pt x="239" y="54"/>
                  </a:lnTo>
                  <a:lnTo>
                    <a:pt x="239" y="0"/>
                  </a:lnTo>
                  <a:close/>
                  <a:moveTo>
                    <a:pt x="312" y="0"/>
                  </a:moveTo>
                  <a:lnTo>
                    <a:pt x="312" y="54"/>
                  </a:lnTo>
                  <a:lnTo>
                    <a:pt x="282" y="54"/>
                  </a:lnTo>
                  <a:lnTo>
                    <a:pt x="282" y="0"/>
                  </a:lnTo>
                  <a:lnTo>
                    <a:pt x="312"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115" name="Rectangle 58"/>
            <p:cNvSpPr>
              <a:spLocks noChangeArrowheads="1"/>
            </p:cNvSpPr>
            <p:nvPr userDrawn="1"/>
          </p:nvSpPr>
          <p:spPr bwMode="auto">
            <a:xfrm>
              <a:off x="3536978" y="153623"/>
              <a:ext cx="82436" cy="17602"/>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116" name="Freeform 59"/>
            <p:cNvSpPr>
              <a:spLocks noEditPoints="1"/>
            </p:cNvSpPr>
            <p:nvPr userDrawn="1"/>
          </p:nvSpPr>
          <p:spPr bwMode="auto">
            <a:xfrm>
              <a:off x="3637603" y="119299"/>
              <a:ext cx="84489" cy="86836"/>
            </a:xfrm>
            <a:custGeom>
              <a:avLst/>
              <a:gdLst>
                <a:gd name="T0" fmla="*/ 0 w 122"/>
                <a:gd name="T1" fmla="*/ 96 h 122"/>
                <a:gd name="T2" fmla="*/ 45 w 122"/>
                <a:gd name="T3" fmla="*/ 96 h 122"/>
                <a:gd name="T4" fmla="*/ 85 w 122"/>
                <a:gd name="T5" fmla="*/ 90 h 122"/>
                <a:gd name="T6" fmla="*/ 96 w 122"/>
                <a:gd name="T7" fmla="*/ 63 h 122"/>
                <a:gd name="T8" fmla="*/ 96 w 122"/>
                <a:gd name="T9" fmla="*/ 14 h 122"/>
                <a:gd name="T10" fmla="*/ 122 w 122"/>
                <a:gd name="T11" fmla="*/ 14 h 122"/>
                <a:gd name="T12" fmla="*/ 122 w 122"/>
                <a:gd name="T13" fmla="*/ 63 h 122"/>
                <a:gd name="T14" fmla="*/ 96 w 122"/>
                <a:gd name="T15" fmla="*/ 113 h 122"/>
                <a:gd name="T16" fmla="*/ 43 w 122"/>
                <a:gd name="T17" fmla="*/ 122 h 122"/>
                <a:gd name="T18" fmla="*/ 0 w 122"/>
                <a:gd name="T19" fmla="*/ 122 h 122"/>
                <a:gd name="T20" fmla="*/ 0 w 122"/>
                <a:gd name="T21" fmla="*/ 96 h 122"/>
                <a:gd name="T22" fmla="*/ 1 w 122"/>
                <a:gd name="T23" fmla="*/ 0 h 122"/>
                <a:gd name="T24" fmla="*/ 10 w 122"/>
                <a:gd name="T25" fmla="*/ 1 h 122"/>
                <a:gd name="T26" fmla="*/ 44 w 122"/>
                <a:gd name="T27" fmla="*/ 7 h 122"/>
                <a:gd name="T28" fmla="*/ 65 w 122"/>
                <a:gd name="T29" fmla="*/ 11 h 122"/>
                <a:gd name="T30" fmla="*/ 65 w 122"/>
                <a:gd name="T31" fmla="*/ 36 h 122"/>
                <a:gd name="T32" fmla="*/ 1 w 122"/>
                <a:gd name="T33" fmla="*/ 24 h 122"/>
                <a:gd name="T34" fmla="*/ 1 w 122"/>
                <a:gd name="T35" fmla="*/ 0 h 122"/>
                <a:gd name="T36" fmla="*/ 1 w 122"/>
                <a:gd name="T37" fmla="*/ 40 h 122"/>
                <a:gd name="T38" fmla="*/ 23 w 122"/>
                <a:gd name="T39" fmla="*/ 43 h 122"/>
                <a:gd name="T40" fmla="*/ 52 w 122"/>
                <a:gd name="T41" fmla="*/ 49 h 122"/>
                <a:gd name="T42" fmla="*/ 65 w 122"/>
                <a:gd name="T43" fmla="*/ 51 h 122"/>
                <a:gd name="T44" fmla="*/ 65 w 122"/>
                <a:gd name="T45" fmla="*/ 76 h 122"/>
                <a:gd name="T46" fmla="*/ 51 w 122"/>
                <a:gd name="T47" fmla="*/ 73 h 122"/>
                <a:gd name="T48" fmla="*/ 31 w 122"/>
                <a:gd name="T49" fmla="*/ 70 h 122"/>
                <a:gd name="T50" fmla="*/ 1 w 122"/>
                <a:gd name="T51" fmla="*/ 65 h 122"/>
                <a:gd name="T52" fmla="*/ 1 w 122"/>
                <a:gd name="T53" fmla="*/ 4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2">
                  <a:moveTo>
                    <a:pt x="0" y="96"/>
                  </a:moveTo>
                  <a:cubicBezTo>
                    <a:pt x="45" y="96"/>
                    <a:pt x="45" y="96"/>
                    <a:pt x="45" y="96"/>
                  </a:cubicBezTo>
                  <a:cubicBezTo>
                    <a:pt x="70" y="96"/>
                    <a:pt x="77" y="95"/>
                    <a:pt x="85" y="90"/>
                  </a:cubicBezTo>
                  <a:cubicBezTo>
                    <a:pt x="92" y="85"/>
                    <a:pt x="96" y="77"/>
                    <a:pt x="96" y="63"/>
                  </a:cubicBezTo>
                  <a:cubicBezTo>
                    <a:pt x="96" y="14"/>
                    <a:pt x="96" y="14"/>
                    <a:pt x="96" y="14"/>
                  </a:cubicBezTo>
                  <a:cubicBezTo>
                    <a:pt x="122" y="14"/>
                    <a:pt x="122" y="14"/>
                    <a:pt x="122" y="14"/>
                  </a:cubicBezTo>
                  <a:cubicBezTo>
                    <a:pt x="122" y="63"/>
                    <a:pt x="122" y="63"/>
                    <a:pt x="122" y="63"/>
                  </a:cubicBezTo>
                  <a:cubicBezTo>
                    <a:pt x="122" y="88"/>
                    <a:pt x="114" y="102"/>
                    <a:pt x="96" y="113"/>
                  </a:cubicBezTo>
                  <a:cubicBezTo>
                    <a:pt x="84" y="120"/>
                    <a:pt x="71" y="122"/>
                    <a:pt x="43" y="122"/>
                  </a:cubicBezTo>
                  <a:cubicBezTo>
                    <a:pt x="0" y="122"/>
                    <a:pt x="0" y="122"/>
                    <a:pt x="0" y="122"/>
                  </a:cubicBezTo>
                  <a:lnTo>
                    <a:pt x="0" y="96"/>
                  </a:lnTo>
                  <a:close/>
                  <a:moveTo>
                    <a:pt x="1" y="0"/>
                  </a:moveTo>
                  <a:cubicBezTo>
                    <a:pt x="10" y="1"/>
                    <a:pt x="10" y="1"/>
                    <a:pt x="10" y="1"/>
                  </a:cubicBezTo>
                  <a:cubicBezTo>
                    <a:pt x="44" y="7"/>
                    <a:pt x="44" y="7"/>
                    <a:pt x="44" y="7"/>
                  </a:cubicBezTo>
                  <a:cubicBezTo>
                    <a:pt x="50" y="8"/>
                    <a:pt x="54" y="9"/>
                    <a:pt x="65" y="11"/>
                  </a:cubicBezTo>
                  <a:cubicBezTo>
                    <a:pt x="65" y="36"/>
                    <a:pt x="65" y="36"/>
                    <a:pt x="65" y="36"/>
                  </a:cubicBezTo>
                  <a:cubicBezTo>
                    <a:pt x="41" y="31"/>
                    <a:pt x="25" y="28"/>
                    <a:pt x="1" y="24"/>
                  </a:cubicBezTo>
                  <a:lnTo>
                    <a:pt x="1" y="0"/>
                  </a:lnTo>
                  <a:close/>
                  <a:moveTo>
                    <a:pt x="1" y="40"/>
                  </a:moveTo>
                  <a:cubicBezTo>
                    <a:pt x="14" y="42"/>
                    <a:pt x="15" y="42"/>
                    <a:pt x="23" y="43"/>
                  </a:cubicBezTo>
                  <a:cubicBezTo>
                    <a:pt x="27" y="44"/>
                    <a:pt x="37" y="46"/>
                    <a:pt x="52" y="49"/>
                  </a:cubicBezTo>
                  <a:cubicBezTo>
                    <a:pt x="65" y="51"/>
                    <a:pt x="65" y="51"/>
                    <a:pt x="65" y="51"/>
                  </a:cubicBezTo>
                  <a:cubicBezTo>
                    <a:pt x="65" y="76"/>
                    <a:pt x="65" y="76"/>
                    <a:pt x="65" y="76"/>
                  </a:cubicBezTo>
                  <a:cubicBezTo>
                    <a:pt x="51" y="73"/>
                    <a:pt x="51" y="73"/>
                    <a:pt x="51" y="73"/>
                  </a:cubicBezTo>
                  <a:cubicBezTo>
                    <a:pt x="45" y="72"/>
                    <a:pt x="38" y="71"/>
                    <a:pt x="31" y="70"/>
                  </a:cubicBezTo>
                  <a:cubicBezTo>
                    <a:pt x="25" y="69"/>
                    <a:pt x="18" y="67"/>
                    <a:pt x="1" y="65"/>
                  </a:cubicBezTo>
                  <a:lnTo>
                    <a:pt x="1" y="4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117" name="Freeform 60"/>
            <p:cNvSpPr>
              <a:spLocks/>
            </p:cNvSpPr>
            <p:nvPr userDrawn="1"/>
          </p:nvSpPr>
          <p:spPr bwMode="auto">
            <a:xfrm>
              <a:off x="3742334" y="133674"/>
              <a:ext cx="76275" cy="72461"/>
            </a:xfrm>
            <a:custGeom>
              <a:avLst/>
              <a:gdLst>
                <a:gd name="T0" fmla="*/ 109 w 110"/>
                <a:gd name="T1" fmla="*/ 0 h 102"/>
                <a:gd name="T2" fmla="*/ 109 w 110"/>
                <a:gd name="T3" fmla="*/ 71 h 102"/>
                <a:gd name="T4" fmla="*/ 78 w 110"/>
                <a:gd name="T5" fmla="*/ 102 h 102"/>
                <a:gd name="T6" fmla="*/ 0 w 110"/>
                <a:gd name="T7" fmla="*/ 102 h 102"/>
                <a:gd name="T8" fmla="*/ 0 w 110"/>
                <a:gd name="T9" fmla="*/ 80 h 102"/>
                <a:gd name="T10" fmla="*/ 73 w 110"/>
                <a:gd name="T11" fmla="*/ 80 h 102"/>
                <a:gd name="T12" fmla="*/ 83 w 110"/>
                <a:gd name="T13" fmla="*/ 70 h 102"/>
                <a:gd name="T14" fmla="*/ 83 w 110"/>
                <a:gd name="T15" fmla="*/ 60 h 102"/>
                <a:gd name="T16" fmla="*/ 7 w 110"/>
                <a:gd name="T17" fmla="*/ 60 h 102"/>
                <a:gd name="T18" fmla="*/ 7 w 110"/>
                <a:gd name="T19" fmla="*/ 39 h 102"/>
                <a:gd name="T20" fmla="*/ 83 w 110"/>
                <a:gd name="T21" fmla="*/ 39 h 102"/>
                <a:gd name="T22" fmla="*/ 83 w 110"/>
                <a:gd name="T23" fmla="*/ 21 h 102"/>
                <a:gd name="T24" fmla="*/ 0 w 110"/>
                <a:gd name="T25" fmla="*/ 21 h 102"/>
                <a:gd name="T26" fmla="*/ 0 w 110"/>
                <a:gd name="T27" fmla="*/ 0 h 102"/>
                <a:gd name="T28" fmla="*/ 109 w 110"/>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102">
                  <a:moveTo>
                    <a:pt x="109" y="0"/>
                  </a:moveTo>
                  <a:cubicBezTo>
                    <a:pt x="109" y="71"/>
                    <a:pt x="109" y="71"/>
                    <a:pt x="109" y="71"/>
                  </a:cubicBezTo>
                  <a:cubicBezTo>
                    <a:pt x="110" y="92"/>
                    <a:pt x="99" y="102"/>
                    <a:pt x="78" y="102"/>
                  </a:cubicBezTo>
                  <a:cubicBezTo>
                    <a:pt x="0" y="102"/>
                    <a:pt x="0" y="102"/>
                    <a:pt x="0" y="102"/>
                  </a:cubicBezTo>
                  <a:cubicBezTo>
                    <a:pt x="0" y="80"/>
                    <a:pt x="0" y="80"/>
                    <a:pt x="0" y="80"/>
                  </a:cubicBezTo>
                  <a:cubicBezTo>
                    <a:pt x="73" y="80"/>
                    <a:pt x="73" y="80"/>
                    <a:pt x="73" y="80"/>
                  </a:cubicBezTo>
                  <a:cubicBezTo>
                    <a:pt x="81" y="80"/>
                    <a:pt x="83" y="79"/>
                    <a:pt x="83" y="70"/>
                  </a:cubicBezTo>
                  <a:cubicBezTo>
                    <a:pt x="83" y="60"/>
                    <a:pt x="83" y="60"/>
                    <a:pt x="83" y="60"/>
                  </a:cubicBezTo>
                  <a:cubicBezTo>
                    <a:pt x="7" y="60"/>
                    <a:pt x="7" y="60"/>
                    <a:pt x="7" y="60"/>
                  </a:cubicBezTo>
                  <a:cubicBezTo>
                    <a:pt x="7" y="39"/>
                    <a:pt x="7" y="39"/>
                    <a:pt x="7" y="39"/>
                  </a:cubicBezTo>
                  <a:cubicBezTo>
                    <a:pt x="83" y="39"/>
                    <a:pt x="83" y="39"/>
                    <a:pt x="83" y="39"/>
                  </a:cubicBezTo>
                  <a:cubicBezTo>
                    <a:pt x="83" y="21"/>
                    <a:pt x="83" y="21"/>
                    <a:pt x="83" y="21"/>
                  </a:cubicBezTo>
                  <a:cubicBezTo>
                    <a:pt x="0" y="21"/>
                    <a:pt x="0" y="21"/>
                    <a:pt x="0" y="21"/>
                  </a:cubicBezTo>
                  <a:cubicBezTo>
                    <a:pt x="0" y="0"/>
                    <a:pt x="0" y="0"/>
                    <a:pt x="0" y="0"/>
                  </a:cubicBezTo>
                  <a:lnTo>
                    <a:pt x="109"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sp>
          <p:nvSpPr>
            <p:cNvPr id="118" name="Freeform 61"/>
            <p:cNvSpPr>
              <a:spLocks noEditPoints="1"/>
            </p:cNvSpPr>
            <p:nvPr userDrawn="1"/>
          </p:nvSpPr>
          <p:spPr bwMode="auto">
            <a:xfrm>
              <a:off x="3839439" y="118712"/>
              <a:ext cx="85076" cy="87423"/>
            </a:xfrm>
            <a:custGeom>
              <a:avLst/>
              <a:gdLst>
                <a:gd name="T0" fmla="*/ 123 w 123"/>
                <a:gd name="T1" fmla="*/ 12 h 123"/>
                <a:gd name="T2" fmla="*/ 123 w 123"/>
                <a:gd name="T3" fmla="*/ 56 h 123"/>
                <a:gd name="T4" fmla="*/ 101 w 123"/>
                <a:gd name="T5" fmla="*/ 109 h 123"/>
                <a:gd name="T6" fmla="*/ 41 w 123"/>
                <a:gd name="T7" fmla="*/ 123 h 123"/>
                <a:gd name="T8" fmla="*/ 0 w 123"/>
                <a:gd name="T9" fmla="*/ 123 h 123"/>
                <a:gd name="T10" fmla="*/ 0 w 123"/>
                <a:gd name="T11" fmla="*/ 98 h 123"/>
                <a:gd name="T12" fmla="*/ 41 w 123"/>
                <a:gd name="T13" fmla="*/ 98 h 123"/>
                <a:gd name="T14" fmla="*/ 79 w 123"/>
                <a:gd name="T15" fmla="*/ 91 h 123"/>
                <a:gd name="T16" fmla="*/ 97 w 123"/>
                <a:gd name="T17" fmla="*/ 61 h 123"/>
                <a:gd name="T18" fmla="*/ 97 w 123"/>
                <a:gd name="T19" fmla="*/ 12 h 123"/>
                <a:gd name="T20" fmla="*/ 123 w 123"/>
                <a:gd name="T21" fmla="*/ 12 h 123"/>
                <a:gd name="T22" fmla="*/ 2 w 123"/>
                <a:gd name="T23" fmla="*/ 0 h 123"/>
                <a:gd name="T24" fmla="*/ 68 w 123"/>
                <a:gd name="T25" fmla="*/ 20 h 123"/>
                <a:gd name="T26" fmla="*/ 68 w 123"/>
                <a:gd name="T27" fmla="*/ 46 h 123"/>
                <a:gd name="T28" fmla="*/ 2 w 123"/>
                <a:gd name="T29" fmla="*/ 26 h 123"/>
                <a:gd name="T30" fmla="*/ 2 w 123"/>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3">
                  <a:moveTo>
                    <a:pt x="123" y="12"/>
                  </a:moveTo>
                  <a:cubicBezTo>
                    <a:pt x="123" y="56"/>
                    <a:pt x="123" y="56"/>
                    <a:pt x="123" y="56"/>
                  </a:cubicBezTo>
                  <a:cubicBezTo>
                    <a:pt x="123" y="82"/>
                    <a:pt x="116" y="98"/>
                    <a:pt x="101" y="109"/>
                  </a:cubicBezTo>
                  <a:cubicBezTo>
                    <a:pt x="88" y="119"/>
                    <a:pt x="72" y="123"/>
                    <a:pt x="41" y="123"/>
                  </a:cubicBezTo>
                  <a:cubicBezTo>
                    <a:pt x="0" y="123"/>
                    <a:pt x="0" y="123"/>
                    <a:pt x="0" y="123"/>
                  </a:cubicBezTo>
                  <a:cubicBezTo>
                    <a:pt x="0" y="98"/>
                    <a:pt x="0" y="98"/>
                    <a:pt x="0" y="98"/>
                  </a:cubicBezTo>
                  <a:cubicBezTo>
                    <a:pt x="41" y="98"/>
                    <a:pt x="41" y="98"/>
                    <a:pt x="41" y="98"/>
                  </a:cubicBezTo>
                  <a:cubicBezTo>
                    <a:pt x="59" y="98"/>
                    <a:pt x="73" y="95"/>
                    <a:pt x="79" y="91"/>
                  </a:cubicBezTo>
                  <a:cubicBezTo>
                    <a:pt x="90" y="86"/>
                    <a:pt x="97" y="75"/>
                    <a:pt x="97" y="61"/>
                  </a:cubicBezTo>
                  <a:cubicBezTo>
                    <a:pt x="97" y="12"/>
                    <a:pt x="97" y="12"/>
                    <a:pt x="97" y="12"/>
                  </a:cubicBezTo>
                  <a:lnTo>
                    <a:pt x="123" y="12"/>
                  </a:lnTo>
                  <a:close/>
                  <a:moveTo>
                    <a:pt x="2" y="0"/>
                  </a:moveTo>
                  <a:cubicBezTo>
                    <a:pt x="27" y="7"/>
                    <a:pt x="55" y="15"/>
                    <a:pt x="68" y="20"/>
                  </a:cubicBezTo>
                  <a:cubicBezTo>
                    <a:pt x="68" y="46"/>
                    <a:pt x="68" y="46"/>
                    <a:pt x="68" y="46"/>
                  </a:cubicBezTo>
                  <a:cubicBezTo>
                    <a:pt x="46" y="39"/>
                    <a:pt x="21" y="31"/>
                    <a:pt x="2" y="26"/>
                  </a:cubicBezTo>
                  <a:lnTo>
                    <a:pt x="2"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ja-JP" altLang="en-US"/>
            </a:p>
          </p:txBody>
        </p:sp>
      </p:grpSp>
    </p:spTree>
    <p:extLst>
      <p:ext uri="{BB962C8B-B14F-4D97-AF65-F5344CB8AC3E}">
        <p14:creationId xmlns:p14="http://schemas.microsoft.com/office/powerpoint/2010/main" val="3460794"/>
      </p:ext>
    </p:extLst>
  </p:cSld>
  <p:clrMap bg1="lt1" tx1="dk1" bg2="lt2" tx2="dk2" accent1="accent1" accent2="accent2" accent3="accent3" accent4="accent4" accent5="accent5" accent6="accent6" hlink="hlink" folHlink="folHlink"/>
  <p:sldLayoutIdLst>
    <p:sldLayoutId id="2147483988" r:id="rId1"/>
  </p:sldLayoutIdLst>
  <p:hf sldNum="0" hdr="0" ftr="0" dt="0"/>
  <p:txStyles>
    <p:titleStyle>
      <a:lvl1pPr algn="l" rtl="0" eaLnBrk="1" latinLnBrk="0" hangingPunct="1">
        <a:spcBef>
          <a:spcPct val="0"/>
        </a:spcBef>
        <a:buNone/>
        <a:defRPr kumimoji="1"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37" indent="-283446" algn="l" rtl="0" eaLnBrk="1" latinLnBrk="0" hangingPunct="1">
        <a:lnSpc>
          <a:spcPct val="100000"/>
        </a:lnSpc>
        <a:spcBef>
          <a:spcPts val="600"/>
        </a:spcBef>
        <a:buClr>
          <a:schemeClr val="accent1"/>
        </a:buClr>
        <a:buSzPct val="80000"/>
        <a:buFont typeface="Wingdings 2"/>
        <a:buChar char=""/>
        <a:defRPr kumimoji="1" sz="3200" kern="1200">
          <a:solidFill>
            <a:schemeClr val="tx1"/>
          </a:solidFill>
          <a:latin typeface="+mn-lt"/>
          <a:ea typeface="+mn-ea"/>
          <a:cs typeface="+mn-cs"/>
        </a:defRPr>
      </a:lvl1pPr>
      <a:lvl2pPr marL="640039" indent="-237729" algn="l" rtl="0" eaLnBrk="1" latinLnBrk="0" hangingPunct="1">
        <a:lnSpc>
          <a:spcPct val="100000"/>
        </a:lnSpc>
        <a:spcBef>
          <a:spcPts val="550"/>
        </a:spcBef>
        <a:buClr>
          <a:schemeClr val="accent1"/>
        </a:buClr>
        <a:buFont typeface="Verdana"/>
        <a:buChar char="◦"/>
        <a:defRPr kumimoji="1" sz="2800" kern="1200">
          <a:solidFill>
            <a:schemeClr val="tx1"/>
          </a:solidFill>
          <a:latin typeface="+mn-lt"/>
          <a:ea typeface="+mn-ea"/>
          <a:cs typeface="+mn-cs"/>
        </a:defRPr>
      </a:lvl2pPr>
      <a:lvl3pPr marL="886912" indent="-228586" algn="l" rtl="0" eaLnBrk="1" latinLnBrk="0" hangingPunct="1">
        <a:lnSpc>
          <a:spcPct val="100000"/>
        </a:lnSpc>
        <a:spcBef>
          <a:spcPct val="20000"/>
        </a:spcBef>
        <a:buClr>
          <a:schemeClr val="accent2"/>
        </a:buClr>
        <a:buFont typeface="Wingdings 2"/>
        <a:buChar char=""/>
        <a:defRPr kumimoji="1" sz="2400" kern="1200">
          <a:solidFill>
            <a:schemeClr val="tx1"/>
          </a:solidFill>
          <a:latin typeface="+mn-lt"/>
          <a:ea typeface="+mn-ea"/>
          <a:cs typeface="+mn-cs"/>
        </a:defRPr>
      </a:lvl3pPr>
      <a:lvl4pPr marL="1097211" indent="-173725" algn="l" rtl="0" eaLnBrk="1" latinLnBrk="0" hangingPunct="1">
        <a:lnSpc>
          <a:spcPct val="100000"/>
        </a:lnSpc>
        <a:spcBef>
          <a:spcPct val="20000"/>
        </a:spcBef>
        <a:buClr>
          <a:schemeClr val="accent3"/>
        </a:buClr>
        <a:buFont typeface="Wingdings 2"/>
        <a:buChar char=""/>
        <a:defRPr kumimoji="1" sz="2000" kern="1200">
          <a:solidFill>
            <a:schemeClr val="tx1"/>
          </a:solidFill>
          <a:latin typeface="+mn-lt"/>
          <a:ea typeface="+mn-ea"/>
          <a:cs typeface="+mn-cs"/>
        </a:defRPr>
      </a:lvl4pPr>
      <a:lvl5pPr marL="1298366" indent="-182868" algn="l" rtl="0" eaLnBrk="1" latinLnBrk="0" hangingPunct="1">
        <a:lnSpc>
          <a:spcPct val="100000"/>
        </a:lnSpc>
        <a:spcBef>
          <a:spcPct val="20000"/>
        </a:spcBef>
        <a:buClr>
          <a:schemeClr val="accent4"/>
        </a:buClr>
        <a:buFont typeface="Wingdings 2"/>
        <a:buChar char=""/>
        <a:defRPr kumimoji="1" sz="2000" kern="1200">
          <a:solidFill>
            <a:schemeClr val="tx1"/>
          </a:solidFill>
          <a:latin typeface="+mn-lt"/>
          <a:ea typeface="+mn-ea"/>
          <a:cs typeface="+mn-cs"/>
        </a:defRPr>
      </a:lvl5pPr>
      <a:lvl6pPr marL="1508665" indent="-182868" algn="l" rtl="0" eaLnBrk="1" latinLnBrk="0" hangingPunct="1">
        <a:lnSpc>
          <a:spcPct val="100000"/>
        </a:lnSpc>
        <a:spcBef>
          <a:spcPct val="20000"/>
        </a:spcBef>
        <a:buClr>
          <a:schemeClr val="accent5"/>
        </a:buClr>
        <a:buFont typeface="Wingdings 2"/>
        <a:buChar char=""/>
        <a:defRPr kumimoji="1" sz="2000" kern="1200">
          <a:solidFill>
            <a:schemeClr val="tx1"/>
          </a:solidFill>
          <a:latin typeface="+mn-lt"/>
          <a:ea typeface="+mn-ea"/>
          <a:cs typeface="+mn-cs"/>
        </a:defRPr>
      </a:lvl6pPr>
      <a:lvl7pPr marL="1718964"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7pPr>
      <a:lvl8pPr marL="1920118"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8pPr>
      <a:lvl9pPr marL="2130417"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9pPr>
      <a:extLst/>
    </p:bodyStyle>
    <p:otherStyle>
      <a:lvl1pPr marL="0" algn="l" rtl="0" eaLnBrk="1" latinLnBrk="0" hangingPunct="1">
        <a:defRPr kumimoji="1" kern="1200">
          <a:solidFill>
            <a:schemeClr val="tx1"/>
          </a:solidFill>
          <a:latin typeface="+mn-lt"/>
          <a:ea typeface="+mn-ea"/>
          <a:cs typeface="+mn-cs"/>
        </a:defRPr>
      </a:lvl1pPr>
      <a:lvl2pPr marL="457171" algn="l" rtl="0" eaLnBrk="1" latinLnBrk="0" hangingPunct="1">
        <a:defRPr kumimoji="1" kern="1200">
          <a:solidFill>
            <a:schemeClr val="tx1"/>
          </a:solidFill>
          <a:latin typeface="+mn-lt"/>
          <a:ea typeface="+mn-ea"/>
          <a:cs typeface="+mn-cs"/>
        </a:defRPr>
      </a:lvl2pPr>
      <a:lvl3pPr marL="914342" algn="l" rtl="0" eaLnBrk="1" latinLnBrk="0" hangingPunct="1">
        <a:defRPr kumimoji="1" kern="1200">
          <a:solidFill>
            <a:schemeClr val="tx1"/>
          </a:solidFill>
          <a:latin typeface="+mn-lt"/>
          <a:ea typeface="+mn-ea"/>
          <a:cs typeface="+mn-cs"/>
        </a:defRPr>
      </a:lvl3pPr>
      <a:lvl4pPr marL="1371513" algn="l" rtl="0" eaLnBrk="1" latinLnBrk="0" hangingPunct="1">
        <a:defRPr kumimoji="1" kern="1200">
          <a:solidFill>
            <a:schemeClr val="tx1"/>
          </a:solidFill>
          <a:latin typeface="+mn-lt"/>
          <a:ea typeface="+mn-ea"/>
          <a:cs typeface="+mn-cs"/>
        </a:defRPr>
      </a:lvl4pPr>
      <a:lvl5pPr marL="1828684" algn="l" rtl="0" eaLnBrk="1" latinLnBrk="0" hangingPunct="1">
        <a:defRPr kumimoji="1" kern="1200">
          <a:solidFill>
            <a:schemeClr val="tx1"/>
          </a:solidFill>
          <a:latin typeface="+mn-lt"/>
          <a:ea typeface="+mn-ea"/>
          <a:cs typeface="+mn-cs"/>
        </a:defRPr>
      </a:lvl5pPr>
      <a:lvl6pPr marL="2285855" algn="l" rtl="0" eaLnBrk="1" latinLnBrk="0" hangingPunct="1">
        <a:defRPr kumimoji="1" kern="1200">
          <a:solidFill>
            <a:schemeClr val="tx1"/>
          </a:solidFill>
          <a:latin typeface="+mn-lt"/>
          <a:ea typeface="+mn-ea"/>
          <a:cs typeface="+mn-cs"/>
        </a:defRPr>
      </a:lvl6pPr>
      <a:lvl7pPr marL="2743026" algn="l" rtl="0" eaLnBrk="1" latinLnBrk="0" hangingPunct="1">
        <a:defRPr kumimoji="1" kern="1200">
          <a:solidFill>
            <a:schemeClr val="tx1"/>
          </a:solidFill>
          <a:latin typeface="+mn-lt"/>
          <a:ea typeface="+mn-ea"/>
          <a:cs typeface="+mn-cs"/>
        </a:defRPr>
      </a:lvl7pPr>
      <a:lvl8pPr marL="3200198" algn="l" rtl="0" eaLnBrk="1" latinLnBrk="0" hangingPunct="1">
        <a:defRPr kumimoji="1" kern="1200">
          <a:solidFill>
            <a:schemeClr val="tx1"/>
          </a:solidFill>
          <a:latin typeface="+mn-lt"/>
          <a:ea typeface="+mn-ea"/>
          <a:cs typeface="+mn-cs"/>
        </a:defRPr>
      </a:lvl8pPr>
      <a:lvl9pPr marL="3657369" algn="l" rtl="0" eaLnBrk="1" latinLnBrk="0" hangingPunct="1">
        <a:defRPr kumimoji="1" kern="1200">
          <a:solidFill>
            <a:schemeClr val="tx1"/>
          </a:solidFill>
          <a:latin typeface="+mn-lt"/>
          <a:ea typeface="+mn-ea"/>
          <a:cs typeface="+mn-cs"/>
        </a:defRPr>
      </a:lvl9pPr>
      <a:extLst/>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guide id="3" pos="158">
          <p15:clr>
            <a:srgbClr val="F26B43"/>
          </p15:clr>
        </p15:guide>
        <p15:guide id="4" pos="5602">
          <p15:clr>
            <a:srgbClr val="F26B43"/>
          </p15:clr>
        </p15:guide>
        <p15:guide id="5" orient="horz" pos="4133">
          <p15:clr>
            <a:srgbClr val="F26B43"/>
          </p15:clr>
        </p15:guide>
        <p15:guide id="6" orient="horz" pos="73">
          <p15:clr>
            <a:srgbClr val="F26B43"/>
          </p15:clr>
        </p15:guide>
        <p15:guide id="7" orient="horz" pos="436">
          <p15:clr>
            <a:srgbClr val="F26B43"/>
          </p15:clr>
        </p15:guide>
        <p15:guide id="8" orient="horz" pos="346">
          <p15:clr>
            <a:srgbClr val="F26B43"/>
          </p15:clr>
        </p15:guide>
        <p15:guide id="9" orient="horz" pos="4065">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7372272"/>
      </p:ext>
    </p:extLst>
  </p:cSld>
  <p:clrMap bg1="lt1" tx1="dk1" bg2="lt2" tx2="dk2" accent1="accent1" accent2="accent2" accent3="accent3" accent4="accent4" accent5="accent5" accent6="accent6" hlink="hlink" folHlink="folHlink"/>
  <p:sldLayoutIdLst>
    <p:sldLayoutId id="2147483861" r:id="rId1"/>
  </p:sldLayoutIdLst>
  <p:hf sldNum="0" hdr="0" ftr="0" dt="0"/>
  <p:txStyles>
    <p:titleStyle>
      <a:lvl1pPr algn="l" rtl="0" eaLnBrk="1" latinLnBrk="0" hangingPunct="1">
        <a:spcBef>
          <a:spcPct val="0"/>
        </a:spcBef>
        <a:buNone/>
        <a:defRPr kumimoji="1"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37" indent="-283446" algn="l" rtl="0" eaLnBrk="1" latinLnBrk="0" hangingPunct="1">
        <a:lnSpc>
          <a:spcPct val="100000"/>
        </a:lnSpc>
        <a:spcBef>
          <a:spcPts val="600"/>
        </a:spcBef>
        <a:buClr>
          <a:schemeClr val="accent1"/>
        </a:buClr>
        <a:buSzPct val="80000"/>
        <a:buFont typeface="Wingdings 2"/>
        <a:buChar char=""/>
        <a:defRPr kumimoji="1" sz="3200" kern="1200">
          <a:solidFill>
            <a:schemeClr val="tx1"/>
          </a:solidFill>
          <a:latin typeface="+mn-lt"/>
          <a:ea typeface="+mn-ea"/>
          <a:cs typeface="+mn-cs"/>
        </a:defRPr>
      </a:lvl1pPr>
      <a:lvl2pPr marL="640039" indent="-237729" algn="l" rtl="0" eaLnBrk="1" latinLnBrk="0" hangingPunct="1">
        <a:lnSpc>
          <a:spcPct val="100000"/>
        </a:lnSpc>
        <a:spcBef>
          <a:spcPts val="550"/>
        </a:spcBef>
        <a:buClr>
          <a:schemeClr val="accent1"/>
        </a:buClr>
        <a:buFont typeface="Verdana"/>
        <a:buChar char="◦"/>
        <a:defRPr kumimoji="1" sz="2800" kern="1200">
          <a:solidFill>
            <a:schemeClr val="tx1"/>
          </a:solidFill>
          <a:latin typeface="+mn-lt"/>
          <a:ea typeface="+mn-ea"/>
          <a:cs typeface="+mn-cs"/>
        </a:defRPr>
      </a:lvl2pPr>
      <a:lvl3pPr marL="886912" indent="-228586" algn="l" rtl="0" eaLnBrk="1" latinLnBrk="0" hangingPunct="1">
        <a:lnSpc>
          <a:spcPct val="100000"/>
        </a:lnSpc>
        <a:spcBef>
          <a:spcPct val="20000"/>
        </a:spcBef>
        <a:buClr>
          <a:schemeClr val="accent2"/>
        </a:buClr>
        <a:buFont typeface="Wingdings 2"/>
        <a:buChar char=""/>
        <a:defRPr kumimoji="1" sz="2400" kern="1200">
          <a:solidFill>
            <a:schemeClr val="tx1"/>
          </a:solidFill>
          <a:latin typeface="+mn-lt"/>
          <a:ea typeface="+mn-ea"/>
          <a:cs typeface="+mn-cs"/>
        </a:defRPr>
      </a:lvl3pPr>
      <a:lvl4pPr marL="1097211" indent="-173725" algn="l" rtl="0" eaLnBrk="1" latinLnBrk="0" hangingPunct="1">
        <a:lnSpc>
          <a:spcPct val="100000"/>
        </a:lnSpc>
        <a:spcBef>
          <a:spcPct val="20000"/>
        </a:spcBef>
        <a:buClr>
          <a:schemeClr val="accent3"/>
        </a:buClr>
        <a:buFont typeface="Wingdings 2"/>
        <a:buChar char=""/>
        <a:defRPr kumimoji="1" sz="2000" kern="1200">
          <a:solidFill>
            <a:schemeClr val="tx1"/>
          </a:solidFill>
          <a:latin typeface="+mn-lt"/>
          <a:ea typeface="+mn-ea"/>
          <a:cs typeface="+mn-cs"/>
        </a:defRPr>
      </a:lvl4pPr>
      <a:lvl5pPr marL="1298366" indent="-182868" algn="l" rtl="0" eaLnBrk="1" latinLnBrk="0" hangingPunct="1">
        <a:lnSpc>
          <a:spcPct val="100000"/>
        </a:lnSpc>
        <a:spcBef>
          <a:spcPct val="20000"/>
        </a:spcBef>
        <a:buClr>
          <a:schemeClr val="accent4"/>
        </a:buClr>
        <a:buFont typeface="Wingdings 2"/>
        <a:buChar char=""/>
        <a:defRPr kumimoji="1" sz="2000" kern="1200">
          <a:solidFill>
            <a:schemeClr val="tx1"/>
          </a:solidFill>
          <a:latin typeface="+mn-lt"/>
          <a:ea typeface="+mn-ea"/>
          <a:cs typeface="+mn-cs"/>
        </a:defRPr>
      </a:lvl5pPr>
      <a:lvl6pPr marL="1508665" indent="-182868" algn="l" rtl="0" eaLnBrk="1" latinLnBrk="0" hangingPunct="1">
        <a:lnSpc>
          <a:spcPct val="100000"/>
        </a:lnSpc>
        <a:spcBef>
          <a:spcPct val="20000"/>
        </a:spcBef>
        <a:buClr>
          <a:schemeClr val="accent5"/>
        </a:buClr>
        <a:buFont typeface="Wingdings 2"/>
        <a:buChar char=""/>
        <a:defRPr kumimoji="1" sz="2000" kern="1200">
          <a:solidFill>
            <a:schemeClr val="tx1"/>
          </a:solidFill>
          <a:latin typeface="+mn-lt"/>
          <a:ea typeface="+mn-ea"/>
          <a:cs typeface="+mn-cs"/>
        </a:defRPr>
      </a:lvl6pPr>
      <a:lvl7pPr marL="1718964"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7pPr>
      <a:lvl8pPr marL="1920118"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8pPr>
      <a:lvl9pPr marL="2130417"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9pPr>
      <a:extLst/>
    </p:bodyStyle>
    <p:otherStyle>
      <a:lvl1pPr marL="0" algn="l" rtl="0" eaLnBrk="1" latinLnBrk="0" hangingPunct="1">
        <a:defRPr kumimoji="1" kern="1200">
          <a:solidFill>
            <a:schemeClr val="tx1"/>
          </a:solidFill>
          <a:latin typeface="+mn-lt"/>
          <a:ea typeface="+mn-ea"/>
          <a:cs typeface="+mn-cs"/>
        </a:defRPr>
      </a:lvl1pPr>
      <a:lvl2pPr marL="457171" algn="l" rtl="0" eaLnBrk="1" latinLnBrk="0" hangingPunct="1">
        <a:defRPr kumimoji="1" kern="1200">
          <a:solidFill>
            <a:schemeClr val="tx1"/>
          </a:solidFill>
          <a:latin typeface="+mn-lt"/>
          <a:ea typeface="+mn-ea"/>
          <a:cs typeface="+mn-cs"/>
        </a:defRPr>
      </a:lvl2pPr>
      <a:lvl3pPr marL="914342" algn="l" rtl="0" eaLnBrk="1" latinLnBrk="0" hangingPunct="1">
        <a:defRPr kumimoji="1" kern="1200">
          <a:solidFill>
            <a:schemeClr val="tx1"/>
          </a:solidFill>
          <a:latin typeface="+mn-lt"/>
          <a:ea typeface="+mn-ea"/>
          <a:cs typeface="+mn-cs"/>
        </a:defRPr>
      </a:lvl3pPr>
      <a:lvl4pPr marL="1371513" algn="l" rtl="0" eaLnBrk="1" latinLnBrk="0" hangingPunct="1">
        <a:defRPr kumimoji="1" kern="1200">
          <a:solidFill>
            <a:schemeClr val="tx1"/>
          </a:solidFill>
          <a:latin typeface="+mn-lt"/>
          <a:ea typeface="+mn-ea"/>
          <a:cs typeface="+mn-cs"/>
        </a:defRPr>
      </a:lvl4pPr>
      <a:lvl5pPr marL="1828684" algn="l" rtl="0" eaLnBrk="1" latinLnBrk="0" hangingPunct="1">
        <a:defRPr kumimoji="1" kern="1200">
          <a:solidFill>
            <a:schemeClr val="tx1"/>
          </a:solidFill>
          <a:latin typeface="+mn-lt"/>
          <a:ea typeface="+mn-ea"/>
          <a:cs typeface="+mn-cs"/>
        </a:defRPr>
      </a:lvl5pPr>
      <a:lvl6pPr marL="2285855" algn="l" rtl="0" eaLnBrk="1" latinLnBrk="0" hangingPunct="1">
        <a:defRPr kumimoji="1" kern="1200">
          <a:solidFill>
            <a:schemeClr val="tx1"/>
          </a:solidFill>
          <a:latin typeface="+mn-lt"/>
          <a:ea typeface="+mn-ea"/>
          <a:cs typeface="+mn-cs"/>
        </a:defRPr>
      </a:lvl6pPr>
      <a:lvl7pPr marL="2743026" algn="l" rtl="0" eaLnBrk="1" latinLnBrk="0" hangingPunct="1">
        <a:defRPr kumimoji="1" kern="1200">
          <a:solidFill>
            <a:schemeClr val="tx1"/>
          </a:solidFill>
          <a:latin typeface="+mn-lt"/>
          <a:ea typeface="+mn-ea"/>
          <a:cs typeface="+mn-cs"/>
        </a:defRPr>
      </a:lvl7pPr>
      <a:lvl8pPr marL="3200198" algn="l" rtl="0" eaLnBrk="1" latinLnBrk="0" hangingPunct="1">
        <a:defRPr kumimoji="1" kern="1200">
          <a:solidFill>
            <a:schemeClr val="tx1"/>
          </a:solidFill>
          <a:latin typeface="+mn-lt"/>
          <a:ea typeface="+mn-ea"/>
          <a:cs typeface="+mn-cs"/>
        </a:defRPr>
      </a:lvl8pPr>
      <a:lvl9pPr marL="3657369" algn="l" rtl="0" eaLnBrk="1" latinLnBrk="0" hangingPunct="1">
        <a:defRPr kumimoji="1" kern="1200">
          <a:solidFill>
            <a:schemeClr val="tx1"/>
          </a:solidFill>
          <a:latin typeface="+mn-lt"/>
          <a:ea typeface="+mn-ea"/>
          <a:cs typeface="+mn-cs"/>
        </a:defRPr>
      </a:lvl9pPr>
      <a:extLst/>
    </p:otherStyle>
  </p:txStyles>
  <p:extLst>
    <p:ext uri="{27BBF7A9-308A-43DC-89C8-2F10F3537804}">
      <p15:sldGuideLst xmlns:p15="http://schemas.microsoft.com/office/powerpoint/2012/main">
        <p15:guide id="1" orient="horz" pos="2160">
          <p15:clr>
            <a:srgbClr val="F26B43"/>
          </p15:clr>
        </p15:guide>
        <p15:guide id="2" pos="2880">
          <p15:clr>
            <a:srgbClr val="F26B43"/>
          </p15:clr>
        </p15:guide>
        <p15:guide id="3" pos="158">
          <p15:clr>
            <a:srgbClr val="F26B43"/>
          </p15:clr>
        </p15:guide>
        <p15:guide id="4" pos="5602">
          <p15:clr>
            <a:srgbClr val="F26B43"/>
          </p15:clr>
        </p15:guide>
        <p15:guide id="5" orient="horz" pos="4133">
          <p15:clr>
            <a:srgbClr val="F26B43"/>
          </p15:clr>
        </p15:guide>
        <p15:guide id="6" orient="horz" pos="96">
          <p15:clr>
            <a:srgbClr val="F26B43"/>
          </p15:clr>
        </p15:guide>
        <p15:guide id="7" orient="horz" pos="527">
          <p15:clr>
            <a:srgbClr val="F26B43"/>
          </p15:clr>
        </p15:guide>
        <p15:guide id="8" orient="horz" pos="572">
          <p15:clr>
            <a:srgbClr val="F26B43"/>
          </p15:clr>
        </p15:guide>
        <p15:guide id="9" orient="horz" pos="406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8" name="図 87"/>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446" y="764704"/>
            <a:ext cx="9148446" cy="5616624"/>
          </a:xfrm>
          <a:prstGeom prst="rect">
            <a:avLst/>
          </a:prstGeom>
        </p:spPr>
      </p:pic>
      <p:pic>
        <p:nvPicPr>
          <p:cNvPr id="96" name="図 95"/>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4446" y="5282317"/>
            <a:ext cx="9148445" cy="1099011"/>
          </a:xfrm>
          <a:prstGeom prst="rect">
            <a:avLst/>
          </a:prstGeom>
          <a:effectLst>
            <a:glow rad="660400">
              <a:schemeClr val="bg1"/>
            </a:glow>
          </a:effectLst>
        </p:spPr>
      </p:pic>
      <p:sp>
        <p:nvSpPr>
          <p:cNvPr id="119" name="円/楕円 118"/>
          <p:cNvSpPr/>
          <p:nvPr/>
        </p:nvSpPr>
        <p:spPr>
          <a:xfrm>
            <a:off x="4211960" y="6565180"/>
            <a:ext cx="150837" cy="292820"/>
          </a:xfrm>
          <a:custGeom>
            <a:avLst/>
            <a:gdLst>
              <a:gd name="connsiteX0" fmla="*/ 0 w 291600"/>
              <a:gd name="connsiteY0" fmla="*/ 145800 h 291600"/>
              <a:gd name="connsiteX1" fmla="*/ 145800 w 291600"/>
              <a:gd name="connsiteY1" fmla="*/ 0 h 291600"/>
              <a:gd name="connsiteX2" fmla="*/ 291600 w 291600"/>
              <a:gd name="connsiteY2" fmla="*/ 145800 h 291600"/>
              <a:gd name="connsiteX3" fmla="*/ 145800 w 291600"/>
              <a:gd name="connsiteY3" fmla="*/ 291600 h 291600"/>
              <a:gd name="connsiteX4" fmla="*/ 0 w 291600"/>
              <a:gd name="connsiteY4" fmla="*/ 145800 h 291600"/>
              <a:gd name="connsiteX0" fmla="*/ 0 w 291600"/>
              <a:gd name="connsiteY0" fmla="*/ 145800 h 291600"/>
              <a:gd name="connsiteX1" fmla="*/ 145800 w 291600"/>
              <a:gd name="connsiteY1" fmla="*/ 0 h 291600"/>
              <a:gd name="connsiteX2" fmla="*/ 291600 w 291600"/>
              <a:gd name="connsiteY2" fmla="*/ 145800 h 291600"/>
              <a:gd name="connsiteX3" fmla="*/ 145800 w 291600"/>
              <a:gd name="connsiteY3" fmla="*/ 291600 h 291600"/>
              <a:gd name="connsiteX4" fmla="*/ 91440 w 291600"/>
              <a:gd name="connsiteY4" fmla="*/ 237240 h 291600"/>
              <a:gd name="connsiteX0" fmla="*/ 98851 w 244651"/>
              <a:gd name="connsiteY0" fmla="*/ 0 h 291600"/>
              <a:gd name="connsiteX1" fmla="*/ 244651 w 244651"/>
              <a:gd name="connsiteY1" fmla="*/ 145800 h 291600"/>
              <a:gd name="connsiteX2" fmla="*/ 98851 w 244651"/>
              <a:gd name="connsiteY2" fmla="*/ 291600 h 291600"/>
              <a:gd name="connsiteX3" fmla="*/ 44491 w 244651"/>
              <a:gd name="connsiteY3" fmla="*/ 237240 h 291600"/>
              <a:gd name="connsiteX0" fmla="*/ 0 w 145800"/>
              <a:gd name="connsiteY0" fmla="*/ 0 h 291600"/>
              <a:gd name="connsiteX1" fmla="*/ 145800 w 145800"/>
              <a:gd name="connsiteY1" fmla="*/ 145800 h 291600"/>
              <a:gd name="connsiteX2" fmla="*/ 0 w 145800"/>
              <a:gd name="connsiteY2" fmla="*/ 291600 h 291600"/>
            </a:gdLst>
            <a:ahLst/>
            <a:cxnLst>
              <a:cxn ang="0">
                <a:pos x="connsiteX0" y="connsiteY0"/>
              </a:cxn>
              <a:cxn ang="0">
                <a:pos x="connsiteX1" y="connsiteY1"/>
              </a:cxn>
              <a:cxn ang="0">
                <a:pos x="connsiteX2" y="connsiteY2"/>
              </a:cxn>
            </a:cxnLst>
            <a:rect l="l" t="t" r="r" b="b"/>
            <a:pathLst>
              <a:path w="145800" h="291600">
                <a:moveTo>
                  <a:pt x="0" y="0"/>
                </a:moveTo>
                <a:cubicBezTo>
                  <a:pt x="80523" y="0"/>
                  <a:pt x="145800" y="65277"/>
                  <a:pt x="145800" y="145800"/>
                </a:cubicBezTo>
                <a:cubicBezTo>
                  <a:pt x="145800" y="226323"/>
                  <a:pt x="80523" y="291600"/>
                  <a:pt x="0" y="291600"/>
                </a:cubicBezTo>
              </a:path>
            </a:pathLst>
          </a:custGeom>
          <a:solidFill>
            <a:srgbClr val="21713A"/>
          </a:solidFill>
        </p:spPr>
        <p:txBody>
          <a:bodyPr wrap="square" rtlCol="0" anchor="ctr">
            <a:noAutofit/>
          </a:bodyPr>
          <a:lstStyle/>
          <a:p>
            <a:pPr marL="0" marR="0" indent="0" algn="ctr" defTabSz="914400" eaLnBrk="1" fontAlgn="auto" latinLnBrk="0" hangingPunct="1">
              <a:lnSpc>
                <a:spcPts val="1400"/>
              </a:lnSpc>
              <a:spcBef>
                <a:spcPts val="0"/>
              </a:spcBef>
              <a:spcAft>
                <a:spcPts val="0"/>
              </a:spcAft>
              <a:buClrTx/>
              <a:buSzTx/>
              <a:buFontTx/>
              <a:buNone/>
              <a:tabLst/>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26" name="正方形/長方形 25"/>
          <p:cNvSpPr/>
          <p:nvPr/>
        </p:nvSpPr>
        <p:spPr>
          <a:xfrm>
            <a:off x="0" y="6565180"/>
            <a:ext cx="4211960" cy="292820"/>
          </a:xfrm>
          <a:prstGeom prst="rect">
            <a:avLst/>
          </a:prstGeom>
          <a:solidFill>
            <a:srgbClr val="21713A"/>
          </a:solidFill>
        </p:spPr>
        <p:txBody>
          <a:bodyPr wrap="square" rtlCol="0" anchor="ctr">
            <a:noAutofit/>
          </a:bodyPr>
          <a:lstStyle/>
          <a:p>
            <a:pPr marL="0" marR="0" indent="0" algn="ctr" defTabSz="914400" eaLnBrk="1" fontAlgn="auto" latinLnBrk="0" hangingPunct="1">
              <a:lnSpc>
                <a:spcPts val="1400"/>
              </a:lnSpc>
              <a:spcBef>
                <a:spcPts val="0"/>
              </a:spcBef>
              <a:spcAft>
                <a:spcPts val="0"/>
              </a:spcAft>
              <a:buClrTx/>
              <a:buSzTx/>
              <a:buFontTx/>
              <a:buNone/>
              <a:tabLst/>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cxnSp>
        <p:nvCxnSpPr>
          <p:cNvPr id="6" name="直線コネクタ 5"/>
          <p:cNvCxnSpPr/>
          <p:nvPr/>
        </p:nvCxnSpPr>
        <p:spPr>
          <a:xfrm flipV="1">
            <a:off x="0" y="6525344"/>
            <a:ext cx="9144000" cy="4863"/>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 name="テキスト ボックス 6"/>
          <p:cNvSpPr txBox="1"/>
          <p:nvPr/>
        </p:nvSpPr>
        <p:spPr>
          <a:xfrm>
            <a:off x="8167688" y="6551949"/>
            <a:ext cx="595178" cy="282573"/>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wrap="square" lIns="0" tIns="36000" rIns="0" bIns="0" rtlCol="0" anchor="ctr" anchorCtr="0">
            <a:spAutoFit/>
          </a:bodyPr>
          <a:lstStyle/>
          <a:p>
            <a:pPr algn="ctr"/>
            <a:fld id="{DDECCA39-7FE6-408C-8475-740CBAFBF106}" type="slidenum">
              <a:rPr kumimoji="1" lang="ja-JP" altLang="en-US" sz="1600" b="1" smtClean="0">
                <a:solidFill>
                  <a:schemeClr val="tx1"/>
                </a:solidFill>
              </a:rPr>
              <a:pPr algn="ctr"/>
              <a:t>‹#›</a:t>
            </a:fld>
            <a:endParaRPr kumimoji="1" lang="ja-JP" altLang="en-US" sz="1600" b="1" dirty="0">
              <a:solidFill>
                <a:schemeClr val="tx1"/>
              </a:solidFill>
            </a:endParaRPr>
          </a:p>
        </p:txBody>
      </p:sp>
      <p:sp>
        <p:nvSpPr>
          <p:cNvPr id="85" name="テキスト ボックス 84"/>
          <p:cNvSpPr txBox="1"/>
          <p:nvPr/>
        </p:nvSpPr>
        <p:spPr>
          <a:xfrm>
            <a:off x="236031" y="6613504"/>
            <a:ext cx="4126766" cy="159462"/>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r>
              <a:rPr kumimoji="1" lang="ja-JP" altLang="en-US" sz="780" b="1" dirty="0" smtClean="0">
                <a:solidFill>
                  <a:schemeClr val="bg1"/>
                </a:solidFill>
                <a:latin typeface="+mn-ea"/>
                <a:ea typeface="+mn-ea"/>
              </a:rPr>
              <a:t>うめきた</a:t>
            </a:r>
            <a:r>
              <a:rPr kumimoji="1" lang="en-US" altLang="ja-JP" sz="780" b="1" dirty="0" smtClean="0">
                <a:solidFill>
                  <a:schemeClr val="bg1"/>
                </a:solidFill>
                <a:latin typeface="+mn-ea"/>
                <a:ea typeface="+mn-ea"/>
              </a:rPr>
              <a:t>2</a:t>
            </a:r>
            <a:r>
              <a:rPr kumimoji="1" lang="ja-JP" altLang="en-US" sz="780" b="1" dirty="0" smtClean="0">
                <a:solidFill>
                  <a:schemeClr val="bg1"/>
                </a:solidFill>
                <a:latin typeface="+mn-ea"/>
                <a:ea typeface="+mn-ea"/>
              </a:rPr>
              <a:t>期　みどりとイノベーションの融合拠点形成推進協議会 設立記念シンポジウム</a:t>
            </a:r>
            <a:endParaRPr kumimoji="1" lang="ja-JP" altLang="en-US" sz="780" b="1" dirty="0">
              <a:solidFill>
                <a:schemeClr val="bg1"/>
              </a:solidFill>
              <a:latin typeface="+mn-ea"/>
              <a:ea typeface="+mn-ea"/>
            </a:endParaRPr>
          </a:p>
        </p:txBody>
      </p:sp>
      <p:cxnSp>
        <p:nvCxnSpPr>
          <p:cNvPr id="129" name="直線コネクタ 128"/>
          <p:cNvCxnSpPr/>
          <p:nvPr/>
        </p:nvCxnSpPr>
        <p:spPr>
          <a:xfrm>
            <a:off x="8089750" y="6517174"/>
            <a:ext cx="0" cy="340826"/>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7" name="直線コネクタ 136"/>
          <p:cNvCxnSpPr/>
          <p:nvPr/>
        </p:nvCxnSpPr>
        <p:spPr>
          <a:xfrm flipV="1">
            <a:off x="1259632" y="1"/>
            <a:ext cx="0" cy="692695"/>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58" name="グループ化 157"/>
          <p:cNvGrpSpPr/>
          <p:nvPr/>
        </p:nvGrpSpPr>
        <p:grpSpPr>
          <a:xfrm>
            <a:off x="7168622" y="6661466"/>
            <a:ext cx="843191" cy="100248"/>
            <a:chOff x="-755650" y="2794000"/>
            <a:chExt cx="10655301" cy="1266825"/>
          </a:xfrm>
        </p:grpSpPr>
        <p:sp>
          <p:nvSpPr>
            <p:cNvPr id="159" name="Freeform 5"/>
            <p:cNvSpPr>
              <a:spLocks/>
            </p:cNvSpPr>
            <p:nvPr userDrawn="1"/>
          </p:nvSpPr>
          <p:spPr bwMode="auto">
            <a:xfrm>
              <a:off x="-755650" y="2794000"/>
              <a:ext cx="1281113" cy="1266825"/>
            </a:xfrm>
            <a:custGeom>
              <a:avLst/>
              <a:gdLst>
                <a:gd name="T0" fmla="*/ 339 w 341"/>
                <a:gd name="T1" fmla="*/ 142 h 335"/>
                <a:gd name="T2" fmla="*/ 215 w 341"/>
                <a:gd name="T3" fmla="*/ 0 h 335"/>
                <a:gd name="T4" fmla="*/ 170 w 341"/>
                <a:gd name="T5" fmla="*/ 45 h 335"/>
                <a:gd name="T6" fmla="*/ 287 w 341"/>
                <a:gd name="T7" fmla="*/ 140 h 335"/>
                <a:gd name="T8" fmla="*/ 170 w 341"/>
                <a:gd name="T9" fmla="*/ 207 h 335"/>
                <a:gd name="T10" fmla="*/ 53 w 341"/>
                <a:gd name="T11" fmla="*/ 140 h 335"/>
                <a:gd name="T12" fmla="*/ 170 w 341"/>
                <a:gd name="T13" fmla="*/ 45 h 335"/>
                <a:gd name="T14" fmla="*/ 125 w 341"/>
                <a:gd name="T15" fmla="*/ 0 h 335"/>
                <a:gd name="T16" fmla="*/ 1 w 341"/>
                <a:gd name="T17" fmla="*/ 142 h 335"/>
                <a:gd name="T18" fmla="*/ 0 w 341"/>
                <a:gd name="T19" fmla="*/ 165 h 335"/>
                <a:gd name="T20" fmla="*/ 2 w 341"/>
                <a:gd name="T21" fmla="*/ 194 h 335"/>
                <a:gd name="T22" fmla="*/ 34 w 341"/>
                <a:gd name="T23" fmla="*/ 190 h 335"/>
                <a:gd name="T24" fmla="*/ 54 w 341"/>
                <a:gd name="T25" fmla="*/ 192 h 335"/>
                <a:gd name="T26" fmla="*/ 143 w 341"/>
                <a:gd name="T27" fmla="*/ 261 h 335"/>
                <a:gd name="T28" fmla="*/ 150 w 341"/>
                <a:gd name="T29" fmla="*/ 282 h 335"/>
                <a:gd name="T30" fmla="*/ 153 w 341"/>
                <a:gd name="T31" fmla="*/ 310 h 335"/>
                <a:gd name="T32" fmla="*/ 151 w 341"/>
                <a:gd name="T33" fmla="*/ 334 h 335"/>
                <a:gd name="T34" fmla="*/ 151 w 341"/>
                <a:gd name="T35" fmla="*/ 335 h 335"/>
                <a:gd name="T36" fmla="*/ 190 w 341"/>
                <a:gd name="T37" fmla="*/ 335 h 335"/>
                <a:gd name="T38" fmla="*/ 190 w 341"/>
                <a:gd name="T39" fmla="*/ 334 h 335"/>
                <a:gd name="T40" fmla="*/ 187 w 341"/>
                <a:gd name="T41" fmla="*/ 310 h 335"/>
                <a:gd name="T42" fmla="*/ 191 w 341"/>
                <a:gd name="T43" fmla="*/ 282 h 335"/>
                <a:gd name="T44" fmla="*/ 198 w 341"/>
                <a:gd name="T45" fmla="*/ 261 h 335"/>
                <a:gd name="T46" fmla="*/ 287 w 341"/>
                <a:gd name="T47" fmla="*/ 192 h 335"/>
                <a:gd name="T48" fmla="*/ 307 w 341"/>
                <a:gd name="T49" fmla="*/ 190 h 335"/>
                <a:gd name="T50" fmla="*/ 338 w 341"/>
                <a:gd name="T51" fmla="*/ 194 h 335"/>
                <a:gd name="T52" fmla="*/ 341 w 341"/>
                <a:gd name="T53" fmla="*/ 165 h 335"/>
                <a:gd name="T54" fmla="*/ 339 w 341"/>
                <a:gd name="T55" fmla="*/ 142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1" h="335">
                  <a:moveTo>
                    <a:pt x="339" y="142"/>
                  </a:moveTo>
                  <a:cubicBezTo>
                    <a:pt x="330" y="74"/>
                    <a:pt x="281" y="18"/>
                    <a:pt x="215" y="0"/>
                  </a:cubicBezTo>
                  <a:cubicBezTo>
                    <a:pt x="170" y="45"/>
                    <a:pt x="170" y="45"/>
                    <a:pt x="170" y="45"/>
                  </a:cubicBezTo>
                  <a:cubicBezTo>
                    <a:pt x="228" y="45"/>
                    <a:pt x="276" y="86"/>
                    <a:pt x="287" y="140"/>
                  </a:cubicBezTo>
                  <a:cubicBezTo>
                    <a:pt x="240" y="146"/>
                    <a:pt x="198" y="171"/>
                    <a:pt x="170" y="207"/>
                  </a:cubicBezTo>
                  <a:cubicBezTo>
                    <a:pt x="143" y="171"/>
                    <a:pt x="101" y="146"/>
                    <a:pt x="53" y="140"/>
                  </a:cubicBezTo>
                  <a:cubicBezTo>
                    <a:pt x="65" y="86"/>
                    <a:pt x="113" y="45"/>
                    <a:pt x="170" y="45"/>
                  </a:cubicBezTo>
                  <a:cubicBezTo>
                    <a:pt x="125" y="0"/>
                    <a:pt x="125" y="0"/>
                    <a:pt x="125" y="0"/>
                  </a:cubicBezTo>
                  <a:cubicBezTo>
                    <a:pt x="60" y="18"/>
                    <a:pt x="10" y="74"/>
                    <a:pt x="1" y="142"/>
                  </a:cubicBezTo>
                  <a:cubicBezTo>
                    <a:pt x="0" y="150"/>
                    <a:pt x="0" y="157"/>
                    <a:pt x="0" y="165"/>
                  </a:cubicBezTo>
                  <a:cubicBezTo>
                    <a:pt x="0" y="175"/>
                    <a:pt x="1" y="185"/>
                    <a:pt x="2" y="194"/>
                  </a:cubicBezTo>
                  <a:cubicBezTo>
                    <a:pt x="12" y="192"/>
                    <a:pt x="23" y="190"/>
                    <a:pt x="34" y="190"/>
                  </a:cubicBezTo>
                  <a:cubicBezTo>
                    <a:pt x="41" y="190"/>
                    <a:pt x="48" y="191"/>
                    <a:pt x="54" y="192"/>
                  </a:cubicBezTo>
                  <a:cubicBezTo>
                    <a:pt x="94" y="199"/>
                    <a:pt x="127" y="225"/>
                    <a:pt x="143" y="261"/>
                  </a:cubicBezTo>
                  <a:cubicBezTo>
                    <a:pt x="146" y="268"/>
                    <a:pt x="148" y="275"/>
                    <a:pt x="150" y="282"/>
                  </a:cubicBezTo>
                  <a:cubicBezTo>
                    <a:pt x="152" y="291"/>
                    <a:pt x="153" y="300"/>
                    <a:pt x="153" y="310"/>
                  </a:cubicBezTo>
                  <a:cubicBezTo>
                    <a:pt x="153" y="318"/>
                    <a:pt x="152" y="326"/>
                    <a:pt x="151" y="334"/>
                  </a:cubicBezTo>
                  <a:cubicBezTo>
                    <a:pt x="151" y="335"/>
                    <a:pt x="151" y="335"/>
                    <a:pt x="151" y="335"/>
                  </a:cubicBezTo>
                  <a:cubicBezTo>
                    <a:pt x="190" y="335"/>
                    <a:pt x="190" y="335"/>
                    <a:pt x="190" y="335"/>
                  </a:cubicBezTo>
                  <a:cubicBezTo>
                    <a:pt x="190" y="334"/>
                    <a:pt x="190" y="334"/>
                    <a:pt x="190" y="334"/>
                  </a:cubicBezTo>
                  <a:cubicBezTo>
                    <a:pt x="188" y="326"/>
                    <a:pt x="187" y="318"/>
                    <a:pt x="187" y="310"/>
                  </a:cubicBezTo>
                  <a:cubicBezTo>
                    <a:pt x="187" y="300"/>
                    <a:pt x="189" y="291"/>
                    <a:pt x="191" y="282"/>
                  </a:cubicBezTo>
                  <a:cubicBezTo>
                    <a:pt x="192" y="275"/>
                    <a:pt x="195" y="268"/>
                    <a:pt x="198" y="261"/>
                  </a:cubicBezTo>
                  <a:cubicBezTo>
                    <a:pt x="213" y="225"/>
                    <a:pt x="247" y="199"/>
                    <a:pt x="287" y="192"/>
                  </a:cubicBezTo>
                  <a:cubicBezTo>
                    <a:pt x="293" y="191"/>
                    <a:pt x="300" y="190"/>
                    <a:pt x="307" y="190"/>
                  </a:cubicBezTo>
                  <a:cubicBezTo>
                    <a:pt x="318" y="190"/>
                    <a:pt x="328" y="192"/>
                    <a:pt x="338" y="194"/>
                  </a:cubicBezTo>
                  <a:cubicBezTo>
                    <a:pt x="340" y="185"/>
                    <a:pt x="341" y="175"/>
                    <a:pt x="341" y="165"/>
                  </a:cubicBezTo>
                  <a:cubicBezTo>
                    <a:pt x="341" y="157"/>
                    <a:pt x="340" y="150"/>
                    <a:pt x="339" y="142"/>
                  </a:cubicBez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6"/>
            <p:cNvSpPr>
              <a:spLocks noEditPoints="1"/>
            </p:cNvSpPr>
            <p:nvPr userDrawn="1"/>
          </p:nvSpPr>
          <p:spPr bwMode="auto">
            <a:xfrm>
              <a:off x="941388" y="2998788"/>
              <a:ext cx="608013" cy="804863"/>
            </a:xfrm>
            <a:custGeom>
              <a:avLst/>
              <a:gdLst>
                <a:gd name="T0" fmla="*/ 162 w 162"/>
                <a:gd name="T1" fmla="*/ 106 h 213"/>
                <a:gd name="T2" fmla="*/ 81 w 162"/>
                <a:gd name="T3" fmla="*/ 213 h 213"/>
                <a:gd name="T4" fmla="*/ 0 w 162"/>
                <a:gd name="T5" fmla="*/ 107 h 213"/>
                <a:gd name="T6" fmla="*/ 81 w 162"/>
                <a:gd name="T7" fmla="*/ 0 h 213"/>
                <a:gd name="T8" fmla="*/ 162 w 162"/>
                <a:gd name="T9" fmla="*/ 106 h 213"/>
                <a:gd name="T10" fmla="*/ 35 w 162"/>
                <a:gd name="T11" fmla="*/ 106 h 213"/>
                <a:gd name="T12" fmla="*/ 81 w 162"/>
                <a:gd name="T13" fmla="*/ 185 h 213"/>
                <a:gd name="T14" fmla="*/ 127 w 162"/>
                <a:gd name="T15" fmla="*/ 106 h 213"/>
                <a:gd name="T16" fmla="*/ 81 w 162"/>
                <a:gd name="T17" fmla="*/ 27 h 213"/>
                <a:gd name="T18" fmla="*/ 35 w 162"/>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13">
                  <a:moveTo>
                    <a:pt x="162" y="106"/>
                  </a:moveTo>
                  <a:cubicBezTo>
                    <a:pt x="162" y="174"/>
                    <a:pt x="129" y="213"/>
                    <a:pt x="81" y="213"/>
                  </a:cubicBezTo>
                  <a:cubicBezTo>
                    <a:pt x="32" y="213"/>
                    <a:pt x="0" y="174"/>
                    <a:pt x="0" y="107"/>
                  </a:cubicBezTo>
                  <a:cubicBezTo>
                    <a:pt x="0" y="38"/>
                    <a:pt x="33" y="0"/>
                    <a:pt x="81" y="0"/>
                  </a:cubicBezTo>
                  <a:cubicBezTo>
                    <a:pt x="129" y="0"/>
                    <a:pt x="162" y="38"/>
                    <a:pt x="162" y="106"/>
                  </a:cubicBezTo>
                  <a:close/>
                  <a:moveTo>
                    <a:pt x="35" y="106"/>
                  </a:moveTo>
                  <a:cubicBezTo>
                    <a:pt x="35" y="159"/>
                    <a:pt x="53" y="185"/>
                    <a:pt x="81" y="185"/>
                  </a:cubicBezTo>
                  <a:cubicBezTo>
                    <a:pt x="109" y="185"/>
                    <a:pt x="127" y="159"/>
                    <a:pt x="127" y="106"/>
                  </a:cubicBezTo>
                  <a:cubicBezTo>
                    <a:pt x="127" y="54"/>
                    <a:pt x="109" y="27"/>
                    <a:pt x="81" y="27"/>
                  </a:cubicBezTo>
                  <a:cubicBezTo>
                    <a:pt x="53" y="27"/>
                    <a:pt x="35" y="54"/>
                    <a:pt x="35" y="106"/>
                  </a:cubicBez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1" name="Freeform 7"/>
            <p:cNvSpPr>
              <a:spLocks/>
            </p:cNvSpPr>
            <p:nvPr userDrawn="1"/>
          </p:nvSpPr>
          <p:spPr bwMode="auto">
            <a:xfrm>
              <a:off x="1617663" y="2998788"/>
              <a:ext cx="525463" cy="804863"/>
            </a:xfrm>
            <a:custGeom>
              <a:avLst/>
              <a:gdLst>
                <a:gd name="T0" fmla="*/ 105 w 140"/>
                <a:gd name="T1" fmla="*/ 60 h 213"/>
                <a:gd name="T2" fmla="*/ 71 w 140"/>
                <a:gd name="T3" fmla="*/ 27 h 213"/>
                <a:gd name="T4" fmla="*/ 40 w 140"/>
                <a:gd name="T5" fmla="*/ 54 h 213"/>
                <a:gd name="T6" fmla="*/ 75 w 140"/>
                <a:gd name="T7" fmla="*/ 88 h 213"/>
                <a:gd name="T8" fmla="*/ 85 w 140"/>
                <a:gd name="T9" fmla="*/ 91 h 213"/>
                <a:gd name="T10" fmla="*/ 140 w 140"/>
                <a:gd name="T11" fmla="*/ 152 h 213"/>
                <a:gd name="T12" fmla="*/ 72 w 140"/>
                <a:gd name="T13" fmla="*/ 213 h 213"/>
                <a:gd name="T14" fmla="*/ 0 w 140"/>
                <a:gd name="T15" fmla="*/ 160 h 213"/>
                <a:gd name="T16" fmla="*/ 32 w 140"/>
                <a:gd name="T17" fmla="*/ 149 h 213"/>
                <a:gd name="T18" fmla="*/ 71 w 140"/>
                <a:gd name="T19" fmla="*/ 186 h 213"/>
                <a:gd name="T20" fmla="*/ 107 w 140"/>
                <a:gd name="T21" fmla="*/ 156 h 213"/>
                <a:gd name="T22" fmla="*/ 70 w 140"/>
                <a:gd name="T23" fmla="*/ 121 h 213"/>
                <a:gd name="T24" fmla="*/ 60 w 140"/>
                <a:gd name="T25" fmla="*/ 118 h 213"/>
                <a:gd name="T26" fmla="*/ 7 w 140"/>
                <a:gd name="T27" fmla="*/ 56 h 213"/>
                <a:gd name="T28" fmla="*/ 70 w 140"/>
                <a:gd name="T29" fmla="*/ 0 h 213"/>
                <a:gd name="T30" fmla="*/ 137 w 140"/>
                <a:gd name="T31" fmla="*/ 51 h 213"/>
                <a:gd name="T32" fmla="*/ 105 w 140"/>
                <a:gd name="T33" fmla="*/ 6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13">
                  <a:moveTo>
                    <a:pt x="105" y="60"/>
                  </a:moveTo>
                  <a:cubicBezTo>
                    <a:pt x="100" y="38"/>
                    <a:pt x="89" y="27"/>
                    <a:pt x="71" y="27"/>
                  </a:cubicBezTo>
                  <a:cubicBezTo>
                    <a:pt x="51" y="27"/>
                    <a:pt x="40" y="37"/>
                    <a:pt x="40" y="54"/>
                  </a:cubicBezTo>
                  <a:cubicBezTo>
                    <a:pt x="40" y="72"/>
                    <a:pt x="47" y="80"/>
                    <a:pt x="75" y="88"/>
                  </a:cubicBezTo>
                  <a:cubicBezTo>
                    <a:pt x="85" y="91"/>
                    <a:pt x="85" y="91"/>
                    <a:pt x="85" y="91"/>
                  </a:cubicBezTo>
                  <a:cubicBezTo>
                    <a:pt x="128" y="104"/>
                    <a:pt x="140" y="122"/>
                    <a:pt x="140" y="152"/>
                  </a:cubicBezTo>
                  <a:cubicBezTo>
                    <a:pt x="140" y="188"/>
                    <a:pt x="117" y="213"/>
                    <a:pt x="72" y="213"/>
                  </a:cubicBezTo>
                  <a:cubicBezTo>
                    <a:pt x="35" y="213"/>
                    <a:pt x="9" y="195"/>
                    <a:pt x="0" y="160"/>
                  </a:cubicBezTo>
                  <a:cubicBezTo>
                    <a:pt x="32" y="149"/>
                    <a:pt x="32" y="149"/>
                    <a:pt x="32" y="149"/>
                  </a:cubicBezTo>
                  <a:cubicBezTo>
                    <a:pt x="37" y="173"/>
                    <a:pt x="51" y="186"/>
                    <a:pt x="71" y="186"/>
                  </a:cubicBezTo>
                  <a:cubicBezTo>
                    <a:pt x="96" y="186"/>
                    <a:pt x="107" y="174"/>
                    <a:pt x="107" y="156"/>
                  </a:cubicBezTo>
                  <a:cubicBezTo>
                    <a:pt x="107" y="139"/>
                    <a:pt x="101" y="130"/>
                    <a:pt x="70" y="121"/>
                  </a:cubicBezTo>
                  <a:cubicBezTo>
                    <a:pt x="60" y="118"/>
                    <a:pt x="60" y="118"/>
                    <a:pt x="60" y="118"/>
                  </a:cubicBezTo>
                  <a:cubicBezTo>
                    <a:pt x="20" y="105"/>
                    <a:pt x="7" y="88"/>
                    <a:pt x="7" y="56"/>
                  </a:cubicBezTo>
                  <a:cubicBezTo>
                    <a:pt x="7" y="25"/>
                    <a:pt x="30" y="0"/>
                    <a:pt x="70" y="0"/>
                  </a:cubicBezTo>
                  <a:cubicBezTo>
                    <a:pt x="104" y="0"/>
                    <a:pt x="127" y="17"/>
                    <a:pt x="137" y="51"/>
                  </a:cubicBezTo>
                  <a:lnTo>
                    <a:pt x="105" y="60"/>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8"/>
            <p:cNvSpPr>
              <a:spLocks noEditPoints="1"/>
            </p:cNvSpPr>
            <p:nvPr userDrawn="1"/>
          </p:nvSpPr>
          <p:spPr bwMode="auto">
            <a:xfrm>
              <a:off x="2198688" y="3009900"/>
              <a:ext cx="585788" cy="777875"/>
            </a:xfrm>
            <a:custGeom>
              <a:avLst/>
              <a:gdLst>
                <a:gd name="T0" fmla="*/ 156 w 156"/>
                <a:gd name="T1" fmla="*/ 206 h 206"/>
                <a:gd name="T2" fmla="*/ 121 w 156"/>
                <a:gd name="T3" fmla="*/ 206 h 206"/>
                <a:gd name="T4" fmla="*/ 105 w 156"/>
                <a:gd name="T5" fmla="*/ 145 h 206"/>
                <a:gd name="T6" fmla="*/ 47 w 156"/>
                <a:gd name="T7" fmla="*/ 145 h 206"/>
                <a:gd name="T8" fmla="*/ 31 w 156"/>
                <a:gd name="T9" fmla="*/ 206 h 206"/>
                <a:gd name="T10" fmla="*/ 0 w 156"/>
                <a:gd name="T11" fmla="*/ 206 h 206"/>
                <a:gd name="T12" fmla="*/ 58 w 156"/>
                <a:gd name="T13" fmla="*/ 0 h 206"/>
                <a:gd name="T14" fmla="*/ 97 w 156"/>
                <a:gd name="T15" fmla="*/ 0 h 206"/>
                <a:gd name="T16" fmla="*/ 156 w 156"/>
                <a:gd name="T17" fmla="*/ 206 h 206"/>
                <a:gd name="T18" fmla="*/ 88 w 156"/>
                <a:gd name="T19" fmla="*/ 77 h 206"/>
                <a:gd name="T20" fmla="*/ 77 w 156"/>
                <a:gd name="T21" fmla="*/ 27 h 206"/>
                <a:gd name="T22" fmla="*/ 75 w 156"/>
                <a:gd name="T23" fmla="*/ 27 h 206"/>
                <a:gd name="T24" fmla="*/ 63 w 156"/>
                <a:gd name="T25" fmla="*/ 77 h 206"/>
                <a:gd name="T26" fmla="*/ 53 w 156"/>
                <a:gd name="T27" fmla="*/ 119 h 206"/>
                <a:gd name="T28" fmla="*/ 99 w 156"/>
                <a:gd name="T29" fmla="*/ 119 h 206"/>
                <a:gd name="T30" fmla="*/ 88 w 156"/>
                <a:gd name="T31"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6">
                  <a:moveTo>
                    <a:pt x="156" y="206"/>
                  </a:moveTo>
                  <a:cubicBezTo>
                    <a:pt x="121" y="206"/>
                    <a:pt x="121" y="206"/>
                    <a:pt x="121" y="206"/>
                  </a:cubicBezTo>
                  <a:cubicBezTo>
                    <a:pt x="105" y="145"/>
                    <a:pt x="105" y="145"/>
                    <a:pt x="105" y="145"/>
                  </a:cubicBezTo>
                  <a:cubicBezTo>
                    <a:pt x="47" y="145"/>
                    <a:pt x="47" y="145"/>
                    <a:pt x="47" y="145"/>
                  </a:cubicBezTo>
                  <a:cubicBezTo>
                    <a:pt x="31" y="206"/>
                    <a:pt x="31" y="206"/>
                    <a:pt x="31" y="206"/>
                  </a:cubicBezTo>
                  <a:cubicBezTo>
                    <a:pt x="0" y="206"/>
                    <a:pt x="0" y="206"/>
                    <a:pt x="0" y="206"/>
                  </a:cubicBezTo>
                  <a:cubicBezTo>
                    <a:pt x="58" y="0"/>
                    <a:pt x="58" y="0"/>
                    <a:pt x="58" y="0"/>
                  </a:cubicBezTo>
                  <a:cubicBezTo>
                    <a:pt x="97" y="0"/>
                    <a:pt x="97" y="0"/>
                    <a:pt x="97" y="0"/>
                  </a:cubicBezTo>
                  <a:lnTo>
                    <a:pt x="156" y="206"/>
                  </a:lnTo>
                  <a:close/>
                  <a:moveTo>
                    <a:pt x="88" y="77"/>
                  </a:moveTo>
                  <a:cubicBezTo>
                    <a:pt x="84" y="61"/>
                    <a:pt x="81" y="46"/>
                    <a:pt x="77" y="27"/>
                  </a:cubicBezTo>
                  <a:cubicBezTo>
                    <a:pt x="75" y="27"/>
                    <a:pt x="75" y="27"/>
                    <a:pt x="75" y="27"/>
                  </a:cubicBezTo>
                  <a:cubicBezTo>
                    <a:pt x="71" y="46"/>
                    <a:pt x="68" y="61"/>
                    <a:pt x="63" y="77"/>
                  </a:cubicBezTo>
                  <a:cubicBezTo>
                    <a:pt x="53" y="119"/>
                    <a:pt x="53" y="119"/>
                    <a:pt x="53" y="119"/>
                  </a:cubicBezTo>
                  <a:cubicBezTo>
                    <a:pt x="99" y="119"/>
                    <a:pt x="99" y="119"/>
                    <a:pt x="99" y="119"/>
                  </a:cubicBezTo>
                  <a:lnTo>
                    <a:pt x="88" y="77"/>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9"/>
            <p:cNvSpPr>
              <a:spLocks/>
            </p:cNvSpPr>
            <p:nvPr userDrawn="1"/>
          </p:nvSpPr>
          <p:spPr bwMode="auto">
            <a:xfrm>
              <a:off x="2878138" y="3009900"/>
              <a:ext cx="552450" cy="777875"/>
            </a:xfrm>
            <a:custGeom>
              <a:avLst/>
              <a:gdLst>
                <a:gd name="T0" fmla="*/ 180 w 348"/>
                <a:gd name="T1" fmla="*/ 195 h 490"/>
                <a:gd name="T2" fmla="*/ 348 w 348"/>
                <a:gd name="T3" fmla="*/ 490 h 490"/>
                <a:gd name="T4" fmla="*/ 261 w 348"/>
                <a:gd name="T5" fmla="*/ 490 h 490"/>
                <a:gd name="T6" fmla="*/ 130 w 348"/>
                <a:gd name="T7" fmla="*/ 254 h 490"/>
                <a:gd name="T8" fmla="*/ 78 w 348"/>
                <a:gd name="T9" fmla="*/ 319 h 490"/>
                <a:gd name="T10" fmla="*/ 78 w 348"/>
                <a:gd name="T11" fmla="*/ 490 h 490"/>
                <a:gd name="T12" fmla="*/ 0 w 348"/>
                <a:gd name="T13" fmla="*/ 490 h 490"/>
                <a:gd name="T14" fmla="*/ 0 w 348"/>
                <a:gd name="T15" fmla="*/ 0 h 490"/>
                <a:gd name="T16" fmla="*/ 78 w 348"/>
                <a:gd name="T17" fmla="*/ 0 h 490"/>
                <a:gd name="T18" fmla="*/ 78 w 348"/>
                <a:gd name="T19" fmla="*/ 223 h 490"/>
                <a:gd name="T20" fmla="*/ 246 w 348"/>
                <a:gd name="T21" fmla="*/ 0 h 490"/>
                <a:gd name="T22" fmla="*/ 336 w 348"/>
                <a:gd name="T23" fmla="*/ 0 h 490"/>
                <a:gd name="T24" fmla="*/ 180 w 348"/>
                <a:gd name="T25" fmla="*/ 195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8" h="490">
                  <a:moveTo>
                    <a:pt x="180" y="195"/>
                  </a:moveTo>
                  <a:lnTo>
                    <a:pt x="348" y="490"/>
                  </a:lnTo>
                  <a:lnTo>
                    <a:pt x="261" y="490"/>
                  </a:lnTo>
                  <a:lnTo>
                    <a:pt x="130" y="254"/>
                  </a:lnTo>
                  <a:lnTo>
                    <a:pt x="78" y="319"/>
                  </a:lnTo>
                  <a:lnTo>
                    <a:pt x="78" y="490"/>
                  </a:lnTo>
                  <a:lnTo>
                    <a:pt x="0" y="490"/>
                  </a:lnTo>
                  <a:lnTo>
                    <a:pt x="0" y="0"/>
                  </a:lnTo>
                  <a:lnTo>
                    <a:pt x="78" y="0"/>
                  </a:lnTo>
                  <a:lnTo>
                    <a:pt x="78" y="223"/>
                  </a:lnTo>
                  <a:lnTo>
                    <a:pt x="246" y="0"/>
                  </a:lnTo>
                  <a:lnTo>
                    <a:pt x="336" y="0"/>
                  </a:lnTo>
                  <a:lnTo>
                    <a:pt x="180" y="195"/>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4" name="Freeform 10"/>
            <p:cNvSpPr>
              <a:spLocks noEditPoints="1"/>
            </p:cNvSpPr>
            <p:nvPr userDrawn="1"/>
          </p:nvSpPr>
          <p:spPr bwMode="auto">
            <a:xfrm>
              <a:off x="3460750" y="3009900"/>
              <a:ext cx="585788" cy="777875"/>
            </a:xfrm>
            <a:custGeom>
              <a:avLst/>
              <a:gdLst>
                <a:gd name="T0" fmla="*/ 156 w 156"/>
                <a:gd name="T1" fmla="*/ 206 h 206"/>
                <a:gd name="T2" fmla="*/ 122 w 156"/>
                <a:gd name="T3" fmla="*/ 206 h 206"/>
                <a:gd name="T4" fmla="*/ 106 w 156"/>
                <a:gd name="T5" fmla="*/ 145 h 206"/>
                <a:gd name="T6" fmla="*/ 48 w 156"/>
                <a:gd name="T7" fmla="*/ 145 h 206"/>
                <a:gd name="T8" fmla="*/ 31 w 156"/>
                <a:gd name="T9" fmla="*/ 206 h 206"/>
                <a:gd name="T10" fmla="*/ 0 w 156"/>
                <a:gd name="T11" fmla="*/ 206 h 206"/>
                <a:gd name="T12" fmla="*/ 58 w 156"/>
                <a:gd name="T13" fmla="*/ 0 h 206"/>
                <a:gd name="T14" fmla="*/ 98 w 156"/>
                <a:gd name="T15" fmla="*/ 0 h 206"/>
                <a:gd name="T16" fmla="*/ 156 w 156"/>
                <a:gd name="T17" fmla="*/ 206 h 206"/>
                <a:gd name="T18" fmla="*/ 89 w 156"/>
                <a:gd name="T19" fmla="*/ 77 h 206"/>
                <a:gd name="T20" fmla="*/ 78 w 156"/>
                <a:gd name="T21" fmla="*/ 27 h 206"/>
                <a:gd name="T22" fmla="*/ 75 w 156"/>
                <a:gd name="T23" fmla="*/ 27 h 206"/>
                <a:gd name="T24" fmla="*/ 64 w 156"/>
                <a:gd name="T25" fmla="*/ 77 h 206"/>
                <a:gd name="T26" fmla="*/ 53 w 156"/>
                <a:gd name="T27" fmla="*/ 119 h 206"/>
                <a:gd name="T28" fmla="*/ 100 w 156"/>
                <a:gd name="T29" fmla="*/ 119 h 206"/>
                <a:gd name="T30" fmla="*/ 89 w 156"/>
                <a:gd name="T31"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6">
                  <a:moveTo>
                    <a:pt x="156" y="206"/>
                  </a:moveTo>
                  <a:cubicBezTo>
                    <a:pt x="122" y="206"/>
                    <a:pt x="122" y="206"/>
                    <a:pt x="122" y="206"/>
                  </a:cubicBezTo>
                  <a:cubicBezTo>
                    <a:pt x="106" y="145"/>
                    <a:pt x="106" y="145"/>
                    <a:pt x="106" y="145"/>
                  </a:cubicBezTo>
                  <a:cubicBezTo>
                    <a:pt x="48" y="145"/>
                    <a:pt x="48" y="145"/>
                    <a:pt x="48" y="145"/>
                  </a:cubicBezTo>
                  <a:cubicBezTo>
                    <a:pt x="31" y="206"/>
                    <a:pt x="31" y="206"/>
                    <a:pt x="31" y="206"/>
                  </a:cubicBezTo>
                  <a:cubicBezTo>
                    <a:pt x="0" y="206"/>
                    <a:pt x="0" y="206"/>
                    <a:pt x="0" y="206"/>
                  </a:cubicBezTo>
                  <a:cubicBezTo>
                    <a:pt x="58" y="0"/>
                    <a:pt x="58" y="0"/>
                    <a:pt x="58" y="0"/>
                  </a:cubicBezTo>
                  <a:cubicBezTo>
                    <a:pt x="98" y="0"/>
                    <a:pt x="98" y="0"/>
                    <a:pt x="98" y="0"/>
                  </a:cubicBezTo>
                  <a:lnTo>
                    <a:pt x="156" y="206"/>
                  </a:lnTo>
                  <a:close/>
                  <a:moveTo>
                    <a:pt x="89" y="77"/>
                  </a:moveTo>
                  <a:cubicBezTo>
                    <a:pt x="85" y="61"/>
                    <a:pt x="82" y="46"/>
                    <a:pt x="78" y="27"/>
                  </a:cubicBezTo>
                  <a:cubicBezTo>
                    <a:pt x="75" y="27"/>
                    <a:pt x="75" y="27"/>
                    <a:pt x="75" y="27"/>
                  </a:cubicBezTo>
                  <a:cubicBezTo>
                    <a:pt x="71" y="46"/>
                    <a:pt x="68" y="61"/>
                    <a:pt x="64" y="77"/>
                  </a:cubicBezTo>
                  <a:cubicBezTo>
                    <a:pt x="53" y="119"/>
                    <a:pt x="53" y="119"/>
                    <a:pt x="53" y="119"/>
                  </a:cubicBezTo>
                  <a:cubicBezTo>
                    <a:pt x="100" y="119"/>
                    <a:pt x="100" y="119"/>
                    <a:pt x="100" y="119"/>
                  </a:cubicBezTo>
                  <a:lnTo>
                    <a:pt x="89" y="77"/>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5" name="Freeform 11"/>
            <p:cNvSpPr>
              <a:spLocks/>
            </p:cNvSpPr>
            <p:nvPr userDrawn="1"/>
          </p:nvSpPr>
          <p:spPr bwMode="auto">
            <a:xfrm>
              <a:off x="4392613" y="3009900"/>
              <a:ext cx="536575" cy="793750"/>
            </a:xfrm>
            <a:custGeom>
              <a:avLst/>
              <a:gdLst>
                <a:gd name="T0" fmla="*/ 143 w 143"/>
                <a:gd name="T1" fmla="*/ 135 h 210"/>
                <a:gd name="T2" fmla="*/ 72 w 143"/>
                <a:gd name="T3" fmla="*/ 210 h 210"/>
                <a:gd name="T4" fmla="*/ 0 w 143"/>
                <a:gd name="T5" fmla="*/ 135 h 210"/>
                <a:gd name="T6" fmla="*/ 0 w 143"/>
                <a:gd name="T7" fmla="*/ 0 h 210"/>
                <a:gd name="T8" fmla="*/ 33 w 143"/>
                <a:gd name="T9" fmla="*/ 0 h 210"/>
                <a:gd name="T10" fmla="*/ 33 w 143"/>
                <a:gd name="T11" fmla="*/ 134 h 210"/>
                <a:gd name="T12" fmla="*/ 73 w 143"/>
                <a:gd name="T13" fmla="*/ 182 h 210"/>
                <a:gd name="T14" fmla="*/ 113 w 143"/>
                <a:gd name="T15" fmla="*/ 134 h 210"/>
                <a:gd name="T16" fmla="*/ 113 w 143"/>
                <a:gd name="T17" fmla="*/ 0 h 210"/>
                <a:gd name="T18" fmla="*/ 143 w 143"/>
                <a:gd name="T19" fmla="*/ 0 h 210"/>
                <a:gd name="T20" fmla="*/ 143 w 143"/>
                <a:gd name="T21" fmla="*/ 13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10">
                  <a:moveTo>
                    <a:pt x="143" y="135"/>
                  </a:moveTo>
                  <a:cubicBezTo>
                    <a:pt x="143" y="184"/>
                    <a:pt x="116" y="210"/>
                    <a:pt x="72" y="210"/>
                  </a:cubicBezTo>
                  <a:cubicBezTo>
                    <a:pt x="28" y="210"/>
                    <a:pt x="0" y="185"/>
                    <a:pt x="0" y="135"/>
                  </a:cubicBezTo>
                  <a:cubicBezTo>
                    <a:pt x="0" y="0"/>
                    <a:pt x="0" y="0"/>
                    <a:pt x="0" y="0"/>
                  </a:cubicBezTo>
                  <a:cubicBezTo>
                    <a:pt x="33" y="0"/>
                    <a:pt x="33" y="0"/>
                    <a:pt x="33" y="0"/>
                  </a:cubicBezTo>
                  <a:cubicBezTo>
                    <a:pt x="33" y="134"/>
                    <a:pt x="33" y="134"/>
                    <a:pt x="33" y="134"/>
                  </a:cubicBezTo>
                  <a:cubicBezTo>
                    <a:pt x="33" y="168"/>
                    <a:pt x="48" y="182"/>
                    <a:pt x="73" y="182"/>
                  </a:cubicBezTo>
                  <a:cubicBezTo>
                    <a:pt x="98" y="182"/>
                    <a:pt x="113" y="168"/>
                    <a:pt x="113" y="134"/>
                  </a:cubicBezTo>
                  <a:cubicBezTo>
                    <a:pt x="113" y="0"/>
                    <a:pt x="113" y="0"/>
                    <a:pt x="113" y="0"/>
                  </a:cubicBezTo>
                  <a:cubicBezTo>
                    <a:pt x="143" y="0"/>
                    <a:pt x="143" y="0"/>
                    <a:pt x="143" y="0"/>
                  </a:cubicBezTo>
                  <a:lnTo>
                    <a:pt x="143" y="135"/>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6" name="Freeform 12"/>
            <p:cNvSpPr>
              <a:spLocks/>
            </p:cNvSpPr>
            <p:nvPr userDrawn="1"/>
          </p:nvSpPr>
          <p:spPr bwMode="auto">
            <a:xfrm>
              <a:off x="5089525" y="3009900"/>
              <a:ext cx="544513" cy="777875"/>
            </a:xfrm>
            <a:custGeom>
              <a:avLst/>
              <a:gdLst>
                <a:gd name="T0" fmla="*/ 145 w 145"/>
                <a:gd name="T1" fmla="*/ 206 h 206"/>
                <a:gd name="T2" fmla="*/ 104 w 145"/>
                <a:gd name="T3" fmla="*/ 206 h 206"/>
                <a:gd name="T4" fmla="*/ 59 w 145"/>
                <a:gd name="T5" fmla="*/ 100 h 206"/>
                <a:gd name="T6" fmla="*/ 32 w 145"/>
                <a:gd name="T7" fmla="*/ 32 h 206"/>
                <a:gd name="T8" fmla="*/ 28 w 145"/>
                <a:gd name="T9" fmla="*/ 32 h 206"/>
                <a:gd name="T10" fmla="*/ 30 w 145"/>
                <a:gd name="T11" fmla="*/ 106 h 206"/>
                <a:gd name="T12" fmla="*/ 30 w 145"/>
                <a:gd name="T13" fmla="*/ 206 h 206"/>
                <a:gd name="T14" fmla="*/ 0 w 145"/>
                <a:gd name="T15" fmla="*/ 206 h 206"/>
                <a:gd name="T16" fmla="*/ 0 w 145"/>
                <a:gd name="T17" fmla="*/ 0 h 206"/>
                <a:gd name="T18" fmla="*/ 49 w 145"/>
                <a:gd name="T19" fmla="*/ 0 h 206"/>
                <a:gd name="T20" fmla="*/ 88 w 145"/>
                <a:gd name="T21" fmla="*/ 91 h 206"/>
                <a:gd name="T22" fmla="*/ 113 w 145"/>
                <a:gd name="T23" fmla="*/ 162 h 206"/>
                <a:gd name="T24" fmla="*/ 117 w 145"/>
                <a:gd name="T25" fmla="*/ 162 h 206"/>
                <a:gd name="T26" fmla="*/ 114 w 145"/>
                <a:gd name="T27" fmla="*/ 87 h 206"/>
                <a:gd name="T28" fmla="*/ 114 w 145"/>
                <a:gd name="T29" fmla="*/ 0 h 206"/>
                <a:gd name="T30" fmla="*/ 145 w 145"/>
                <a:gd name="T31" fmla="*/ 0 h 206"/>
                <a:gd name="T32" fmla="*/ 145 w 145"/>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06">
                  <a:moveTo>
                    <a:pt x="145" y="206"/>
                  </a:moveTo>
                  <a:cubicBezTo>
                    <a:pt x="104" y="206"/>
                    <a:pt x="104" y="206"/>
                    <a:pt x="104" y="206"/>
                  </a:cubicBezTo>
                  <a:cubicBezTo>
                    <a:pt x="59" y="100"/>
                    <a:pt x="59" y="100"/>
                    <a:pt x="59" y="100"/>
                  </a:cubicBezTo>
                  <a:cubicBezTo>
                    <a:pt x="48" y="74"/>
                    <a:pt x="40" y="55"/>
                    <a:pt x="32" y="32"/>
                  </a:cubicBezTo>
                  <a:cubicBezTo>
                    <a:pt x="28" y="32"/>
                    <a:pt x="28" y="32"/>
                    <a:pt x="28" y="32"/>
                  </a:cubicBezTo>
                  <a:cubicBezTo>
                    <a:pt x="29" y="56"/>
                    <a:pt x="30" y="81"/>
                    <a:pt x="30" y="106"/>
                  </a:cubicBezTo>
                  <a:cubicBezTo>
                    <a:pt x="30" y="206"/>
                    <a:pt x="30" y="206"/>
                    <a:pt x="30" y="206"/>
                  </a:cubicBezTo>
                  <a:cubicBezTo>
                    <a:pt x="0" y="206"/>
                    <a:pt x="0" y="206"/>
                    <a:pt x="0" y="206"/>
                  </a:cubicBezTo>
                  <a:cubicBezTo>
                    <a:pt x="0" y="0"/>
                    <a:pt x="0" y="0"/>
                    <a:pt x="0" y="0"/>
                  </a:cubicBezTo>
                  <a:cubicBezTo>
                    <a:pt x="49" y="0"/>
                    <a:pt x="49" y="0"/>
                    <a:pt x="49" y="0"/>
                  </a:cubicBezTo>
                  <a:cubicBezTo>
                    <a:pt x="88" y="91"/>
                    <a:pt x="88" y="91"/>
                    <a:pt x="88" y="91"/>
                  </a:cubicBezTo>
                  <a:cubicBezTo>
                    <a:pt x="99" y="117"/>
                    <a:pt x="106" y="138"/>
                    <a:pt x="113" y="162"/>
                  </a:cubicBezTo>
                  <a:cubicBezTo>
                    <a:pt x="117" y="162"/>
                    <a:pt x="117" y="162"/>
                    <a:pt x="117" y="162"/>
                  </a:cubicBezTo>
                  <a:cubicBezTo>
                    <a:pt x="115" y="137"/>
                    <a:pt x="114" y="114"/>
                    <a:pt x="114" y="87"/>
                  </a:cubicBezTo>
                  <a:cubicBezTo>
                    <a:pt x="114" y="0"/>
                    <a:pt x="114" y="0"/>
                    <a:pt x="114" y="0"/>
                  </a:cubicBezTo>
                  <a:cubicBezTo>
                    <a:pt x="145" y="0"/>
                    <a:pt x="145" y="0"/>
                    <a:pt x="145" y="0"/>
                  </a:cubicBezTo>
                  <a:lnTo>
                    <a:pt x="145" y="206"/>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7" name="Rectangle 13"/>
            <p:cNvSpPr>
              <a:spLocks noChangeArrowheads="1"/>
            </p:cNvSpPr>
            <p:nvPr userDrawn="1"/>
          </p:nvSpPr>
          <p:spPr bwMode="auto">
            <a:xfrm>
              <a:off x="5792788" y="3009900"/>
              <a:ext cx="127000" cy="777875"/>
            </a:xfrm>
            <a:prstGeom prst="rect">
              <a:avLst/>
            </a:prstGeom>
            <a:solidFill>
              <a:srgbClr val="2C37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4"/>
            <p:cNvSpPr>
              <a:spLocks/>
            </p:cNvSpPr>
            <p:nvPr userDrawn="1"/>
          </p:nvSpPr>
          <p:spPr bwMode="auto">
            <a:xfrm>
              <a:off x="6013450" y="3009900"/>
              <a:ext cx="585788" cy="777875"/>
            </a:xfrm>
            <a:custGeom>
              <a:avLst/>
              <a:gdLst>
                <a:gd name="T0" fmla="*/ 98 w 156"/>
                <a:gd name="T1" fmla="*/ 206 h 206"/>
                <a:gd name="T2" fmla="*/ 58 w 156"/>
                <a:gd name="T3" fmla="*/ 206 h 206"/>
                <a:gd name="T4" fmla="*/ 0 w 156"/>
                <a:gd name="T5" fmla="*/ 0 h 206"/>
                <a:gd name="T6" fmla="*/ 36 w 156"/>
                <a:gd name="T7" fmla="*/ 0 h 206"/>
                <a:gd name="T8" fmla="*/ 60 w 156"/>
                <a:gd name="T9" fmla="*/ 97 h 206"/>
                <a:gd name="T10" fmla="*/ 78 w 156"/>
                <a:gd name="T11" fmla="*/ 173 h 206"/>
                <a:gd name="T12" fmla="*/ 81 w 156"/>
                <a:gd name="T13" fmla="*/ 173 h 206"/>
                <a:gd name="T14" fmla="*/ 99 w 156"/>
                <a:gd name="T15" fmla="*/ 98 h 206"/>
                <a:gd name="T16" fmla="*/ 124 w 156"/>
                <a:gd name="T17" fmla="*/ 0 h 206"/>
                <a:gd name="T18" fmla="*/ 156 w 156"/>
                <a:gd name="T19" fmla="*/ 0 h 206"/>
                <a:gd name="T20" fmla="*/ 98 w 156"/>
                <a:gd name="T2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206">
                  <a:moveTo>
                    <a:pt x="98" y="206"/>
                  </a:moveTo>
                  <a:cubicBezTo>
                    <a:pt x="58" y="206"/>
                    <a:pt x="58" y="206"/>
                    <a:pt x="58" y="206"/>
                  </a:cubicBezTo>
                  <a:cubicBezTo>
                    <a:pt x="0" y="0"/>
                    <a:pt x="0" y="0"/>
                    <a:pt x="0" y="0"/>
                  </a:cubicBezTo>
                  <a:cubicBezTo>
                    <a:pt x="36" y="0"/>
                    <a:pt x="36" y="0"/>
                    <a:pt x="36" y="0"/>
                  </a:cubicBezTo>
                  <a:cubicBezTo>
                    <a:pt x="60" y="97"/>
                    <a:pt x="60" y="97"/>
                    <a:pt x="60" y="97"/>
                  </a:cubicBezTo>
                  <a:cubicBezTo>
                    <a:pt x="67" y="124"/>
                    <a:pt x="72" y="148"/>
                    <a:pt x="78" y="173"/>
                  </a:cubicBezTo>
                  <a:cubicBezTo>
                    <a:pt x="81" y="173"/>
                    <a:pt x="81" y="173"/>
                    <a:pt x="81" y="173"/>
                  </a:cubicBezTo>
                  <a:cubicBezTo>
                    <a:pt x="87" y="148"/>
                    <a:pt x="92" y="125"/>
                    <a:pt x="99" y="98"/>
                  </a:cubicBezTo>
                  <a:cubicBezTo>
                    <a:pt x="124" y="0"/>
                    <a:pt x="124" y="0"/>
                    <a:pt x="124" y="0"/>
                  </a:cubicBezTo>
                  <a:cubicBezTo>
                    <a:pt x="156" y="0"/>
                    <a:pt x="156" y="0"/>
                    <a:pt x="156" y="0"/>
                  </a:cubicBezTo>
                  <a:lnTo>
                    <a:pt x="98" y="206"/>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5"/>
            <p:cNvSpPr>
              <a:spLocks/>
            </p:cNvSpPr>
            <p:nvPr userDrawn="1"/>
          </p:nvSpPr>
          <p:spPr bwMode="auto">
            <a:xfrm>
              <a:off x="6697663" y="3009900"/>
              <a:ext cx="473075" cy="777875"/>
            </a:xfrm>
            <a:custGeom>
              <a:avLst/>
              <a:gdLst>
                <a:gd name="T0" fmla="*/ 293 w 298"/>
                <a:gd name="T1" fmla="*/ 69 h 490"/>
                <a:gd name="T2" fmla="*/ 78 w 298"/>
                <a:gd name="T3" fmla="*/ 69 h 490"/>
                <a:gd name="T4" fmla="*/ 78 w 298"/>
                <a:gd name="T5" fmla="*/ 197 h 490"/>
                <a:gd name="T6" fmla="*/ 241 w 298"/>
                <a:gd name="T7" fmla="*/ 197 h 490"/>
                <a:gd name="T8" fmla="*/ 241 w 298"/>
                <a:gd name="T9" fmla="*/ 264 h 490"/>
                <a:gd name="T10" fmla="*/ 78 w 298"/>
                <a:gd name="T11" fmla="*/ 264 h 490"/>
                <a:gd name="T12" fmla="*/ 78 w 298"/>
                <a:gd name="T13" fmla="*/ 423 h 490"/>
                <a:gd name="T14" fmla="*/ 298 w 298"/>
                <a:gd name="T15" fmla="*/ 423 h 490"/>
                <a:gd name="T16" fmla="*/ 298 w 298"/>
                <a:gd name="T17" fmla="*/ 490 h 490"/>
                <a:gd name="T18" fmla="*/ 0 w 298"/>
                <a:gd name="T19" fmla="*/ 490 h 490"/>
                <a:gd name="T20" fmla="*/ 0 w 298"/>
                <a:gd name="T21" fmla="*/ 0 h 490"/>
                <a:gd name="T22" fmla="*/ 293 w 298"/>
                <a:gd name="T23" fmla="*/ 0 h 490"/>
                <a:gd name="T24" fmla="*/ 293 w 298"/>
                <a:gd name="T25" fmla="*/ 6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490">
                  <a:moveTo>
                    <a:pt x="293" y="69"/>
                  </a:moveTo>
                  <a:lnTo>
                    <a:pt x="78" y="69"/>
                  </a:lnTo>
                  <a:lnTo>
                    <a:pt x="78" y="197"/>
                  </a:lnTo>
                  <a:lnTo>
                    <a:pt x="241" y="197"/>
                  </a:lnTo>
                  <a:lnTo>
                    <a:pt x="241" y="264"/>
                  </a:lnTo>
                  <a:lnTo>
                    <a:pt x="78" y="264"/>
                  </a:lnTo>
                  <a:lnTo>
                    <a:pt x="78" y="423"/>
                  </a:lnTo>
                  <a:lnTo>
                    <a:pt x="298" y="423"/>
                  </a:lnTo>
                  <a:lnTo>
                    <a:pt x="298" y="490"/>
                  </a:lnTo>
                  <a:lnTo>
                    <a:pt x="0" y="490"/>
                  </a:lnTo>
                  <a:lnTo>
                    <a:pt x="0" y="0"/>
                  </a:lnTo>
                  <a:lnTo>
                    <a:pt x="293" y="0"/>
                  </a:lnTo>
                  <a:lnTo>
                    <a:pt x="293" y="69"/>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6"/>
            <p:cNvSpPr>
              <a:spLocks noEditPoints="1"/>
            </p:cNvSpPr>
            <p:nvPr userDrawn="1"/>
          </p:nvSpPr>
          <p:spPr bwMode="auto">
            <a:xfrm>
              <a:off x="7278688" y="3009900"/>
              <a:ext cx="530225" cy="777875"/>
            </a:xfrm>
            <a:custGeom>
              <a:avLst/>
              <a:gdLst>
                <a:gd name="T0" fmla="*/ 68 w 141"/>
                <a:gd name="T1" fmla="*/ 0 h 206"/>
                <a:gd name="T2" fmla="*/ 135 w 141"/>
                <a:gd name="T3" fmla="*/ 56 h 206"/>
                <a:gd name="T4" fmla="*/ 97 w 141"/>
                <a:gd name="T5" fmla="*/ 108 h 206"/>
                <a:gd name="T6" fmla="*/ 141 w 141"/>
                <a:gd name="T7" fmla="*/ 206 h 206"/>
                <a:gd name="T8" fmla="*/ 106 w 141"/>
                <a:gd name="T9" fmla="*/ 206 h 206"/>
                <a:gd name="T10" fmla="*/ 68 w 141"/>
                <a:gd name="T11" fmla="*/ 114 h 206"/>
                <a:gd name="T12" fmla="*/ 59 w 141"/>
                <a:gd name="T13" fmla="*/ 114 h 206"/>
                <a:gd name="T14" fmla="*/ 32 w 141"/>
                <a:gd name="T15" fmla="*/ 114 h 206"/>
                <a:gd name="T16" fmla="*/ 32 w 141"/>
                <a:gd name="T17" fmla="*/ 206 h 206"/>
                <a:gd name="T18" fmla="*/ 0 w 141"/>
                <a:gd name="T19" fmla="*/ 206 h 206"/>
                <a:gd name="T20" fmla="*/ 0 w 141"/>
                <a:gd name="T21" fmla="*/ 0 h 206"/>
                <a:gd name="T22" fmla="*/ 68 w 141"/>
                <a:gd name="T23" fmla="*/ 0 h 206"/>
                <a:gd name="T24" fmla="*/ 32 w 141"/>
                <a:gd name="T25" fmla="*/ 87 h 206"/>
                <a:gd name="T26" fmla="*/ 65 w 141"/>
                <a:gd name="T27" fmla="*/ 87 h 206"/>
                <a:gd name="T28" fmla="*/ 102 w 141"/>
                <a:gd name="T29" fmla="*/ 57 h 206"/>
                <a:gd name="T30" fmla="*/ 67 w 141"/>
                <a:gd name="T31" fmla="*/ 27 h 206"/>
                <a:gd name="T32" fmla="*/ 32 w 141"/>
                <a:gd name="T33" fmla="*/ 27 h 206"/>
                <a:gd name="T34" fmla="*/ 32 w 141"/>
                <a:gd name="T35" fmla="*/ 8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206">
                  <a:moveTo>
                    <a:pt x="68" y="0"/>
                  </a:moveTo>
                  <a:cubicBezTo>
                    <a:pt x="114" y="0"/>
                    <a:pt x="135" y="20"/>
                    <a:pt x="135" y="56"/>
                  </a:cubicBezTo>
                  <a:cubicBezTo>
                    <a:pt x="135" y="82"/>
                    <a:pt x="122" y="100"/>
                    <a:pt x="97" y="108"/>
                  </a:cubicBezTo>
                  <a:cubicBezTo>
                    <a:pt x="141" y="206"/>
                    <a:pt x="141" y="206"/>
                    <a:pt x="141" y="206"/>
                  </a:cubicBezTo>
                  <a:cubicBezTo>
                    <a:pt x="106" y="206"/>
                    <a:pt x="106" y="206"/>
                    <a:pt x="106" y="206"/>
                  </a:cubicBezTo>
                  <a:cubicBezTo>
                    <a:pt x="68" y="114"/>
                    <a:pt x="68" y="114"/>
                    <a:pt x="68" y="114"/>
                  </a:cubicBezTo>
                  <a:cubicBezTo>
                    <a:pt x="59" y="114"/>
                    <a:pt x="59" y="114"/>
                    <a:pt x="59" y="114"/>
                  </a:cubicBezTo>
                  <a:cubicBezTo>
                    <a:pt x="32" y="114"/>
                    <a:pt x="32" y="114"/>
                    <a:pt x="32" y="114"/>
                  </a:cubicBezTo>
                  <a:cubicBezTo>
                    <a:pt x="32" y="206"/>
                    <a:pt x="32" y="206"/>
                    <a:pt x="32" y="206"/>
                  </a:cubicBezTo>
                  <a:cubicBezTo>
                    <a:pt x="0" y="206"/>
                    <a:pt x="0" y="206"/>
                    <a:pt x="0" y="206"/>
                  </a:cubicBezTo>
                  <a:cubicBezTo>
                    <a:pt x="0" y="0"/>
                    <a:pt x="0" y="0"/>
                    <a:pt x="0" y="0"/>
                  </a:cubicBezTo>
                  <a:lnTo>
                    <a:pt x="68" y="0"/>
                  </a:lnTo>
                  <a:close/>
                  <a:moveTo>
                    <a:pt x="32" y="87"/>
                  </a:moveTo>
                  <a:cubicBezTo>
                    <a:pt x="65" y="87"/>
                    <a:pt x="65" y="87"/>
                    <a:pt x="65" y="87"/>
                  </a:cubicBezTo>
                  <a:cubicBezTo>
                    <a:pt x="91" y="87"/>
                    <a:pt x="102" y="76"/>
                    <a:pt x="102" y="57"/>
                  </a:cubicBezTo>
                  <a:cubicBezTo>
                    <a:pt x="102" y="38"/>
                    <a:pt x="93" y="27"/>
                    <a:pt x="67" y="27"/>
                  </a:cubicBezTo>
                  <a:cubicBezTo>
                    <a:pt x="32" y="27"/>
                    <a:pt x="32" y="27"/>
                    <a:pt x="32" y="27"/>
                  </a:cubicBezTo>
                  <a:lnTo>
                    <a:pt x="32" y="87"/>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7"/>
            <p:cNvSpPr>
              <a:spLocks/>
            </p:cNvSpPr>
            <p:nvPr userDrawn="1"/>
          </p:nvSpPr>
          <p:spPr bwMode="auto">
            <a:xfrm>
              <a:off x="7856538" y="2998788"/>
              <a:ext cx="527050" cy="804863"/>
            </a:xfrm>
            <a:custGeom>
              <a:avLst/>
              <a:gdLst>
                <a:gd name="T0" fmla="*/ 105 w 140"/>
                <a:gd name="T1" fmla="*/ 60 h 213"/>
                <a:gd name="T2" fmla="*/ 71 w 140"/>
                <a:gd name="T3" fmla="*/ 27 h 213"/>
                <a:gd name="T4" fmla="*/ 40 w 140"/>
                <a:gd name="T5" fmla="*/ 54 h 213"/>
                <a:gd name="T6" fmla="*/ 74 w 140"/>
                <a:gd name="T7" fmla="*/ 88 h 213"/>
                <a:gd name="T8" fmla="*/ 84 w 140"/>
                <a:gd name="T9" fmla="*/ 91 h 213"/>
                <a:gd name="T10" fmla="*/ 140 w 140"/>
                <a:gd name="T11" fmla="*/ 152 h 213"/>
                <a:gd name="T12" fmla="*/ 71 w 140"/>
                <a:gd name="T13" fmla="*/ 213 h 213"/>
                <a:gd name="T14" fmla="*/ 0 w 140"/>
                <a:gd name="T15" fmla="*/ 160 h 213"/>
                <a:gd name="T16" fmla="*/ 32 w 140"/>
                <a:gd name="T17" fmla="*/ 149 h 213"/>
                <a:gd name="T18" fmla="*/ 71 w 140"/>
                <a:gd name="T19" fmla="*/ 186 h 213"/>
                <a:gd name="T20" fmla="*/ 107 w 140"/>
                <a:gd name="T21" fmla="*/ 156 h 213"/>
                <a:gd name="T22" fmla="*/ 70 w 140"/>
                <a:gd name="T23" fmla="*/ 121 h 213"/>
                <a:gd name="T24" fmla="*/ 60 w 140"/>
                <a:gd name="T25" fmla="*/ 118 h 213"/>
                <a:gd name="T26" fmla="*/ 7 w 140"/>
                <a:gd name="T27" fmla="*/ 56 h 213"/>
                <a:gd name="T28" fmla="*/ 70 w 140"/>
                <a:gd name="T29" fmla="*/ 0 h 213"/>
                <a:gd name="T30" fmla="*/ 137 w 140"/>
                <a:gd name="T31" fmla="*/ 51 h 213"/>
                <a:gd name="T32" fmla="*/ 105 w 140"/>
                <a:gd name="T33" fmla="*/ 6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13">
                  <a:moveTo>
                    <a:pt x="105" y="60"/>
                  </a:moveTo>
                  <a:cubicBezTo>
                    <a:pt x="100" y="38"/>
                    <a:pt x="89" y="27"/>
                    <a:pt x="71" y="27"/>
                  </a:cubicBezTo>
                  <a:cubicBezTo>
                    <a:pt x="51" y="27"/>
                    <a:pt x="40" y="37"/>
                    <a:pt x="40" y="54"/>
                  </a:cubicBezTo>
                  <a:cubicBezTo>
                    <a:pt x="40" y="72"/>
                    <a:pt x="47" y="80"/>
                    <a:pt x="74" y="88"/>
                  </a:cubicBezTo>
                  <a:cubicBezTo>
                    <a:pt x="84" y="91"/>
                    <a:pt x="84" y="91"/>
                    <a:pt x="84" y="91"/>
                  </a:cubicBezTo>
                  <a:cubicBezTo>
                    <a:pt x="127" y="104"/>
                    <a:pt x="140" y="122"/>
                    <a:pt x="140" y="152"/>
                  </a:cubicBezTo>
                  <a:cubicBezTo>
                    <a:pt x="140" y="188"/>
                    <a:pt x="117" y="213"/>
                    <a:pt x="71" y="213"/>
                  </a:cubicBezTo>
                  <a:cubicBezTo>
                    <a:pt x="35" y="213"/>
                    <a:pt x="9" y="195"/>
                    <a:pt x="0" y="160"/>
                  </a:cubicBezTo>
                  <a:cubicBezTo>
                    <a:pt x="32" y="149"/>
                    <a:pt x="32" y="149"/>
                    <a:pt x="32" y="149"/>
                  </a:cubicBezTo>
                  <a:cubicBezTo>
                    <a:pt x="36" y="173"/>
                    <a:pt x="51" y="186"/>
                    <a:pt x="71" y="186"/>
                  </a:cubicBezTo>
                  <a:cubicBezTo>
                    <a:pt x="96" y="186"/>
                    <a:pt x="107" y="174"/>
                    <a:pt x="107" y="156"/>
                  </a:cubicBezTo>
                  <a:cubicBezTo>
                    <a:pt x="107" y="139"/>
                    <a:pt x="101" y="130"/>
                    <a:pt x="70" y="121"/>
                  </a:cubicBezTo>
                  <a:cubicBezTo>
                    <a:pt x="60" y="118"/>
                    <a:pt x="60" y="118"/>
                    <a:pt x="60" y="118"/>
                  </a:cubicBezTo>
                  <a:cubicBezTo>
                    <a:pt x="20" y="105"/>
                    <a:pt x="7" y="88"/>
                    <a:pt x="7" y="56"/>
                  </a:cubicBezTo>
                  <a:cubicBezTo>
                    <a:pt x="7" y="25"/>
                    <a:pt x="30" y="0"/>
                    <a:pt x="70" y="0"/>
                  </a:cubicBezTo>
                  <a:cubicBezTo>
                    <a:pt x="103" y="0"/>
                    <a:pt x="127" y="17"/>
                    <a:pt x="137" y="51"/>
                  </a:cubicBezTo>
                  <a:lnTo>
                    <a:pt x="105" y="60"/>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Rectangle 18"/>
            <p:cNvSpPr>
              <a:spLocks noChangeArrowheads="1"/>
            </p:cNvSpPr>
            <p:nvPr userDrawn="1"/>
          </p:nvSpPr>
          <p:spPr bwMode="auto">
            <a:xfrm>
              <a:off x="8502650" y="3009900"/>
              <a:ext cx="123825" cy="777875"/>
            </a:xfrm>
            <a:prstGeom prst="rect">
              <a:avLst/>
            </a:prstGeom>
            <a:solidFill>
              <a:srgbClr val="2C37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9"/>
            <p:cNvSpPr>
              <a:spLocks/>
            </p:cNvSpPr>
            <p:nvPr userDrawn="1"/>
          </p:nvSpPr>
          <p:spPr bwMode="auto">
            <a:xfrm>
              <a:off x="8731250" y="3009900"/>
              <a:ext cx="544513" cy="777875"/>
            </a:xfrm>
            <a:custGeom>
              <a:avLst/>
              <a:gdLst>
                <a:gd name="T0" fmla="*/ 343 w 343"/>
                <a:gd name="T1" fmla="*/ 69 h 490"/>
                <a:gd name="T2" fmla="*/ 209 w 343"/>
                <a:gd name="T3" fmla="*/ 69 h 490"/>
                <a:gd name="T4" fmla="*/ 209 w 343"/>
                <a:gd name="T5" fmla="*/ 490 h 490"/>
                <a:gd name="T6" fmla="*/ 131 w 343"/>
                <a:gd name="T7" fmla="*/ 490 h 490"/>
                <a:gd name="T8" fmla="*/ 131 w 343"/>
                <a:gd name="T9" fmla="*/ 69 h 490"/>
                <a:gd name="T10" fmla="*/ 0 w 343"/>
                <a:gd name="T11" fmla="*/ 69 h 490"/>
                <a:gd name="T12" fmla="*/ 0 w 343"/>
                <a:gd name="T13" fmla="*/ 0 h 490"/>
                <a:gd name="T14" fmla="*/ 343 w 343"/>
                <a:gd name="T15" fmla="*/ 0 h 490"/>
                <a:gd name="T16" fmla="*/ 343 w 343"/>
                <a:gd name="T17" fmla="*/ 6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90">
                  <a:moveTo>
                    <a:pt x="343" y="69"/>
                  </a:moveTo>
                  <a:lnTo>
                    <a:pt x="209" y="69"/>
                  </a:lnTo>
                  <a:lnTo>
                    <a:pt x="209" y="490"/>
                  </a:lnTo>
                  <a:lnTo>
                    <a:pt x="131" y="490"/>
                  </a:lnTo>
                  <a:lnTo>
                    <a:pt x="131" y="69"/>
                  </a:lnTo>
                  <a:lnTo>
                    <a:pt x="0" y="69"/>
                  </a:lnTo>
                  <a:lnTo>
                    <a:pt x="0" y="0"/>
                  </a:lnTo>
                  <a:lnTo>
                    <a:pt x="343" y="0"/>
                  </a:lnTo>
                  <a:lnTo>
                    <a:pt x="343" y="69"/>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20"/>
            <p:cNvSpPr>
              <a:spLocks/>
            </p:cNvSpPr>
            <p:nvPr userDrawn="1"/>
          </p:nvSpPr>
          <p:spPr bwMode="auto">
            <a:xfrm>
              <a:off x="9313863" y="3009900"/>
              <a:ext cx="585788" cy="777875"/>
            </a:xfrm>
            <a:custGeom>
              <a:avLst/>
              <a:gdLst>
                <a:gd name="T0" fmla="*/ 94 w 156"/>
                <a:gd name="T1" fmla="*/ 121 h 206"/>
                <a:gd name="T2" fmla="*/ 94 w 156"/>
                <a:gd name="T3" fmla="*/ 206 h 206"/>
                <a:gd name="T4" fmla="*/ 61 w 156"/>
                <a:gd name="T5" fmla="*/ 206 h 206"/>
                <a:gd name="T6" fmla="*/ 61 w 156"/>
                <a:gd name="T7" fmla="*/ 121 h 206"/>
                <a:gd name="T8" fmla="*/ 0 w 156"/>
                <a:gd name="T9" fmla="*/ 0 h 206"/>
                <a:gd name="T10" fmla="*/ 37 w 156"/>
                <a:gd name="T11" fmla="*/ 0 h 206"/>
                <a:gd name="T12" fmla="*/ 74 w 156"/>
                <a:gd name="T13" fmla="*/ 77 h 206"/>
                <a:gd name="T14" fmla="*/ 80 w 156"/>
                <a:gd name="T15" fmla="*/ 89 h 206"/>
                <a:gd name="T16" fmla="*/ 86 w 156"/>
                <a:gd name="T17" fmla="*/ 77 h 206"/>
                <a:gd name="T18" fmla="*/ 122 w 156"/>
                <a:gd name="T19" fmla="*/ 0 h 206"/>
                <a:gd name="T20" fmla="*/ 156 w 156"/>
                <a:gd name="T21" fmla="*/ 0 h 206"/>
                <a:gd name="T22" fmla="*/ 94 w 156"/>
                <a:gd name="T23" fmla="*/ 12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206">
                  <a:moveTo>
                    <a:pt x="94" y="121"/>
                  </a:moveTo>
                  <a:cubicBezTo>
                    <a:pt x="94" y="206"/>
                    <a:pt x="94" y="206"/>
                    <a:pt x="94" y="206"/>
                  </a:cubicBezTo>
                  <a:cubicBezTo>
                    <a:pt x="61" y="206"/>
                    <a:pt x="61" y="206"/>
                    <a:pt x="61" y="206"/>
                  </a:cubicBezTo>
                  <a:cubicBezTo>
                    <a:pt x="61" y="121"/>
                    <a:pt x="61" y="121"/>
                    <a:pt x="61" y="121"/>
                  </a:cubicBezTo>
                  <a:cubicBezTo>
                    <a:pt x="0" y="0"/>
                    <a:pt x="0" y="0"/>
                    <a:pt x="0" y="0"/>
                  </a:cubicBezTo>
                  <a:cubicBezTo>
                    <a:pt x="37" y="0"/>
                    <a:pt x="37" y="0"/>
                    <a:pt x="37" y="0"/>
                  </a:cubicBezTo>
                  <a:cubicBezTo>
                    <a:pt x="74" y="77"/>
                    <a:pt x="74" y="77"/>
                    <a:pt x="74" y="77"/>
                  </a:cubicBezTo>
                  <a:cubicBezTo>
                    <a:pt x="77" y="82"/>
                    <a:pt x="78" y="85"/>
                    <a:pt x="80" y="89"/>
                  </a:cubicBezTo>
                  <a:cubicBezTo>
                    <a:pt x="82" y="84"/>
                    <a:pt x="83" y="82"/>
                    <a:pt x="86" y="77"/>
                  </a:cubicBezTo>
                  <a:cubicBezTo>
                    <a:pt x="122" y="0"/>
                    <a:pt x="122" y="0"/>
                    <a:pt x="122" y="0"/>
                  </a:cubicBezTo>
                  <a:cubicBezTo>
                    <a:pt x="156" y="0"/>
                    <a:pt x="156" y="0"/>
                    <a:pt x="156" y="0"/>
                  </a:cubicBezTo>
                  <a:lnTo>
                    <a:pt x="94" y="121"/>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21" name="グループ化 120"/>
          <p:cNvGrpSpPr/>
          <p:nvPr/>
        </p:nvGrpSpPr>
        <p:grpSpPr>
          <a:xfrm>
            <a:off x="253473" y="119939"/>
            <a:ext cx="974712" cy="516358"/>
            <a:chOff x="323790" y="141997"/>
            <a:chExt cx="854770" cy="452818"/>
          </a:xfrm>
        </p:grpSpPr>
        <p:sp>
          <p:nvSpPr>
            <p:cNvPr id="62" name="Freeform 5"/>
            <p:cNvSpPr>
              <a:spLocks/>
            </p:cNvSpPr>
            <p:nvPr userDrawn="1"/>
          </p:nvSpPr>
          <p:spPr bwMode="auto">
            <a:xfrm>
              <a:off x="656521" y="145143"/>
              <a:ext cx="522039" cy="449672"/>
            </a:xfrm>
            <a:custGeom>
              <a:avLst/>
              <a:gdLst>
                <a:gd name="T0" fmla="*/ 1356 w 1684"/>
                <a:gd name="T1" fmla="*/ 1145 h 1449"/>
                <a:gd name="T2" fmla="*/ 1246 w 1684"/>
                <a:gd name="T3" fmla="*/ 1449 h 1449"/>
                <a:gd name="T4" fmla="*/ 0 w 1684"/>
                <a:gd name="T5" fmla="*/ 1449 h 1449"/>
                <a:gd name="T6" fmla="*/ 1496 w 1684"/>
                <a:gd name="T7" fmla="*/ 0 h 1449"/>
                <a:gd name="T8" fmla="*/ 1635 w 1684"/>
                <a:gd name="T9" fmla="*/ 105 h 1449"/>
                <a:gd name="T10" fmla="*/ 1544 w 1684"/>
                <a:gd name="T11" fmla="*/ 193 h 1449"/>
                <a:gd name="T12" fmla="*/ 1539 w 1684"/>
                <a:gd name="T13" fmla="*/ 217 h 1449"/>
                <a:gd name="T14" fmla="*/ 1559 w 1684"/>
                <a:gd name="T15" fmla="*/ 230 h 1449"/>
                <a:gd name="T16" fmla="*/ 1684 w 1684"/>
                <a:gd name="T17" fmla="*/ 230 h 1449"/>
                <a:gd name="T18" fmla="*/ 1684 w 1684"/>
                <a:gd name="T19" fmla="*/ 420 h 1449"/>
                <a:gd name="T20" fmla="*/ 1356 w 1684"/>
                <a:gd name="T21" fmla="*/ 420 h 1449"/>
                <a:gd name="T22" fmla="*/ 1356 w 1684"/>
                <a:gd name="T23" fmla="*/ 114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4" h="1449">
                  <a:moveTo>
                    <a:pt x="1356" y="1145"/>
                  </a:moveTo>
                  <a:cubicBezTo>
                    <a:pt x="1246" y="1449"/>
                    <a:pt x="1246" y="1449"/>
                    <a:pt x="1246" y="1449"/>
                  </a:cubicBezTo>
                  <a:cubicBezTo>
                    <a:pt x="0" y="1449"/>
                    <a:pt x="0" y="1449"/>
                    <a:pt x="0" y="1449"/>
                  </a:cubicBezTo>
                  <a:cubicBezTo>
                    <a:pt x="1496" y="0"/>
                    <a:pt x="1496" y="0"/>
                    <a:pt x="1496" y="0"/>
                  </a:cubicBezTo>
                  <a:cubicBezTo>
                    <a:pt x="1635" y="105"/>
                    <a:pt x="1635" y="105"/>
                    <a:pt x="1635" y="105"/>
                  </a:cubicBezTo>
                  <a:cubicBezTo>
                    <a:pt x="1544" y="193"/>
                    <a:pt x="1544" y="193"/>
                    <a:pt x="1544" y="193"/>
                  </a:cubicBezTo>
                  <a:cubicBezTo>
                    <a:pt x="1538" y="199"/>
                    <a:pt x="1536" y="209"/>
                    <a:pt x="1539" y="217"/>
                  </a:cubicBezTo>
                  <a:cubicBezTo>
                    <a:pt x="1543" y="225"/>
                    <a:pt x="1551" y="230"/>
                    <a:pt x="1559" y="230"/>
                  </a:cubicBezTo>
                  <a:cubicBezTo>
                    <a:pt x="1684" y="230"/>
                    <a:pt x="1684" y="230"/>
                    <a:pt x="1684" y="230"/>
                  </a:cubicBezTo>
                  <a:cubicBezTo>
                    <a:pt x="1684" y="420"/>
                    <a:pt x="1684" y="420"/>
                    <a:pt x="1684" y="420"/>
                  </a:cubicBezTo>
                  <a:cubicBezTo>
                    <a:pt x="1356" y="420"/>
                    <a:pt x="1356" y="420"/>
                    <a:pt x="1356" y="420"/>
                  </a:cubicBezTo>
                  <a:lnTo>
                    <a:pt x="1356" y="1145"/>
                  </a:lnTo>
                  <a:close/>
                </a:path>
              </a:pathLst>
            </a:custGeom>
            <a:solidFill>
              <a:srgbClr val="D2DC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Rectangle 6"/>
            <p:cNvSpPr>
              <a:spLocks noChangeArrowheads="1"/>
            </p:cNvSpPr>
            <p:nvPr userDrawn="1"/>
          </p:nvSpPr>
          <p:spPr bwMode="auto">
            <a:xfrm>
              <a:off x="323790" y="141997"/>
              <a:ext cx="332731" cy="452818"/>
            </a:xfrm>
            <a:prstGeom prst="rect">
              <a:avLst/>
            </a:prstGeom>
            <a:solidFill>
              <a:srgbClr val="62AD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7"/>
            <p:cNvSpPr>
              <a:spLocks/>
            </p:cNvSpPr>
            <p:nvPr userDrawn="1"/>
          </p:nvSpPr>
          <p:spPr bwMode="auto">
            <a:xfrm>
              <a:off x="679464" y="188537"/>
              <a:ext cx="129264" cy="154566"/>
            </a:xfrm>
            <a:custGeom>
              <a:avLst/>
              <a:gdLst>
                <a:gd name="T0" fmla="*/ 19 w 417"/>
                <a:gd name="T1" fmla="*/ 0 h 498"/>
                <a:gd name="T2" fmla="*/ 261 w 417"/>
                <a:gd name="T3" fmla="*/ 0 h 498"/>
                <a:gd name="T4" fmla="*/ 387 w 417"/>
                <a:gd name="T5" fmla="*/ 39 h 498"/>
                <a:gd name="T6" fmla="*/ 417 w 417"/>
                <a:gd name="T7" fmla="*/ 146 h 498"/>
                <a:gd name="T8" fmla="*/ 375 w 417"/>
                <a:gd name="T9" fmla="*/ 266 h 498"/>
                <a:gd name="T10" fmla="*/ 256 w 417"/>
                <a:gd name="T11" fmla="*/ 299 h 498"/>
                <a:gd name="T12" fmla="*/ 191 w 417"/>
                <a:gd name="T13" fmla="*/ 299 h 498"/>
                <a:gd name="T14" fmla="*/ 116 w 417"/>
                <a:gd name="T15" fmla="*/ 363 h 498"/>
                <a:gd name="T16" fmla="*/ 116 w 417"/>
                <a:gd name="T17" fmla="*/ 402 h 498"/>
                <a:gd name="T18" fmla="*/ 407 w 417"/>
                <a:gd name="T19" fmla="*/ 402 h 498"/>
                <a:gd name="T20" fmla="*/ 407 w 417"/>
                <a:gd name="T21" fmla="*/ 498 h 498"/>
                <a:gd name="T22" fmla="*/ 2 w 417"/>
                <a:gd name="T23" fmla="*/ 498 h 498"/>
                <a:gd name="T24" fmla="*/ 2 w 417"/>
                <a:gd name="T25" fmla="*/ 387 h 498"/>
                <a:gd name="T26" fmla="*/ 192 w 417"/>
                <a:gd name="T27" fmla="*/ 197 h 498"/>
                <a:gd name="T28" fmla="*/ 254 w 417"/>
                <a:gd name="T29" fmla="*/ 197 h 498"/>
                <a:gd name="T30" fmla="*/ 304 w 417"/>
                <a:gd name="T31" fmla="*/ 146 h 498"/>
                <a:gd name="T32" fmla="*/ 237 w 417"/>
                <a:gd name="T33" fmla="*/ 95 h 498"/>
                <a:gd name="T34" fmla="*/ 19 w 417"/>
                <a:gd name="T35" fmla="*/ 95 h 498"/>
                <a:gd name="T36" fmla="*/ 19 w 417"/>
                <a:gd name="T3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98">
                  <a:moveTo>
                    <a:pt x="19" y="0"/>
                  </a:moveTo>
                  <a:cubicBezTo>
                    <a:pt x="261" y="0"/>
                    <a:pt x="261" y="0"/>
                    <a:pt x="261" y="0"/>
                  </a:cubicBezTo>
                  <a:cubicBezTo>
                    <a:pt x="324" y="0"/>
                    <a:pt x="365" y="12"/>
                    <a:pt x="387" y="39"/>
                  </a:cubicBezTo>
                  <a:cubicBezTo>
                    <a:pt x="406" y="62"/>
                    <a:pt x="417" y="103"/>
                    <a:pt x="417" y="146"/>
                  </a:cubicBezTo>
                  <a:cubicBezTo>
                    <a:pt x="417" y="198"/>
                    <a:pt x="402" y="241"/>
                    <a:pt x="375" y="266"/>
                  </a:cubicBezTo>
                  <a:cubicBezTo>
                    <a:pt x="350" y="289"/>
                    <a:pt x="315" y="299"/>
                    <a:pt x="256" y="299"/>
                  </a:cubicBezTo>
                  <a:cubicBezTo>
                    <a:pt x="191" y="299"/>
                    <a:pt x="191" y="299"/>
                    <a:pt x="191" y="299"/>
                  </a:cubicBezTo>
                  <a:cubicBezTo>
                    <a:pt x="131" y="302"/>
                    <a:pt x="114" y="316"/>
                    <a:pt x="116" y="363"/>
                  </a:cubicBezTo>
                  <a:cubicBezTo>
                    <a:pt x="116" y="402"/>
                    <a:pt x="116" y="402"/>
                    <a:pt x="116" y="402"/>
                  </a:cubicBezTo>
                  <a:cubicBezTo>
                    <a:pt x="407" y="402"/>
                    <a:pt x="407" y="402"/>
                    <a:pt x="407" y="402"/>
                  </a:cubicBezTo>
                  <a:cubicBezTo>
                    <a:pt x="407" y="498"/>
                    <a:pt x="407" y="498"/>
                    <a:pt x="407" y="498"/>
                  </a:cubicBezTo>
                  <a:cubicBezTo>
                    <a:pt x="2" y="498"/>
                    <a:pt x="2" y="498"/>
                    <a:pt x="2" y="498"/>
                  </a:cubicBezTo>
                  <a:cubicBezTo>
                    <a:pt x="2" y="387"/>
                    <a:pt x="2" y="387"/>
                    <a:pt x="2" y="387"/>
                  </a:cubicBezTo>
                  <a:cubicBezTo>
                    <a:pt x="0" y="251"/>
                    <a:pt x="54" y="197"/>
                    <a:pt x="192" y="197"/>
                  </a:cubicBezTo>
                  <a:cubicBezTo>
                    <a:pt x="254" y="197"/>
                    <a:pt x="254" y="197"/>
                    <a:pt x="254" y="197"/>
                  </a:cubicBezTo>
                  <a:cubicBezTo>
                    <a:pt x="296" y="197"/>
                    <a:pt x="304" y="189"/>
                    <a:pt x="304" y="146"/>
                  </a:cubicBezTo>
                  <a:cubicBezTo>
                    <a:pt x="304" y="104"/>
                    <a:pt x="293" y="95"/>
                    <a:pt x="237" y="95"/>
                  </a:cubicBezTo>
                  <a:cubicBezTo>
                    <a:pt x="19" y="95"/>
                    <a:pt x="19" y="95"/>
                    <a:pt x="19" y="95"/>
                  </a:cubicBezTo>
                  <a:lnTo>
                    <a:pt x="19" y="0"/>
                  </a:lnTo>
                  <a:close/>
                </a:path>
              </a:pathLst>
            </a:custGeom>
            <a:solidFill>
              <a:srgbClr val="62AD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8"/>
            <p:cNvSpPr>
              <a:spLocks noEditPoints="1"/>
            </p:cNvSpPr>
            <p:nvPr userDrawn="1"/>
          </p:nvSpPr>
          <p:spPr bwMode="auto">
            <a:xfrm>
              <a:off x="836652" y="186046"/>
              <a:ext cx="172396" cy="172003"/>
            </a:xfrm>
            <a:custGeom>
              <a:avLst/>
              <a:gdLst>
                <a:gd name="T0" fmla="*/ 6 w 556"/>
                <a:gd name="T1" fmla="*/ 372 h 554"/>
                <a:gd name="T2" fmla="*/ 50 w 556"/>
                <a:gd name="T3" fmla="*/ 110 h 554"/>
                <a:gd name="T4" fmla="*/ 6 w 556"/>
                <a:gd name="T5" fmla="*/ 33 h 554"/>
                <a:gd name="T6" fmla="*/ 50 w 556"/>
                <a:gd name="T7" fmla="*/ 0 h 554"/>
                <a:gd name="T8" fmla="*/ 132 w 556"/>
                <a:gd name="T9" fmla="*/ 36 h 554"/>
                <a:gd name="T10" fmla="*/ 192 w 556"/>
                <a:gd name="T11" fmla="*/ 0 h 554"/>
                <a:gd name="T12" fmla="*/ 279 w 556"/>
                <a:gd name="T13" fmla="*/ 36 h 554"/>
                <a:gd name="T14" fmla="*/ 322 w 556"/>
                <a:gd name="T15" fmla="*/ 110 h 554"/>
                <a:gd name="T16" fmla="*/ 279 w 556"/>
                <a:gd name="T17" fmla="*/ 372 h 554"/>
                <a:gd name="T18" fmla="*/ 317 w 556"/>
                <a:gd name="T19" fmla="*/ 443 h 554"/>
                <a:gd name="T20" fmla="*/ 345 w 556"/>
                <a:gd name="T21" fmla="*/ 3 h 554"/>
                <a:gd name="T22" fmla="*/ 556 w 556"/>
                <a:gd name="T23" fmla="*/ 454 h 554"/>
                <a:gd name="T24" fmla="*/ 460 w 556"/>
                <a:gd name="T25" fmla="*/ 544 h 554"/>
                <a:gd name="T26" fmla="*/ 431 w 556"/>
                <a:gd name="T27" fmla="*/ 450 h 554"/>
                <a:gd name="T28" fmla="*/ 471 w 556"/>
                <a:gd name="T29" fmla="*/ 420 h 554"/>
                <a:gd name="T30" fmla="*/ 436 w 556"/>
                <a:gd name="T31" fmla="*/ 352 h 554"/>
                <a:gd name="T32" fmla="*/ 317 w 556"/>
                <a:gd name="T33" fmla="*/ 451 h 554"/>
                <a:gd name="T34" fmla="*/ 312 w 556"/>
                <a:gd name="T35" fmla="*/ 550 h 554"/>
                <a:gd name="T36" fmla="*/ 188 w 556"/>
                <a:gd name="T37" fmla="*/ 451 h 554"/>
                <a:gd name="T38" fmla="*/ 102 w 556"/>
                <a:gd name="T39" fmla="*/ 550 h 554"/>
                <a:gd name="T40" fmla="*/ 53 w 556"/>
                <a:gd name="T41" fmla="*/ 451 h 554"/>
                <a:gd name="T42" fmla="*/ 192 w 556"/>
                <a:gd name="T43" fmla="*/ 144 h 554"/>
                <a:gd name="T44" fmla="*/ 132 w 556"/>
                <a:gd name="T45" fmla="*/ 110 h 554"/>
                <a:gd name="T46" fmla="*/ 192 w 556"/>
                <a:gd name="T47" fmla="*/ 144 h 554"/>
                <a:gd name="T48" fmla="*/ 192 w 556"/>
                <a:gd name="T49" fmla="*/ 215 h 554"/>
                <a:gd name="T50" fmla="*/ 132 w 556"/>
                <a:gd name="T51" fmla="*/ 258 h 554"/>
                <a:gd name="T52" fmla="*/ 192 w 556"/>
                <a:gd name="T53" fmla="*/ 372 h 554"/>
                <a:gd name="T54" fmla="*/ 132 w 556"/>
                <a:gd name="T55" fmla="*/ 329 h 554"/>
                <a:gd name="T56" fmla="*/ 192 w 556"/>
                <a:gd name="T57" fmla="*/ 372 h 554"/>
                <a:gd name="T58" fmla="*/ 471 w 556"/>
                <a:gd name="T59" fmla="*/ 87 h 554"/>
                <a:gd name="T60" fmla="*/ 436 w 556"/>
                <a:gd name="T61" fmla="*/ 144 h 554"/>
                <a:gd name="T62" fmla="*/ 471 w 556"/>
                <a:gd name="T63" fmla="*/ 214 h 554"/>
                <a:gd name="T64" fmla="*/ 436 w 556"/>
                <a:gd name="T65" fmla="*/ 274 h 554"/>
                <a:gd name="T66" fmla="*/ 471 w 556"/>
                <a:gd name="T67" fmla="*/ 21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6" h="554">
                  <a:moveTo>
                    <a:pt x="6" y="451"/>
                  </a:moveTo>
                  <a:cubicBezTo>
                    <a:pt x="6" y="372"/>
                    <a:pt x="6" y="372"/>
                    <a:pt x="6" y="372"/>
                  </a:cubicBezTo>
                  <a:cubicBezTo>
                    <a:pt x="50" y="372"/>
                    <a:pt x="50" y="372"/>
                    <a:pt x="50" y="372"/>
                  </a:cubicBezTo>
                  <a:cubicBezTo>
                    <a:pt x="50" y="110"/>
                    <a:pt x="50" y="110"/>
                    <a:pt x="50" y="110"/>
                  </a:cubicBezTo>
                  <a:cubicBezTo>
                    <a:pt x="6" y="110"/>
                    <a:pt x="6" y="110"/>
                    <a:pt x="6" y="110"/>
                  </a:cubicBezTo>
                  <a:cubicBezTo>
                    <a:pt x="6" y="33"/>
                    <a:pt x="6" y="33"/>
                    <a:pt x="6" y="33"/>
                  </a:cubicBezTo>
                  <a:cubicBezTo>
                    <a:pt x="50" y="33"/>
                    <a:pt x="50" y="33"/>
                    <a:pt x="50" y="33"/>
                  </a:cubicBezTo>
                  <a:cubicBezTo>
                    <a:pt x="50" y="0"/>
                    <a:pt x="50" y="0"/>
                    <a:pt x="50" y="0"/>
                  </a:cubicBezTo>
                  <a:cubicBezTo>
                    <a:pt x="132" y="0"/>
                    <a:pt x="132" y="0"/>
                    <a:pt x="132" y="0"/>
                  </a:cubicBezTo>
                  <a:cubicBezTo>
                    <a:pt x="132" y="36"/>
                    <a:pt x="132" y="36"/>
                    <a:pt x="132" y="36"/>
                  </a:cubicBezTo>
                  <a:cubicBezTo>
                    <a:pt x="192" y="36"/>
                    <a:pt x="192" y="36"/>
                    <a:pt x="192" y="36"/>
                  </a:cubicBezTo>
                  <a:cubicBezTo>
                    <a:pt x="192" y="0"/>
                    <a:pt x="192" y="0"/>
                    <a:pt x="192" y="0"/>
                  </a:cubicBezTo>
                  <a:cubicBezTo>
                    <a:pt x="279" y="0"/>
                    <a:pt x="279" y="0"/>
                    <a:pt x="279" y="0"/>
                  </a:cubicBezTo>
                  <a:cubicBezTo>
                    <a:pt x="279" y="36"/>
                    <a:pt x="279" y="36"/>
                    <a:pt x="279" y="36"/>
                  </a:cubicBezTo>
                  <a:cubicBezTo>
                    <a:pt x="322" y="36"/>
                    <a:pt x="322" y="36"/>
                    <a:pt x="322" y="36"/>
                  </a:cubicBezTo>
                  <a:cubicBezTo>
                    <a:pt x="322" y="110"/>
                    <a:pt x="322" y="110"/>
                    <a:pt x="322" y="110"/>
                  </a:cubicBezTo>
                  <a:cubicBezTo>
                    <a:pt x="279" y="110"/>
                    <a:pt x="279" y="110"/>
                    <a:pt x="279" y="110"/>
                  </a:cubicBezTo>
                  <a:cubicBezTo>
                    <a:pt x="279" y="372"/>
                    <a:pt x="279" y="372"/>
                    <a:pt x="279" y="372"/>
                  </a:cubicBezTo>
                  <a:cubicBezTo>
                    <a:pt x="317" y="372"/>
                    <a:pt x="317" y="372"/>
                    <a:pt x="317" y="372"/>
                  </a:cubicBezTo>
                  <a:cubicBezTo>
                    <a:pt x="317" y="443"/>
                    <a:pt x="317" y="443"/>
                    <a:pt x="317" y="443"/>
                  </a:cubicBezTo>
                  <a:cubicBezTo>
                    <a:pt x="339" y="423"/>
                    <a:pt x="344" y="409"/>
                    <a:pt x="345" y="360"/>
                  </a:cubicBezTo>
                  <a:cubicBezTo>
                    <a:pt x="345" y="3"/>
                    <a:pt x="345" y="3"/>
                    <a:pt x="345" y="3"/>
                  </a:cubicBezTo>
                  <a:cubicBezTo>
                    <a:pt x="556" y="3"/>
                    <a:pt x="556" y="3"/>
                    <a:pt x="556" y="3"/>
                  </a:cubicBezTo>
                  <a:cubicBezTo>
                    <a:pt x="556" y="454"/>
                    <a:pt x="556" y="454"/>
                    <a:pt x="556" y="454"/>
                  </a:cubicBezTo>
                  <a:cubicBezTo>
                    <a:pt x="556" y="491"/>
                    <a:pt x="553" y="505"/>
                    <a:pt x="539" y="522"/>
                  </a:cubicBezTo>
                  <a:cubicBezTo>
                    <a:pt x="522" y="540"/>
                    <a:pt x="510" y="543"/>
                    <a:pt x="460" y="544"/>
                  </a:cubicBezTo>
                  <a:cubicBezTo>
                    <a:pt x="431" y="544"/>
                    <a:pt x="431" y="544"/>
                    <a:pt x="431" y="544"/>
                  </a:cubicBezTo>
                  <a:cubicBezTo>
                    <a:pt x="431" y="450"/>
                    <a:pt x="431" y="450"/>
                    <a:pt x="431" y="450"/>
                  </a:cubicBezTo>
                  <a:cubicBezTo>
                    <a:pt x="447" y="450"/>
                    <a:pt x="447" y="450"/>
                    <a:pt x="447" y="450"/>
                  </a:cubicBezTo>
                  <a:cubicBezTo>
                    <a:pt x="467" y="449"/>
                    <a:pt x="471" y="445"/>
                    <a:pt x="471" y="420"/>
                  </a:cubicBezTo>
                  <a:cubicBezTo>
                    <a:pt x="471" y="352"/>
                    <a:pt x="471" y="352"/>
                    <a:pt x="471" y="352"/>
                  </a:cubicBezTo>
                  <a:cubicBezTo>
                    <a:pt x="436" y="352"/>
                    <a:pt x="436" y="352"/>
                    <a:pt x="436" y="352"/>
                  </a:cubicBezTo>
                  <a:cubicBezTo>
                    <a:pt x="431" y="462"/>
                    <a:pt x="396" y="520"/>
                    <a:pt x="317" y="554"/>
                  </a:cubicBezTo>
                  <a:cubicBezTo>
                    <a:pt x="317" y="451"/>
                    <a:pt x="317" y="451"/>
                    <a:pt x="317" y="451"/>
                  </a:cubicBezTo>
                  <a:cubicBezTo>
                    <a:pt x="274" y="451"/>
                    <a:pt x="274" y="451"/>
                    <a:pt x="274" y="451"/>
                  </a:cubicBezTo>
                  <a:cubicBezTo>
                    <a:pt x="283" y="479"/>
                    <a:pt x="285" y="484"/>
                    <a:pt x="312" y="550"/>
                  </a:cubicBezTo>
                  <a:cubicBezTo>
                    <a:pt x="213" y="550"/>
                    <a:pt x="213" y="550"/>
                    <a:pt x="213" y="550"/>
                  </a:cubicBezTo>
                  <a:cubicBezTo>
                    <a:pt x="203" y="516"/>
                    <a:pt x="201" y="508"/>
                    <a:pt x="188" y="451"/>
                  </a:cubicBezTo>
                  <a:cubicBezTo>
                    <a:pt x="142" y="451"/>
                    <a:pt x="142" y="451"/>
                    <a:pt x="142" y="451"/>
                  </a:cubicBezTo>
                  <a:cubicBezTo>
                    <a:pt x="130" y="490"/>
                    <a:pt x="123" y="508"/>
                    <a:pt x="102" y="550"/>
                  </a:cubicBezTo>
                  <a:cubicBezTo>
                    <a:pt x="0" y="550"/>
                    <a:pt x="0" y="550"/>
                    <a:pt x="0" y="550"/>
                  </a:cubicBezTo>
                  <a:cubicBezTo>
                    <a:pt x="35" y="496"/>
                    <a:pt x="40" y="486"/>
                    <a:pt x="53" y="451"/>
                  </a:cubicBezTo>
                  <a:lnTo>
                    <a:pt x="6" y="451"/>
                  </a:lnTo>
                  <a:close/>
                  <a:moveTo>
                    <a:pt x="192" y="144"/>
                  </a:moveTo>
                  <a:cubicBezTo>
                    <a:pt x="192" y="110"/>
                    <a:pt x="192" y="110"/>
                    <a:pt x="192" y="110"/>
                  </a:cubicBezTo>
                  <a:cubicBezTo>
                    <a:pt x="132" y="110"/>
                    <a:pt x="132" y="110"/>
                    <a:pt x="132" y="110"/>
                  </a:cubicBezTo>
                  <a:cubicBezTo>
                    <a:pt x="132" y="144"/>
                    <a:pt x="132" y="144"/>
                    <a:pt x="132" y="144"/>
                  </a:cubicBezTo>
                  <a:lnTo>
                    <a:pt x="192" y="144"/>
                  </a:lnTo>
                  <a:close/>
                  <a:moveTo>
                    <a:pt x="192" y="258"/>
                  </a:moveTo>
                  <a:cubicBezTo>
                    <a:pt x="192" y="215"/>
                    <a:pt x="192" y="215"/>
                    <a:pt x="192" y="215"/>
                  </a:cubicBezTo>
                  <a:cubicBezTo>
                    <a:pt x="132" y="215"/>
                    <a:pt x="132" y="215"/>
                    <a:pt x="132" y="215"/>
                  </a:cubicBezTo>
                  <a:cubicBezTo>
                    <a:pt x="132" y="258"/>
                    <a:pt x="132" y="258"/>
                    <a:pt x="132" y="258"/>
                  </a:cubicBezTo>
                  <a:lnTo>
                    <a:pt x="192" y="258"/>
                  </a:lnTo>
                  <a:close/>
                  <a:moveTo>
                    <a:pt x="192" y="372"/>
                  </a:moveTo>
                  <a:cubicBezTo>
                    <a:pt x="192" y="329"/>
                    <a:pt x="192" y="329"/>
                    <a:pt x="192" y="329"/>
                  </a:cubicBezTo>
                  <a:cubicBezTo>
                    <a:pt x="132" y="329"/>
                    <a:pt x="132" y="329"/>
                    <a:pt x="132" y="329"/>
                  </a:cubicBezTo>
                  <a:cubicBezTo>
                    <a:pt x="132" y="372"/>
                    <a:pt x="132" y="372"/>
                    <a:pt x="132" y="372"/>
                  </a:cubicBezTo>
                  <a:lnTo>
                    <a:pt x="192" y="372"/>
                  </a:lnTo>
                  <a:close/>
                  <a:moveTo>
                    <a:pt x="471" y="144"/>
                  </a:moveTo>
                  <a:cubicBezTo>
                    <a:pt x="471" y="87"/>
                    <a:pt x="471" y="87"/>
                    <a:pt x="471" y="87"/>
                  </a:cubicBezTo>
                  <a:cubicBezTo>
                    <a:pt x="436" y="87"/>
                    <a:pt x="436" y="87"/>
                    <a:pt x="436" y="87"/>
                  </a:cubicBezTo>
                  <a:cubicBezTo>
                    <a:pt x="436" y="144"/>
                    <a:pt x="436" y="144"/>
                    <a:pt x="436" y="144"/>
                  </a:cubicBezTo>
                  <a:lnTo>
                    <a:pt x="471" y="144"/>
                  </a:lnTo>
                  <a:close/>
                  <a:moveTo>
                    <a:pt x="471" y="214"/>
                  </a:moveTo>
                  <a:cubicBezTo>
                    <a:pt x="436" y="214"/>
                    <a:pt x="436" y="214"/>
                    <a:pt x="436" y="214"/>
                  </a:cubicBezTo>
                  <a:cubicBezTo>
                    <a:pt x="436" y="274"/>
                    <a:pt x="436" y="274"/>
                    <a:pt x="436" y="274"/>
                  </a:cubicBezTo>
                  <a:cubicBezTo>
                    <a:pt x="471" y="274"/>
                    <a:pt x="471" y="274"/>
                    <a:pt x="471" y="274"/>
                  </a:cubicBezTo>
                  <a:lnTo>
                    <a:pt x="471" y="214"/>
                  </a:lnTo>
                  <a:close/>
                </a:path>
              </a:pathLst>
            </a:custGeom>
            <a:solidFill>
              <a:srgbClr val="62AD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9"/>
            <p:cNvSpPr>
              <a:spLocks/>
            </p:cNvSpPr>
            <p:nvPr userDrawn="1"/>
          </p:nvSpPr>
          <p:spPr bwMode="auto">
            <a:xfrm>
              <a:off x="346733" y="213971"/>
              <a:ext cx="126249" cy="133197"/>
            </a:xfrm>
            <a:custGeom>
              <a:avLst/>
              <a:gdLst>
                <a:gd name="T0" fmla="*/ 221 w 407"/>
                <a:gd name="T1" fmla="*/ 429 h 429"/>
                <a:gd name="T2" fmla="*/ 407 w 407"/>
                <a:gd name="T3" fmla="*/ 260 h 429"/>
                <a:gd name="T4" fmla="*/ 407 w 407"/>
                <a:gd name="T5" fmla="*/ 226 h 429"/>
                <a:gd name="T6" fmla="*/ 407 w 407"/>
                <a:gd name="T7" fmla="*/ 136 h 429"/>
                <a:gd name="T8" fmla="*/ 407 w 407"/>
                <a:gd name="T9" fmla="*/ 116 h 429"/>
                <a:gd name="T10" fmla="*/ 291 w 407"/>
                <a:gd name="T11" fmla="*/ 0 h 429"/>
                <a:gd name="T12" fmla="*/ 23 w 407"/>
                <a:gd name="T13" fmla="*/ 0 h 429"/>
                <a:gd name="T14" fmla="*/ 0 w 407"/>
                <a:gd name="T15" fmla="*/ 23 h 429"/>
                <a:gd name="T16" fmla="*/ 0 w 407"/>
                <a:gd name="T17" fmla="*/ 67 h 429"/>
                <a:gd name="T18" fmla="*/ 23 w 407"/>
                <a:gd name="T19" fmla="*/ 90 h 429"/>
                <a:gd name="T20" fmla="*/ 291 w 407"/>
                <a:gd name="T21" fmla="*/ 90 h 429"/>
                <a:gd name="T22" fmla="*/ 316 w 407"/>
                <a:gd name="T23" fmla="*/ 116 h 429"/>
                <a:gd name="T24" fmla="*/ 316 w 407"/>
                <a:gd name="T25" fmla="*/ 136 h 429"/>
                <a:gd name="T26" fmla="*/ 316 w 407"/>
                <a:gd name="T27" fmla="*/ 226 h 429"/>
                <a:gd name="T28" fmla="*/ 316 w 407"/>
                <a:gd name="T29" fmla="*/ 260 h 429"/>
                <a:gd name="T30" fmla="*/ 221 w 407"/>
                <a:gd name="T31" fmla="*/ 339 h 429"/>
                <a:gd name="T32" fmla="*/ 69 w 407"/>
                <a:gd name="T33" fmla="*/ 339 h 429"/>
                <a:gd name="T34" fmla="*/ 45 w 407"/>
                <a:gd name="T35" fmla="*/ 362 h 429"/>
                <a:gd name="T36" fmla="*/ 45 w 407"/>
                <a:gd name="T37" fmla="*/ 406 h 429"/>
                <a:gd name="T38" fmla="*/ 69 w 407"/>
                <a:gd name="T39" fmla="*/ 429 h 429"/>
                <a:gd name="T40" fmla="*/ 221 w 407"/>
                <a:gd name="T41"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7" h="429">
                  <a:moveTo>
                    <a:pt x="221" y="429"/>
                  </a:moveTo>
                  <a:cubicBezTo>
                    <a:pt x="323" y="429"/>
                    <a:pt x="407" y="353"/>
                    <a:pt x="407" y="260"/>
                  </a:cubicBezTo>
                  <a:cubicBezTo>
                    <a:pt x="407" y="226"/>
                    <a:pt x="407" y="226"/>
                    <a:pt x="407" y="226"/>
                  </a:cubicBezTo>
                  <a:cubicBezTo>
                    <a:pt x="407" y="136"/>
                    <a:pt x="407" y="136"/>
                    <a:pt x="407" y="136"/>
                  </a:cubicBezTo>
                  <a:cubicBezTo>
                    <a:pt x="407" y="116"/>
                    <a:pt x="407" y="116"/>
                    <a:pt x="407" y="116"/>
                  </a:cubicBezTo>
                  <a:cubicBezTo>
                    <a:pt x="407" y="52"/>
                    <a:pt x="355" y="0"/>
                    <a:pt x="291" y="0"/>
                  </a:cubicBezTo>
                  <a:cubicBezTo>
                    <a:pt x="23" y="0"/>
                    <a:pt x="23" y="0"/>
                    <a:pt x="23" y="0"/>
                  </a:cubicBezTo>
                  <a:cubicBezTo>
                    <a:pt x="11" y="0"/>
                    <a:pt x="0" y="10"/>
                    <a:pt x="0" y="23"/>
                  </a:cubicBezTo>
                  <a:cubicBezTo>
                    <a:pt x="0" y="67"/>
                    <a:pt x="0" y="67"/>
                    <a:pt x="0" y="67"/>
                  </a:cubicBezTo>
                  <a:cubicBezTo>
                    <a:pt x="0" y="80"/>
                    <a:pt x="11" y="90"/>
                    <a:pt x="23" y="90"/>
                  </a:cubicBezTo>
                  <a:cubicBezTo>
                    <a:pt x="291" y="90"/>
                    <a:pt x="291" y="90"/>
                    <a:pt x="291" y="90"/>
                  </a:cubicBezTo>
                  <a:cubicBezTo>
                    <a:pt x="305" y="90"/>
                    <a:pt x="316" y="102"/>
                    <a:pt x="316" y="116"/>
                  </a:cubicBezTo>
                  <a:cubicBezTo>
                    <a:pt x="316" y="136"/>
                    <a:pt x="316" y="136"/>
                    <a:pt x="316" y="136"/>
                  </a:cubicBezTo>
                  <a:cubicBezTo>
                    <a:pt x="316" y="226"/>
                    <a:pt x="316" y="226"/>
                    <a:pt x="316" y="226"/>
                  </a:cubicBezTo>
                  <a:cubicBezTo>
                    <a:pt x="316" y="260"/>
                    <a:pt x="316" y="260"/>
                    <a:pt x="316" y="260"/>
                  </a:cubicBezTo>
                  <a:cubicBezTo>
                    <a:pt x="316" y="303"/>
                    <a:pt x="273" y="339"/>
                    <a:pt x="221" y="339"/>
                  </a:cubicBezTo>
                  <a:cubicBezTo>
                    <a:pt x="69" y="339"/>
                    <a:pt x="69" y="339"/>
                    <a:pt x="69" y="339"/>
                  </a:cubicBezTo>
                  <a:cubicBezTo>
                    <a:pt x="56" y="339"/>
                    <a:pt x="45" y="350"/>
                    <a:pt x="45" y="362"/>
                  </a:cubicBezTo>
                  <a:cubicBezTo>
                    <a:pt x="45" y="406"/>
                    <a:pt x="45" y="406"/>
                    <a:pt x="45" y="406"/>
                  </a:cubicBezTo>
                  <a:cubicBezTo>
                    <a:pt x="45" y="419"/>
                    <a:pt x="56" y="429"/>
                    <a:pt x="69" y="429"/>
                  </a:cubicBezTo>
                  <a:lnTo>
                    <a:pt x="221" y="4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0"/>
            <p:cNvSpPr>
              <a:spLocks/>
            </p:cNvSpPr>
            <p:nvPr userDrawn="1"/>
          </p:nvSpPr>
          <p:spPr bwMode="auto">
            <a:xfrm>
              <a:off x="360760" y="164939"/>
              <a:ext cx="91114" cy="27924"/>
            </a:xfrm>
            <a:custGeom>
              <a:avLst/>
              <a:gdLst>
                <a:gd name="T0" fmla="*/ 294 w 294"/>
                <a:gd name="T1" fmla="*/ 22 h 90"/>
                <a:gd name="T2" fmla="*/ 271 w 294"/>
                <a:gd name="T3" fmla="*/ 0 h 90"/>
                <a:gd name="T4" fmla="*/ 23 w 294"/>
                <a:gd name="T5" fmla="*/ 0 h 90"/>
                <a:gd name="T6" fmla="*/ 0 w 294"/>
                <a:gd name="T7" fmla="*/ 22 h 90"/>
                <a:gd name="T8" fmla="*/ 0 w 294"/>
                <a:gd name="T9" fmla="*/ 67 h 90"/>
                <a:gd name="T10" fmla="*/ 23 w 294"/>
                <a:gd name="T11" fmla="*/ 90 h 90"/>
                <a:gd name="T12" fmla="*/ 271 w 294"/>
                <a:gd name="T13" fmla="*/ 90 h 90"/>
                <a:gd name="T14" fmla="*/ 294 w 294"/>
                <a:gd name="T15" fmla="*/ 67 h 90"/>
                <a:gd name="T16" fmla="*/ 294 w 294"/>
                <a:gd name="T17"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0">
                  <a:moveTo>
                    <a:pt x="294" y="22"/>
                  </a:moveTo>
                  <a:cubicBezTo>
                    <a:pt x="294" y="10"/>
                    <a:pt x="284" y="0"/>
                    <a:pt x="271" y="0"/>
                  </a:cubicBezTo>
                  <a:cubicBezTo>
                    <a:pt x="23" y="0"/>
                    <a:pt x="23" y="0"/>
                    <a:pt x="23" y="0"/>
                  </a:cubicBezTo>
                  <a:cubicBezTo>
                    <a:pt x="10" y="0"/>
                    <a:pt x="0" y="10"/>
                    <a:pt x="0" y="22"/>
                  </a:cubicBezTo>
                  <a:cubicBezTo>
                    <a:pt x="0" y="67"/>
                    <a:pt x="0" y="67"/>
                    <a:pt x="0" y="67"/>
                  </a:cubicBezTo>
                  <a:cubicBezTo>
                    <a:pt x="0" y="80"/>
                    <a:pt x="10" y="90"/>
                    <a:pt x="23" y="90"/>
                  </a:cubicBezTo>
                  <a:cubicBezTo>
                    <a:pt x="271" y="90"/>
                    <a:pt x="271" y="90"/>
                    <a:pt x="271" y="90"/>
                  </a:cubicBezTo>
                  <a:cubicBezTo>
                    <a:pt x="284" y="90"/>
                    <a:pt x="294" y="80"/>
                    <a:pt x="294" y="67"/>
                  </a:cubicBezTo>
                  <a:lnTo>
                    <a:pt x="294"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1"/>
            <p:cNvSpPr>
              <a:spLocks noEditPoints="1"/>
            </p:cNvSpPr>
            <p:nvPr userDrawn="1"/>
          </p:nvSpPr>
          <p:spPr bwMode="auto">
            <a:xfrm>
              <a:off x="507330" y="164939"/>
              <a:ext cx="126249" cy="182229"/>
            </a:xfrm>
            <a:custGeom>
              <a:avLst/>
              <a:gdLst>
                <a:gd name="T0" fmla="*/ 330 w 407"/>
                <a:gd name="T1" fmla="*/ 113 h 587"/>
                <a:gd name="T2" fmla="*/ 352 w 407"/>
                <a:gd name="T3" fmla="*/ 23 h 587"/>
                <a:gd name="T4" fmla="*/ 334 w 407"/>
                <a:gd name="T5" fmla="*/ 0 h 587"/>
                <a:gd name="T6" fmla="*/ 288 w 407"/>
                <a:gd name="T7" fmla="*/ 0 h 587"/>
                <a:gd name="T8" fmla="*/ 259 w 407"/>
                <a:gd name="T9" fmla="*/ 23 h 587"/>
                <a:gd name="T10" fmla="*/ 237 w 407"/>
                <a:gd name="T11" fmla="*/ 113 h 587"/>
                <a:gd name="T12" fmla="*/ 237 w 407"/>
                <a:gd name="T13" fmla="*/ 113 h 587"/>
                <a:gd name="T14" fmla="*/ 181 w 407"/>
                <a:gd name="T15" fmla="*/ 113 h 587"/>
                <a:gd name="T16" fmla="*/ 181 w 407"/>
                <a:gd name="T17" fmla="*/ 23 h 587"/>
                <a:gd name="T18" fmla="*/ 158 w 407"/>
                <a:gd name="T19" fmla="*/ 0 h 587"/>
                <a:gd name="T20" fmla="*/ 114 w 407"/>
                <a:gd name="T21" fmla="*/ 0 h 587"/>
                <a:gd name="T22" fmla="*/ 91 w 407"/>
                <a:gd name="T23" fmla="*/ 23 h 587"/>
                <a:gd name="T24" fmla="*/ 91 w 407"/>
                <a:gd name="T25" fmla="*/ 113 h 587"/>
                <a:gd name="T26" fmla="*/ 81 w 407"/>
                <a:gd name="T27" fmla="*/ 113 h 587"/>
                <a:gd name="T28" fmla="*/ 0 w 407"/>
                <a:gd name="T29" fmla="*/ 193 h 587"/>
                <a:gd name="T30" fmla="*/ 0 w 407"/>
                <a:gd name="T31" fmla="*/ 507 h 587"/>
                <a:gd name="T32" fmla="*/ 81 w 407"/>
                <a:gd name="T33" fmla="*/ 587 h 587"/>
                <a:gd name="T34" fmla="*/ 146 w 407"/>
                <a:gd name="T35" fmla="*/ 587 h 587"/>
                <a:gd name="T36" fmla="*/ 233 w 407"/>
                <a:gd name="T37" fmla="*/ 518 h 587"/>
                <a:gd name="T38" fmla="*/ 309 w 407"/>
                <a:gd name="T39" fmla="*/ 203 h 587"/>
                <a:gd name="T40" fmla="*/ 317 w 407"/>
                <a:gd name="T41" fmla="*/ 203 h 587"/>
                <a:gd name="T42" fmla="*/ 317 w 407"/>
                <a:gd name="T43" fmla="*/ 497 h 587"/>
                <a:gd name="T44" fmla="*/ 294 w 407"/>
                <a:gd name="T45" fmla="*/ 497 h 587"/>
                <a:gd name="T46" fmla="*/ 272 w 407"/>
                <a:gd name="T47" fmla="*/ 520 h 587"/>
                <a:gd name="T48" fmla="*/ 272 w 407"/>
                <a:gd name="T49" fmla="*/ 564 h 587"/>
                <a:gd name="T50" fmla="*/ 295 w 407"/>
                <a:gd name="T51" fmla="*/ 587 h 587"/>
                <a:gd name="T52" fmla="*/ 327 w 407"/>
                <a:gd name="T53" fmla="*/ 587 h 587"/>
                <a:gd name="T54" fmla="*/ 407 w 407"/>
                <a:gd name="T55" fmla="*/ 507 h 587"/>
                <a:gd name="T56" fmla="*/ 407 w 407"/>
                <a:gd name="T57" fmla="*/ 193 h 587"/>
                <a:gd name="T58" fmla="*/ 330 w 407"/>
                <a:gd name="T59" fmla="*/ 113 h 587"/>
                <a:gd name="T60" fmla="*/ 146 w 407"/>
                <a:gd name="T61" fmla="*/ 496 h 587"/>
                <a:gd name="T62" fmla="*/ 145 w 407"/>
                <a:gd name="T63" fmla="*/ 497 h 587"/>
                <a:gd name="T64" fmla="*/ 91 w 407"/>
                <a:gd name="T65" fmla="*/ 497 h 587"/>
                <a:gd name="T66" fmla="*/ 91 w 407"/>
                <a:gd name="T67" fmla="*/ 203 h 587"/>
                <a:gd name="T68" fmla="*/ 216 w 407"/>
                <a:gd name="T69" fmla="*/ 203 h 587"/>
                <a:gd name="T70" fmla="*/ 146 w 407"/>
                <a:gd name="T71" fmla="*/ 496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7" h="587">
                  <a:moveTo>
                    <a:pt x="330" y="113"/>
                  </a:moveTo>
                  <a:cubicBezTo>
                    <a:pt x="352" y="23"/>
                    <a:pt x="352" y="23"/>
                    <a:pt x="352" y="23"/>
                  </a:cubicBezTo>
                  <a:cubicBezTo>
                    <a:pt x="355" y="10"/>
                    <a:pt x="347" y="0"/>
                    <a:pt x="334" y="0"/>
                  </a:cubicBezTo>
                  <a:cubicBezTo>
                    <a:pt x="288" y="0"/>
                    <a:pt x="288" y="0"/>
                    <a:pt x="288" y="0"/>
                  </a:cubicBezTo>
                  <a:cubicBezTo>
                    <a:pt x="275" y="0"/>
                    <a:pt x="262" y="10"/>
                    <a:pt x="259" y="23"/>
                  </a:cubicBezTo>
                  <a:cubicBezTo>
                    <a:pt x="237" y="113"/>
                    <a:pt x="237" y="113"/>
                    <a:pt x="237" y="113"/>
                  </a:cubicBezTo>
                  <a:cubicBezTo>
                    <a:pt x="237" y="113"/>
                    <a:pt x="237" y="113"/>
                    <a:pt x="237" y="113"/>
                  </a:cubicBezTo>
                  <a:cubicBezTo>
                    <a:pt x="181" y="113"/>
                    <a:pt x="181" y="113"/>
                    <a:pt x="181" y="113"/>
                  </a:cubicBezTo>
                  <a:cubicBezTo>
                    <a:pt x="181" y="23"/>
                    <a:pt x="181" y="23"/>
                    <a:pt x="181" y="23"/>
                  </a:cubicBezTo>
                  <a:cubicBezTo>
                    <a:pt x="181" y="10"/>
                    <a:pt x="171" y="0"/>
                    <a:pt x="158" y="0"/>
                  </a:cubicBezTo>
                  <a:cubicBezTo>
                    <a:pt x="114" y="0"/>
                    <a:pt x="114" y="0"/>
                    <a:pt x="114" y="0"/>
                  </a:cubicBezTo>
                  <a:cubicBezTo>
                    <a:pt x="101" y="0"/>
                    <a:pt x="91" y="10"/>
                    <a:pt x="91" y="23"/>
                  </a:cubicBezTo>
                  <a:cubicBezTo>
                    <a:pt x="91" y="113"/>
                    <a:pt x="91" y="113"/>
                    <a:pt x="91" y="113"/>
                  </a:cubicBezTo>
                  <a:cubicBezTo>
                    <a:pt x="81" y="113"/>
                    <a:pt x="81" y="113"/>
                    <a:pt x="81" y="113"/>
                  </a:cubicBezTo>
                  <a:cubicBezTo>
                    <a:pt x="37" y="113"/>
                    <a:pt x="0" y="149"/>
                    <a:pt x="0" y="193"/>
                  </a:cubicBezTo>
                  <a:cubicBezTo>
                    <a:pt x="0" y="507"/>
                    <a:pt x="0" y="507"/>
                    <a:pt x="0" y="507"/>
                  </a:cubicBezTo>
                  <a:cubicBezTo>
                    <a:pt x="0" y="551"/>
                    <a:pt x="37" y="587"/>
                    <a:pt x="81" y="587"/>
                  </a:cubicBezTo>
                  <a:cubicBezTo>
                    <a:pt x="146" y="587"/>
                    <a:pt x="146" y="587"/>
                    <a:pt x="146" y="587"/>
                  </a:cubicBezTo>
                  <a:cubicBezTo>
                    <a:pt x="186" y="587"/>
                    <a:pt x="224" y="558"/>
                    <a:pt x="233" y="518"/>
                  </a:cubicBezTo>
                  <a:cubicBezTo>
                    <a:pt x="309" y="203"/>
                    <a:pt x="309" y="203"/>
                    <a:pt x="309" y="203"/>
                  </a:cubicBezTo>
                  <a:cubicBezTo>
                    <a:pt x="317" y="203"/>
                    <a:pt x="317" y="203"/>
                    <a:pt x="317" y="203"/>
                  </a:cubicBezTo>
                  <a:cubicBezTo>
                    <a:pt x="317" y="497"/>
                    <a:pt x="317" y="497"/>
                    <a:pt x="317" y="497"/>
                  </a:cubicBezTo>
                  <a:cubicBezTo>
                    <a:pt x="317" y="497"/>
                    <a:pt x="307" y="497"/>
                    <a:pt x="294" y="497"/>
                  </a:cubicBezTo>
                  <a:cubicBezTo>
                    <a:pt x="282" y="497"/>
                    <a:pt x="272" y="508"/>
                    <a:pt x="272" y="520"/>
                  </a:cubicBezTo>
                  <a:cubicBezTo>
                    <a:pt x="272" y="564"/>
                    <a:pt x="272" y="564"/>
                    <a:pt x="272" y="564"/>
                  </a:cubicBezTo>
                  <a:cubicBezTo>
                    <a:pt x="272" y="577"/>
                    <a:pt x="282" y="587"/>
                    <a:pt x="295" y="587"/>
                  </a:cubicBezTo>
                  <a:cubicBezTo>
                    <a:pt x="327" y="587"/>
                    <a:pt x="327" y="587"/>
                    <a:pt x="327" y="587"/>
                  </a:cubicBezTo>
                  <a:cubicBezTo>
                    <a:pt x="371" y="587"/>
                    <a:pt x="407" y="551"/>
                    <a:pt x="407" y="507"/>
                  </a:cubicBezTo>
                  <a:cubicBezTo>
                    <a:pt x="407" y="193"/>
                    <a:pt x="407" y="193"/>
                    <a:pt x="407" y="193"/>
                  </a:cubicBezTo>
                  <a:cubicBezTo>
                    <a:pt x="407" y="150"/>
                    <a:pt x="373" y="115"/>
                    <a:pt x="330" y="113"/>
                  </a:cubicBezTo>
                  <a:close/>
                  <a:moveTo>
                    <a:pt x="146" y="496"/>
                  </a:moveTo>
                  <a:cubicBezTo>
                    <a:pt x="146" y="496"/>
                    <a:pt x="145" y="497"/>
                    <a:pt x="145" y="497"/>
                  </a:cubicBezTo>
                  <a:cubicBezTo>
                    <a:pt x="91" y="497"/>
                    <a:pt x="91" y="497"/>
                    <a:pt x="91" y="497"/>
                  </a:cubicBezTo>
                  <a:cubicBezTo>
                    <a:pt x="91" y="203"/>
                    <a:pt x="91" y="203"/>
                    <a:pt x="91" y="203"/>
                  </a:cubicBezTo>
                  <a:cubicBezTo>
                    <a:pt x="216" y="203"/>
                    <a:pt x="216" y="203"/>
                    <a:pt x="216" y="203"/>
                  </a:cubicBezTo>
                  <a:lnTo>
                    <a:pt x="146" y="4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2"/>
            <p:cNvSpPr>
              <a:spLocks/>
            </p:cNvSpPr>
            <p:nvPr userDrawn="1"/>
          </p:nvSpPr>
          <p:spPr bwMode="auto">
            <a:xfrm>
              <a:off x="409136" y="445886"/>
              <a:ext cx="4588" cy="21107"/>
            </a:xfrm>
            <a:custGeom>
              <a:avLst/>
              <a:gdLst>
                <a:gd name="T0" fmla="*/ 0 w 35"/>
                <a:gd name="T1" fmla="*/ 0 h 161"/>
                <a:gd name="T2" fmla="*/ 35 w 35"/>
                <a:gd name="T3" fmla="*/ 161 h 161"/>
                <a:gd name="T4" fmla="*/ 0 w 35"/>
                <a:gd name="T5" fmla="*/ 0 h 161"/>
              </a:gdLst>
              <a:ahLst/>
              <a:cxnLst>
                <a:cxn ang="0">
                  <a:pos x="T0" y="T1"/>
                </a:cxn>
                <a:cxn ang="0">
                  <a:pos x="T2" y="T3"/>
                </a:cxn>
                <a:cxn ang="0">
                  <a:pos x="T4" y="T5"/>
                </a:cxn>
              </a:cxnLst>
              <a:rect l="0" t="0" r="r" b="b"/>
              <a:pathLst>
                <a:path w="35" h="161">
                  <a:moveTo>
                    <a:pt x="0" y="0"/>
                  </a:moveTo>
                  <a:lnTo>
                    <a:pt x="35" y="16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Line 13"/>
            <p:cNvSpPr>
              <a:spLocks noChangeShapeType="1"/>
            </p:cNvSpPr>
            <p:nvPr userDrawn="1"/>
          </p:nvSpPr>
          <p:spPr bwMode="auto">
            <a:xfrm>
              <a:off x="409136" y="445886"/>
              <a:ext cx="4588" cy="2110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Freeform 14"/>
            <p:cNvSpPr>
              <a:spLocks/>
            </p:cNvSpPr>
            <p:nvPr userDrawn="1"/>
          </p:nvSpPr>
          <p:spPr bwMode="auto">
            <a:xfrm>
              <a:off x="437585" y="445886"/>
              <a:ext cx="4720" cy="21107"/>
            </a:xfrm>
            <a:custGeom>
              <a:avLst/>
              <a:gdLst>
                <a:gd name="T0" fmla="*/ 36 w 36"/>
                <a:gd name="T1" fmla="*/ 161 h 161"/>
                <a:gd name="T2" fmla="*/ 0 w 36"/>
                <a:gd name="T3" fmla="*/ 0 h 161"/>
                <a:gd name="T4" fmla="*/ 36 w 36"/>
                <a:gd name="T5" fmla="*/ 161 h 161"/>
              </a:gdLst>
              <a:ahLst/>
              <a:cxnLst>
                <a:cxn ang="0">
                  <a:pos x="T0" y="T1"/>
                </a:cxn>
                <a:cxn ang="0">
                  <a:pos x="T2" y="T3"/>
                </a:cxn>
                <a:cxn ang="0">
                  <a:pos x="T4" y="T5"/>
                </a:cxn>
              </a:cxnLst>
              <a:rect l="0" t="0" r="r" b="b"/>
              <a:pathLst>
                <a:path w="36" h="161">
                  <a:moveTo>
                    <a:pt x="36" y="161"/>
                  </a:moveTo>
                  <a:lnTo>
                    <a:pt x="0" y="0"/>
                  </a:lnTo>
                  <a:lnTo>
                    <a:pt x="36"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Line 15"/>
            <p:cNvSpPr>
              <a:spLocks noChangeShapeType="1"/>
            </p:cNvSpPr>
            <p:nvPr userDrawn="1"/>
          </p:nvSpPr>
          <p:spPr bwMode="auto">
            <a:xfrm flipH="1" flipV="1">
              <a:off x="437585" y="445886"/>
              <a:ext cx="4720" cy="2110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16"/>
            <p:cNvSpPr>
              <a:spLocks/>
            </p:cNvSpPr>
            <p:nvPr userDrawn="1"/>
          </p:nvSpPr>
          <p:spPr bwMode="auto">
            <a:xfrm>
              <a:off x="346733" y="389644"/>
              <a:ext cx="126249" cy="133197"/>
            </a:xfrm>
            <a:custGeom>
              <a:avLst/>
              <a:gdLst>
                <a:gd name="T0" fmla="*/ 407 w 407"/>
                <a:gd name="T1" fmla="*/ 157 h 429"/>
                <a:gd name="T2" fmla="*/ 407 w 407"/>
                <a:gd name="T3" fmla="*/ 114 h 429"/>
                <a:gd name="T4" fmla="*/ 383 w 407"/>
                <a:gd name="T5" fmla="*/ 90 h 429"/>
                <a:gd name="T6" fmla="*/ 273 w 407"/>
                <a:gd name="T7" fmla="*/ 90 h 429"/>
                <a:gd name="T8" fmla="*/ 258 w 407"/>
                <a:gd name="T9" fmla="*/ 23 h 429"/>
                <a:gd name="T10" fmla="*/ 230 w 407"/>
                <a:gd name="T11" fmla="*/ 0 h 429"/>
                <a:gd name="T12" fmla="*/ 184 w 407"/>
                <a:gd name="T13" fmla="*/ 0 h 429"/>
                <a:gd name="T14" fmla="*/ 166 w 407"/>
                <a:gd name="T15" fmla="*/ 23 h 429"/>
                <a:gd name="T16" fmla="*/ 181 w 407"/>
                <a:gd name="T17" fmla="*/ 91 h 429"/>
                <a:gd name="T18" fmla="*/ 69 w 407"/>
                <a:gd name="T19" fmla="*/ 91 h 429"/>
                <a:gd name="T20" fmla="*/ 45 w 407"/>
                <a:gd name="T21" fmla="*/ 114 h 429"/>
                <a:gd name="T22" fmla="*/ 45 w 407"/>
                <a:gd name="T23" fmla="*/ 157 h 429"/>
                <a:gd name="T24" fmla="*/ 69 w 407"/>
                <a:gd name="T25" fmla="*/ 181 h 429"/>
                <a:gd name="T26" fmla="*/ 201 w 407"/>
                <a:gd name="T27" fmla="*/ 181 h 429"/>
                <a:gd name="T28" fmla="*/ 216 w 407"/>
                <a:gd name="T29" fmla="*/ 249 h 429"/>
                <a:gd name="T30" fmla="*/ 23 w 407"/>
                <a:gd name="T31" fmla="*/ 249 h 429"/>
                <a:gd name="T32" fmla="*/ 0 w 407"/>
                <a:gd name="T33" fmla="*/ 272 h 429"/>
                <a:gd name="T34" fmla="*/ 0 w 407"/>
                <a:gd name="T35" fmla="*/ 316 h 429"/>
                <a:gd name="T36" fmla="*/ 23 w 407"/>
                <a:gd name="T37" fmla="*/ 339 h 429"/>
                <a:gd name="T38" fmla="*/ 236 w 407"/>
                <a:gd name="T39" fmla="*/ 339 h 429"/>
                <a:gd name="T40" fmla="*/ 251 w 407"/>
                <a:gd name="T41" fmla="*/ 406 h 429"/>
                <a:gd name="T42" fmla="*/ 279 w 407"/>
                <a:gd name="T43" fmla="*/ 429 h 429"/>
                <a:gd name="T44" fmla="*/ 325 w 407"/>
                <a:gd name="T45" fmla="*/ 429 h 429"/>
                <a:gd name="T46" fmla="*/ 343 w 407"/>
                <a:gd name="T47" fmla="*/ 406 h 429"/>
                <a:gd name="T48" fmla="*/ 328 w 407"/>
                <a:gd name="T49" fmla="*/ 339 h 429"/>
                <a:gd name="T50" fmla="*/ 328 w 407"/>
                <a:gd name="T51" fmla="*/ 339 h 429"/>
                <a:gd name="T52" fmla="*/ 383 w 407"/>
                <a:gd name="T53" fmla="*/ 339 h 429"/>
                <a:gd name="T54" fmla="*/ 407 w 407"/>
                <a:gd name="T55" fmla="*/ 315 h 429"/>
                <a:gd name="T56" fmla="*/ 407 w 407"/>
                <a:gd name="T57" fmla="*/ 272 h 429"/>
                <a:gd name="T58" fmla="*/ 383 w 407"/>
                <a:gd name="T59" fmla="*/ 249 h 429"/>
                <a:gd name="T60" fmla="*/ 308 w 407"/>
                <a:gd name="T61" fmla="*/ 249 h 429"/>
                <a:gd name="T62" fmla="*/ 293 w 407"/>
                <a:gd name="T63" fmla="*/ 181 h 429"/>
                <a:gd name="T64" fmla="*/ 383 w 407"/>
                <a:gd name="T65" fmla="*/ 181 h 429"/>
                <a:gd name="T66" fmla="*/ 407 w 407"/>
                <a:gd name="T67" fmla="*/ 15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7" h="429">
                  <a:moveTo>
                    <a:pt x="407" y="157"/>
                  </a:moveTo>
                  <a:cubicBezTo>
                    <a:pt x="407" y="114"/>
                    <a:pt x="407" y="114"/>
                    <a:pt x="407" y="114"/>
                  </a:cubicBezTo>
                  <a:cubicBezTo>
                    <a:pt x="407" y="101"/>
                    <a:pt x="396" y="90"/>
                    <a:pt x="383" y="90"/>
                  </a:cubicBezTo>
                  <a:cubicBezTo>
                    <a:pt x="273" y="90"/>
                    <a:pt x="273" y="90"/>
                    <a:pt x="273" y="90"/>
                  </a:cubicBezTo>
                  <a:cubicBezTo>
                    <a:pt x="258" y="23"/>
                    <a:pt x="258" y="23"/>
                    <a:pt x="258" y="23"/>
                  </a:cubicBezTo>
                  <a:cubicBezTo>
                    <a:pt x="256" y="10"/>
                    <a:pt x="243" y="0"/>
                    <a:pt x="230" y="0"/>
                  </a:cubicBezTo>
                  <a:cubicBezTo>
                    <a:pt x="184" y="0"/>
                    <a:pt x="184" y="0"/>
                    <a:pt x="184" y="0"/>
                  </a:cubicBezTo>
                  <a:cubicBezTo>
                    <a:pt x="171" y="0"/>
                    <a:pt x="163" y="10"/>
                    <a:pt x="166" y="23"/>
                  </a:cubicBezTo>
                  <a:cubicBezTo>
                    <a:pt x="181" y="91"/>
                    <a:pt x="181" y="91"/>
                    <a:pt x="181" y="91"/>
                  </a:cubicBezTo>
                  <a:cubicBezTo>
                    <a:pt x="69" y="91"/>
                    <a:pt x="69" y="91"/>
                    <a:pt x="69" y="91"/>
                  </a:cubicBezTo>
                  <a:cubicBezTo>
                    <a:pt x="56" y="91"/>
                    <a:pt x="45" y="101"/>
                    <a:pt x="45" y="114"/>
                  </a:cubicBezTo>
                  <a:cubicBezTo>
                    <a:pt x="45" y="157"/>
                    <a:pt x="45" y="157"/>
                    <a:pt x="45" y="157"/>
                  </a:cubicBezTo>
                  <a:cubicBezTo>
                    <a:pt x="45" y="170"/>
                    <a:pt x="56" y="181"/>
                    <a:pt x="69" y="181"/>
                  </a:cubicBezTo>
                  <a:cubicBezTo>
                    <a:pt x="201" y="181"/>
                    <a:pt x="201" y="181"/>
                    <a:pt x="201" y="181"/>
                  </a:cubicBezTo>
                  <a:cubicBezTo>
                    <a:pt x="216" y="249"/>
                    <a:pt x="216" y="249"/>
                    <a:pt x="216" y="249"/>
                  </a:cubicBezTo>
                  <a:cubicBezTo>
                    <a:pt x="23" y="249"/>
                    <a:pt x="23" y="249"/>
                    <a:pt x="23" y="249"/>
                  </a:cubicBezTo>
                  <a:cubicBezTo>
                    <a:pt x="11" y="249"/>
                    <a:pt x="0" y="259"/>
                    <a:pt x="0" y="272"/>
                  </a:cubicBezTo>
                  <a:cubicBezTo>
                    <a:pt x="0" y="316"/>
                    <a:pt x="0" y="316"/>
                    <a:pt x="0" y="316"/>
                  </a:cubicBezTo>
                  <a:cubicBezTo>
                    <a:pt x="0" y="329"/>
                    <a:pt x="11" y="339"/>
                    <a:pt x="23" y="339"/>
                  </a:cubicBezTo>
                  <a:cubicBezTo>
                    <a:pt x="236" y="339"/>
                    <a:pt x="236" y="339"/>
                    <a:pt x="236" y="339"/>
                  </a:cubicBezTo>
                  <a:cubicBezTo>
                    <a:pt x="251" y="406"/>
                    <a:pt x="251" y="406"/>
                    <a:pt x="251" y="406"/>
                  </a:cubicBezTo>
                  <a:cubicBezTo>
                    <a:pt x="253" y="419"/>
                    <a:pt x="266" y="429"/>
                    <a:pt x="279" y="429"/>
                  </a:cubicBezTo>
                  <a:cubicBezTo>
                    <a:pt x="325" y="429"/>
                    <a:pt x="325" y="429"/>
                    <a:pt x="325" y="429"/>
                  </a:cubicBezTo>
                  <a:cubicBezTo>
                    <a:pt x="338" y="429"/>
                    <a:pt x="346" y="419"/>
                    <a:pt x="343" y="406"/>
                  </a:cubicBezTo>
                  <a:cubicBezTo>
                    <a:pt x="328" y="339"/>
                    <a:pt x="328" y="339"/>
                    <a:pt x="328" y="339"/>
                  </a:cubicBezTo>
                  <a:cubicBezTo>
                    <a:pt x="328" y="339"/>
                    <a:pt x="328" y="339"/>
                    <a:pt x="328" y="339"/>
                  </a:cubicBezTo>
                  <a:cubicBezTo>
                    <a:pt x="383" y="339"/>
                    <a:pt x="383" y="339"/>
                    <a:pt x="383" y="339"/>
                  </a:cubicBezTo>
                  <a:cubicBezTo>
                    <a:pt x="396" y="339"/>
                    <a:pt x="407" y="328"/>
                    <a:pt x="407" y="315"/>
                  </a:cubicBezTo>
                  <a:cubicBezTo>
                    <a:pt x="407" y="272"/>
                    <a:pt x="407" y="272"/>
                    <a:pt x="407" y="272"/>
                  </a:cubicBezTo>
                  <a:cubicBezTo>
                    <a:pt x="407" y="259"/>
                    <a:pt x="396" y="249"/>
                    <a:pt x="383" y="249"/>
                  </a:cubicBezTo>
                  <a:cubicBezTo>
                    <a:pt x="308" y="249"/>
                    <a:pt x="308" y="249"/>
                    <a:pt x="308" y="249"/>
                  </a:cubicBezTo>
                  <a:cubicBezTo>
                    <a:pt x="293" y="181"/>
                    <a:pt x="293" y="181"/>
                    <a:pt x="293" y="181"/>
                  </a:cubicBezTo>
                  <a:cubicBezTo>
                    <a:pt x="383" y="181"/>
                    <a:pt x="383" y="181"/>
                    <a:pt x="383" y="181"/>
                  </a:cubicBezTo>
                  <a:cubicBezTo>
                    <a:pt x="396" y="181"/>
                    <a:pt x="407" y="170"/>
                    <a:pt x="407" y="1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17"/>
            <p:cNvSpPr>
              <a:spLocks/>
            </p:cNvSpPr>
            <p:nvPr userDrawn="1"/>
          </p:nvSpPr>
          <p:spPr bwMode="auto">
            <a:xfrm>
              <a:off x="346733" y="522841"/>
              <a:ext cx="124676" cy="49293"/>
            </a:xfrm>
            <a:custGeom>
              <a:avLst/>
              <a:gdLst>
                <a:gd name="T0" fmla="*/ 0 w 402"/>
                <a:gd name="T1" fmla="*/ 78 h 159"/>
                <a:gd name="T2" fmla="*/ 80 w 402"/>
                <a:gd name="T3" fmla="*/ 159 h 159"/>
                <a:gd name="T4" fmla="*/ 379 w 402"/>
                <a:gd name="T5" fmla="*/ 159 h 159"/>
                <a:gd name="T6" fmla="*/ 402 w 402"/>
                <a:gd name="T7" fmla="*/ 135 h 159"/>
                <a:gd name="T8" fmla="*/ 402 w 402"/>
                <a:gd name="T9" fmla="*/ 92 h 159"/>
                <a:gd name="T10" fmla="*/ 379 w 402"/>
                <a:gd name="T11" fmla="*/ 68 h 159"/>
                <a:gd name="T12" fmla="*/ 90 w 402"/>
                <a:gd name="T13" fmla="*/ 68 h 159"/>
                <a:gd name="T14" fmla="*/ 90 w 402"/>
                <a:gd name="T15" fmla="*/ 24 h 159"/>
                <a:gd name="T16" fmla="*/ 67 w 402"/>
                <a:gd name="T17" fmla="*/ 0 h 159"/>
                <a:gd name="T18" fmla="*/ 23 w 402"/>
                <a:gd name="T19" fmla="*/ 0 h 159"/>
                <a:gd name="T20" fmla="*/ 0 w 402"/>
                <a:gd name="T21" fmla="*/ 24 h 159"/>
                <a:gd name="T22" fmla="*/ 0 w 402"/>
                <a:gd name="T23" fmla="*/ 7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159">
                  <a:moveTo>
                    <a:pt x="0" y="78"/>
                  </a:moveTo>
                  <a:cubicBezTo>
                    <a:pt x="0" y="123"/>
                    <a:pt x="36" y="159"/>
                    <a:pt x="80" y="159"/>
                  </a:cubicBezTo>
                  <a:cubicBezTo>
                    <a:pt x="379" y="159"/>
                    <a:pt x="379" y="159"/>
                    <a:pt x="379" y="159"/>
                  </a:cubicBezTo>
                  <a:cubicBezTo>
                    <a:pt x="392" y="159"/>
                    <a:pt x="402" y="148"/>
                    <a:pt x="402" y="135"/>
                  </a:cubicBezTo>
                  <a:cubicBezTo>
                    <a:pt x="402" y="92"/>
                    <a:pt x="402" y="92"/>
                    <a:pt x="402" y="92"/>
                  </a:cubicBezTo>
                  <a:cubicBezTo>
                    <a:pt x="402" y="79"/>
                    <a:pt x="392" y="68"/>
                    <a:pt x="379" y="68"/>
                  </a:cubicBezTo>
                  <a:cubicBezTo>
                    <a:pt x="90" y="68"/>
                    <a:pt x="90" y="68"/>
                    <a:pt x="90" y="68"/>
                  </a:cubicBezTo>
                  <a:cubicBezTo>
                    <a:pt x="90" y="24"/>
                    <a:pt x="90" y="24"/>
                    <a:pt x="90" y="24"/>
                  </a:cubicBezTo>
                  <a:cubicBezTo>
                    <a:pt x="90" y="11"/>
                    <a:pt x="80" y="0"/>
                    <a:pt x="67" y="0"/>
                  </a:cubicBezTo>
                  <a:cubicBezTo>
                    <a:pt x="23" y="0"/>
                    <a:pt x="23" y="0"/>
                    <a:pt x="23" y="0"/>
                  </a:cubicBezTo>
                  <a:cubicBezTo>
                    <a:pt x="11" y="0"/>
                    <a:pt x="0" y="11"/>
                    <a:pt x="0" y="24"/>
                  </a:cubicBezTo>
                  <a:lnTo>
                    <a:pt x="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18"/>
            <p:cNvSpPr>
              <a:spLocks/>
            </p:cNvSpPr>
            <p:nvPr userDrawn="1"/>
          </p:nvSpPr>
          <p:spPr bwMode="auto">
            <a:xfrm>
              <a:off x="556623" y="522841"/>
              <a:ext cx="76956" cy="49293"/>
            </a:xfrm>
            <a:custGeom>
              <a:avLst/>
              <a:gdLst>
                <a:gd name="T0" fmla="*/ 225 w 248"/>
                <a:gd name="T1" fmla="*/ 68 h 159"/>
                <a:gd name="T2" fmla="*/ 90 w 248"/>
                <a:gd name="T3" fmla="*/ 68 h 159"/>
                <a:gd name="T4" fmla="*/ 90 w 248"/>
                <a:gd name="T5" fmla="*/ 24 h 159"/>
                <a:gd name="T6" fmla="*/ 67 w 248"/>
                <a:gd name="T7" fmla="*/ 0 h 159"/>
                <a:gd name="T8" fmla="*/ 23 w 248"/>
                <a:gd name="T9" fmla="*/ 0 h 159"/>
                <a:gd name="T10" fmla="*/ 0 w 248"/>
                <a:gd name="T11" fmla="*/ 24 h 159"/>
                <a:gd name="T12" fmla="*/ 0 w 248"/>
                <a:gd name="T13" fmla="*/ 78 h 159"/>
                <a:gd name="T14" fmla="*/ 80 w 248"/>
                <a:gd name="T15" fmla="*/ 159 h 159"/>
                <a:gd name="T16" fmla="*/ 225 w 248"/>
                <a:gd name="T17" fmla="*/ 159 h 159"/>
                <a:gd name="T18" fmla="*/ 248 w 248"/>
                <a:gd name="T19" fmla="*/ 135 h 159"/>
                <a:gd name="T20" fmla="*/ 248 w 248"/>
                <a:gd name="T21" fmla="*/ 92 h 159"/>
                <a:gd name="T22" fmla="*/ 225 w 248"/>
                <a:gd name="T23" fmla="*/ 6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159">
                  <a:moveTo>
                    <a:pt x="225" y="68"/>
                  </a:moveTo>
                  <a:cubicBezTo>
                    <a:pt x="90" y="68"/>
                    <a:pt x="90" y="68"/>
                    <a:pt x="90" y="68"/>
                  </a:cubicBezTo>
                  <a:cubicBezTo>
                    <a:pt x="90" y="24"/>
                    <a:pt x="90" y="24"/>
                    <a:pt x="90" y="24"/>
                  </a:cubicBezTo>
                  <a:cubicBezTo>
                    <a:pt x="90" y="11"/>
                    <a:pt x="80" y="0"/>
                    <a:pt x="67" y="0"/>
                  </a:cubicBezTo>
                  <a:cubicBezTo>
                    <a:pt x="23" y="0"/>
                    <a:pt x="23" y="0"/>
                    <a:pt x="23" y="0"/>
                  </a:cubicBezTo>
                  <a:cubicBezTo>
                    <a:pt x="10" y="0"/>
                    <a:pt x="0" y="11"/>
                    <a:pt x="0" y="24"/>
                  </a:cubicBezTo>
                  <a:cubicBezTo>
                    <a:pt x="0" y="78"/>
                    <a:pt x="0" y="78"/>
                    <a:pt x="0" y="78"/>
                  </a:cubicBezTo>
                  <a:cubicBezTo>
                    <a:pt x="0" y="123"/>
                    <a:pt x="36" y="159"/>
                    <a:pt x="80" y="159"/>
                  </a:cubicBezTo>
                  <a:cubicBezTo>
                    <a:pt x="225" y="159"/>
                    <a:pt x="225" y="159"/>
                    <a:pt x="225" y="159"/>
                  </a:cubicBezTo>
                  <a:cubicBezTo>
                    <a:pt x="238" y="159"/>
                    <a:pt x="248" y="148"/>
                    <a:pt x="248" y="135"/>
                  </a:cubicBezTo>
                  <a:cubicBezTo>
                    <a:pt x="248" y="92"/>
                    <a:pt x="248" y="92"/>
                    <a:pt x="248" y="92"/>
                  </a:cubicBezTo>
                  <a:cubicBezTo>
                    <a:pt x="248" y="79"/>
                    <a:pt x="238" y="68"/>
                    <a:pt x="225"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19"/>
            <p:cNvSpPr>
              <a:spLocks/>
            </p:cNvSpPr>
            <p:nvPr userDrawn="1"/>
          </p:nvSpPr>
          <p:spPr bwMode="auto">
            <a:xfrm>
              <a:off x="556623" y="459783"/>
              <a:ext cx="76956" cy="35135"/>
            </a:xfrm>
            <a:custGeom>
              <a:avLst/>
              <a:gdLst>
                <a:gd name="T0" fmla="*/ 168 w 248"/>
                <a:gd name="T1" fmla="*/ 0 h 113"/>
                <a:gd name="T2" fmla="*/ 23 w 248"/>
                <a:gd name="T3" fmla="*/ 0 h 113"/>
                <a:gd name="T4" fmla="*/ 0 w 248"/>
                <a:gd name="T5" fmla="*/ 24 h 113"/>
                <a:gd name="T6" fmla="*/ 0 w 248"/>
                <a:gd name="T7" fmla="*/ 67 h 113"/>
                <a:gd name="T8" fmla="*/ 23 w 248"/>
                <a:gd name="T9" fmla="*/ 90 h 113"/>
                <a:gd name="T10" fmla="*/ 158 w 248"/>
                <a:gd name="T11" fmla="*/ 90 h 113"/>
                <a:gd name="T12" fmla="*/ 158 w 248"/>
                <a:gd name="T13" fmla="*/ 102 h 113"/>
                <a:gd name="T14" fmla="*/ 170 w 248"/>
                <a:gd name="T15" fmla="*/ 113 h 113"/>
                <a:gd name="T16" fmla="*/ 237 w 248"/>
                <a:gd name="T17" fmla="*/ 113 h 113"/>
                <a:gd name="T18" fmla="*/ 248 w 248"/>
                <a:gd name="T19" fmla="*/ 101 h 113"/>
                <a:gd name="T20" fmla="*/ 248 w 248"/>
                <a:gd name="T21" fmla="*/ 79 h 113"/>
                <a:gd name="T22" fmla="*/ 168 w 248"/>
                <a:gd name="T2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113">
                  <a:moveTo>
                    <a:pt x="168" y="0"/>
                  </a:moveTo>
                  <a:cubicBezTo>
                    <a:pt x="23" y="0"/>
                    <a:pt x="23" y="0"/>
                    <a:pt x="23" y="0"/>
                  </a:cubicBezTo>
                  <a:cubicBezTo>
                    <a:pt x="10" y="0"/>
                    <a:pt x="0" y="11"/>
                    <a:pt x="0" y="24"/>
                  </a:cubicBezTo>
                  <a:cubicBezTo>
                    <a:pt x="0" y="67"/>
                    <a:pt x="0" y="67"/>
                    <a:pt x="0" y="67"/>
                  </a:cubicBezTo>
                  <a:cubicBezTo>
                    <a:pt x="0" y="80"/>
                    <a:pt x="10" y="90"/>
                    <a:pt x="23" y="90"/>
                  </a:cubicBezTo>
                  <a:cubicBezTo>
                    <a:pt x="158" y="90"/>
                    <a:pt x="158" y="90"/>
                    <a:pt x="158" y="90"/>
                  </a:cubicBezTo>
                  <a:cubicBezTo>
                    <a:pt x="158" y="90"/>
                    <a:pt x="158" y="96"/>
                    <a:pt x="158" y="102"/>
                  </a:cubicBezTo>
                  <a:cubicBezTo>
                    <a:pt x="158" y="108"/>
                    <a:pt x="163" y="113"/>
                    <a:pt x="170" y="113"/>
                  </a:cubicBezTo>
                  <a:cubicBezTo>
                    <a:pt x="237" y="113"/>
                    <a:pt x="237" y="113"/>
                    <a:pt x="237" y="113"/>
                  </a:cubicBezTo>
                  <a:cubicBezTo>
                    <a:pt x="243" y="113"/>
                    <a:pt x="248" y="108"/>
                    <a:pt x="248" y="101"/>
                  </a:cubicBezTo>
                  <a:cubicBezTo>
                    <a:pt x="248" y="79"/>
                    <a:pt x="248" y="79"/>
                    <a:pt x="248" y="79"/>
                  </a:cubicBezTo>
                  <a:cubicBezTo>
                    <a:pt x="248" y="36"/>
                    <a:pt x="212" y="0"/>
                    <a:pt x="1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20"/>
            <p:cNvSpPr>
              <a:spLocks/>
            </p:cNvSpPr>
            <p:nvPr userDrawn="1"/>
          </p:nvSpPr>
          <p:spPr bwMode="auto">
            <a:xfrm>
              <a:off x="507330" y="389644"/>
              <a:ext cx="91245" cy="182491"/>
            </a:xfrm>
            <a:custGeom>
              <a:avLst/>
              <a:gdLst>
                <a:gd name="T0" fmla="*/ 268 w 294"/>
                <a:gd name="T1" fmla="*/ 90 h 588"/>
                <a:gd name="T2" fmla="*/ 124 w 294"/>
                <a:gd name="T3" fmla="*/ 90 h 588"/>
                <a:gd name="T4" fmla="*/ 124 w 294"/>
                <a:gd name="T5" fmla="*/ 24 h 588"/>
                <a:gd name="T6" fmla="*/ 100 w 294"/>
                <a:gd name="T7" fmla="*/ 0 h 588"/>
                <a:gd name="T8" fmla="*/ 57 w 294"/>
                <a:gd name="T9" fmla="*/ 0 h 588"/>
                <a:gd name="T10" fmla="*/ 33 w 294"/>
                <a:gd name="T11" fmla="*/ 24 h 588"/>
                <a:gd name="T12" fmla="*/ 33 w 294"/>
                <a:gd name="T13" fmla="*/ 90 h 588"/>
                <a:gd name="T14" fmla="*/ 27 w 294"/>
                <a:gd name="T15" fmla="*/ 90 h 588"/>
                <a:gd name="T16" fmla="*/ 0 w 294"/>
                <a:gd name="T17" fmla="*/ 117 h 588"/>
                <a:gd name="T18" fmla="*/ 0 w 294"/>
                <a:gd name="T19" fmla="*/ 155 h 588"/>
                <a:gd name="T20" fmla="*/ 27 w 294"/>
                <a:gd name="T21" fmla="*/ 181 h 588"/>
                <a:gd name="T22" fmla="*/ 33 w 294"/>
                <a:gd name="T23" fmla="*/ 181 h 588"/>
                <a:gd name="T24" fmla="*/ 33 w 294"/>
                <a:gd name="T25" fmla="*/ 253 h 588"/>
                <a:gd name="T26" fmla="*/ 18 w 294"/>
                <a:gd name="T27" fmla="*/ 507 h 588"/>
                <a:gd name="T28" fmla="*/ 10 w 294"/>
                <a:gd name="T29" fmla="*/ 565 h 588"/>
                <a:gd name="T30" fmla="*/ 29 w 294"/>
                <a:gd name="T31" fmla="*/ 588 h 588"/>
                <a:gd name="T32" fmla="*/ 74 w 294"/>
                <a:gd name="T33" fmla="*/ 588 h 588"/>
                <a:gd name="T34" fmla="*/ 101 w 294"/>
                <a:gd name="T35" fmla="*/ 565 h 588"/>
                <a:gd name="T36" fmla="*/ 109 w 294"/>
                <a:gd name="T37" fmla="*/ 507 h 588"/>
                <a:gd name="T38" fmla="*/ 124 w 294"/>
                <a:gd name="T39" fmla="*/ 253 h 588"/>
                <a:gd name="T40" fmla="*/ 124 w 294"/>
                <a:gd name="T41" fmla="*/ 181 h 588"/>
                <a:gd name="T42" fmla="*/ 268 w 294"/>
                <a:gd name="T43" fmla="*/ 181 h 588"/>
                <a:gd name="T44" fmla="*/ 294 w 294"/>
                <a:gd name="T45" fmla="*/ 155 h 588"/>
                <a:gd name="T46" fmla="*/ 294 w 294"/>
                <a:gd name="T47" fmla="*/ 117 h 588"/>
                <a:gd name="T48" fmla="*/ 268 w 294"/>
                <a:gd name="T49" fmla="*/ 9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588">
                  <a:moveTo>
                    <a:pt x="268" y="90"/>
                  </a:moveTo>
                  <a:cubicBezTo>
                    <a:pt x="124" y="90"/>
                    <a:pt x="124" y="90"/>
                    <a:pt x="124" y="90"/>
                  </a:cubicBezTo>
                  <a:cubicBezTo>
                    <a:pt x="124" y="24"/>
                    <a:pt x="124" y="24"/>
                    <a:pt x="124" y="24"/>
                  </a:cubicBezTo>
                  <a:cubicBezTo>
                    <a:pt x="124" y="11"/>
                    <a:pt x="113" y="0"/>
                    <a:pt x="100" y="0"/>
                  </a:cubicBezTo>
                  <a:cubicBezTo>
                    <a:pt x="57" y="0"/>
                    <a:pt x="57" y="0"/>
                    <a:pt x="57" y="0"/>
                  </a:cubicBezTo>
                  <a:cubicBezTo>
                    <a:pt x="44" y="0"/>
                    <a:pt x="33" y="11"/>
                    <a:pt x="33" y="24"/>
                  </a:cubicBezTo>
                  <a:cubicBezTo>
                    <a:pt x="33" y="90"/>
                    <a:pt x="33" y="90"/>
                    <a:pt x="33" y="90"/>
                  </a:cubicBezTo>
                  <a:cubicBezTo>
                    <a:pt x="27" y="90"/>
                    <a:pt x="27" y="90"/>
                    <a:pt x="27" y="90"/>
                  </a:cubicBezTo>
                  <a:cubicBezTo>
                    <a:pt x="12" y="90"/>
                    <a:pt x="0" y="102"/>
                    <a:pt x="0" y="117"/>
                  </a:cubicBezTo>
                  <a:cubicBezTo>
                    <a:pt x="0" y="155"/>
                    <a:pt x="0" y="155"/>
                    <a:pt x="0" y="155"/>
                  </a:cubicBezTo>
                  <a:cubicBezTo>
                    <a:pt x="0" y="169"/>
                    <a:pt x="12" y="181"/>
                    <a:pt x="27" y="181"/>
                  </a:cubicBezTo>
                  <a:cubicBezTo>
                    <a:pt x="33" y="181"/>
                    <a:pt x="33" y="181"/>
                    <a:pt x="33" y="181"/>
                  </a:cubicBezTo>
                  <a:cubicBezTo>
                    <a:pt x="33" y="253"/>
                    <a:pt x="33" y="253"/>
                    <a:pt x="33" y="253"/>
                  </a:cubicBezTo>
                  <a:cubicBezTo>
                    <a:pt x="33" y="328"/>
                    <a:pt x="27" y="427"/>
                    <a:pt x="18" y="507"/>
                  </a:cubicBezTo>
                  <a:cubicBezTo>
                    <a:pt x="13" y="551"/>
                    <a:pt x="10" y="565"/>
                    <a:pt x="10" y="565"/>
                  </a:cubicBezTo>
                  <a:cubicBezTo>
                    <a:pt x="7" y="577"/>
                    <a:pt x="16" y="588"/>
                    <a:pt x="29" y="588"/>
                  </a:cubicBezTo>
                  <a:cubicBezTo>
                    <a:pt x="74" y="588"/>
                    <a:pt x="74" y="588"/>
                    <a:pt x="74" y="588"/>
                  </a:cubicBezTo>
                  <a:cubicBezTo>
                    <a:pt x="87" y="588"/>
                    <a:pt x="99" y="577"/>
                    <a:pt x="101" y="565"/>
                  </a:cubicBezTo>
                  <a:cubicBezTo>
                    <a:pt x="101" y="565"/>
                    <a:pt x="104" y="547"/>
                    <a:pt x="109" y="507"/>
                  </a:cubicBezTo>
                  <a:cubicBezTo>
                    <a:pt x="117" y="428"/>
                    <a:pt x="124" y="328"/>
                    <a:pt x="124" y="253"/>
                  </a:cubicBezTo>
                  <a:cubicBezTo>
                    <a:pt x="124" y="181"/>
                    <a:pt x="124" y="181"/>
                    <a:pt x="124" y="181"/>
                  </a:cubicBezTo>
                  <a:cubicBezTo>
                    <a:pt x="268" y="181"/>
                    <a:pt x="268" y="181"/>
                    <a:pt x="268" y="181"/>
                  </a:cubicBezTo>
                  <a:cubicBezTo>
                    <a:pt x="283" y="181"/>
                    <a:pt x="294" y="169"/>
                    <a:pt x="294" y="155"/>
                  </a:cubicBezTo>
                  <a:cubicBezTo>
                    <a:pt x="294" y="117"/>
                    <a:pt x="294" y="117"/>
                    <a:pt x="294" y="117"/>
                  </a:cubicBezTo>
                  <a:cubicBezTo>
                    <a:pt x="294" y="102"/>
                    <a:pt x="283" y="90"/>
                    <a:pt x="268"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54" name="Group 34"/>
          <p:cNvGrpSpPr>
            <a:grpSpLocks noChangeAspect="1"/>
          </p:cNvGrpSpPr>
          <p:nvPr/>
        </p:nvGrpSpPr>
        <p:grpSpPr bwMode="auto">
          <a:xfrm>
            <a:off x="1317076" y="113725"/>
            <a:ext cx="2606852" cy="97984"/>
            <a:chOff x="-1563" y="1993"/>
            <a:chExt cx="8886" cy="334"/>
          </a:xfrm>
        </p:grpSpPr>
        <p:sp>
          <p:nvSpPr>
            <p:cNvPr id="55" name="AutoShape 33"/>
            <p:cNvSpPr>
              <a:spLocks noChangeAspect="1" noChangeArrowheads="1" noTextEdit="1"/>
            </p:cNvSpPr>
            <p:nvPr userDrawn="1"/>
          </p:nvSpPr>
          <p:spPr bwMode="auto">
            <a:xfrm>
              <a:off x="-1563" y="1993"/>
              <a:ext cx="8886"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35"/>
            <p:cNvSpPr>
              <a:spLocks/>
            </p:cNvSpPr>
            <p:nvPr userDrawn="1"/>
          </p:nvSpPr>
          <p:spPr bwMode="auto">
            <a:xfrm>
              <a:off x="-1563" y="1998"/>
              <a:ext cx="312" cy="315"/>
            </a:xfrm>
            <a:custGeom>
              <a:avLst/>
              <a:gdLst>
                <a:gd name="T0" fmla="*/ 3 w 132"/>
                <a:gd name="T1" fmla="*/ 53 h 130"/>
                <a:gd name="T2" fmla="*/ 3 w 132"/>
                <a:gd name="T3" fmla="*/ 31 h 130"/>
                <a:gd name="T4" fmla="*/ 53 w 132"/>
                <a:gd name="T5" fmla="*/ 31 h 130"/>
                <a:gd name="T6" fmla="*/ 53 w 132"/>
                <a:gd name="T7" fmla="*/ 0 h 130"/>
                <a:gd name="T8" fmla="*/ 80 w 132"/>
                <a:gd name="T9" fmla="*/ 0 h 130"/>
                <a:gd name="T10" fmla="*/ 80 w 132"/>
                <a:gd name="T11" fmla="*/ 31 h 130"/>
                <a:gd name="T12" fmla="*/ 130 w 132"/>
                <a:gd name="T13" fmla="*/ 31 h 130"/>
                <a:gd name="T14" fmla="*/ 130 w 132"/>
                <a:gd name="T15" fmla="*/ 53 h 130"/>
                <a:gd name="T16" fmla="*/ 82 w 132"/>
                <a:gd name="T17" fmla="*/ 53 h 130"/>
                <a:gd name="T18" fmla="*/ 132 w 132"/>
                <a:gd name="T19" fmla="*/ 103 h 130"/>
                <a:gd name="T20" fmla="*/ 132 w 132"/>
                <a:gd name="T21" fmla="*/ 130 h 130"/>
                <a:gd name="T22" fmla="*/ 66 w 132"/>
                <a:gd name="T23" fmla="*/ 83 h 130"/>
                <a:gd name="T24" fmla="*/ 0 w 132"/>
                <a:gd name="T25" fmla="*/ 130 h 130"/>
                <a:gd name="T26" fmla="*/ 0 w 132"/>
                <a:gd name="T27" fmla="*/ 105 h 130"/>
                <a:gd name="T28" fmla="*/ 51 w 132"/>
                <a:gd name="T29" fmla="*/ 53 h 130"/>
                <a:gd name="T30" fmla="*/ 3 w 132"/>
                <a:gd name="T31" fmla="*/ 5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0">
                  <a:moveTo>
                    <a:pt x="3" y="53"/>
                  </a:moveTo>
                  <a:cubicBezTo>
                    <a:pt x="3" y="31"/>
                    <a:pt x="3" y="31"/>
                    <a:pt x="3" y="31"/>
                  </a:cubicBezTo>
                  <a:cubicBezTo>
                    <a:pt x="53" y="31"/>
                    <a:pt x="53" y="31"/>
                    <a:pt x="53" y="31"/>
                  </a:cubicBezTo>
                  <a:cubicBezTo>
                    <a:pt x="53" y="0"/>
                    <a:pt x="53" y="0"/>
                    <a:pt x="53" y="0"/>
                  </a:cubicBezTo>
                  <a:cubicBezTo>
                    <a:pt x="80" y="0"/>
                    <a:pt x="80" y="0"/>
                    <a:pt x="80" y="0"/>
                  </a:cubicBezTo>
                  <a:cubicBezTo>
                    <a:pt x="80" y="31"/>
                    <a:pt x="80" y="31"/>
                    <a:pt x="80" y="31"/>
                  </a:cubicBezTo>
                  <a:cubicBezTo>
                    <a:pt x="130" y="31"/>
                    <a:pt x="130" y="31"/>
                    <a:pt x="130" y="31"/>
                  </a:cubicBezTo>
                  <a:cubicBezTo>
                    <a:pt x="130" y="53"/>
                    <a:pt x="130" y="53"/>
                    <a:pt x="130" y="53"/>
                  </a:cubicBezTo>
                  <a:cubicBezTo>
                    <a:pt x="82" y="53"/>
                    <a:pt x="82" y="53"/>
                    <a:pt x="82" y="53"/>
                  </a:cubicBezTo>
                  <a:cubicBezTo>
                    <a:pt x="88" y="79"/>
                    <a:pt x="105" y="97"/>
                    <a:pt x="132" y="103"/>
                  </a:cubicBezTo>
                  <a:cubicBezTo>
                    <a:pt x="132" y="130"/>
                    <a:pt x="132" y="130"/>
                    <a:pt x="132" y="130"/>
                  </a:cubicBezTo>
                  <a:cubicBezTo>
                    <a:pt x="101" y="124"/>
                    <a:pt x="79" y="109"/>
                    <a:pt x="66" y="83"/>
                  </a:cubicBezTo>
                  <a:cubicBezTo>
                    <a:pt x="50" y="112"/>
                    <a:pt x="31" y="126"/>
                    <a:pt x="0" y="130"/>
                  </a:cubicBezTo>
                  <a:cubicBezTo>
                    <a:pt x="0" y="105"/>
                    <a:pt x="0" y="105"/>
                    <a:pt x="0" y="105"/>
                  </a:cubicBezTo>
                  <a:cubicBezTo>
                    <a:pt x="26" y="99"/>
                    <a:pt x="46" y="78"/>
                    <a:pt x="51" y="53"/>
                  </a:cubicBezTo>
                  <a:lnTo>
                    <a:pt x="3" y="53"/>
                  </a:lnTo>
                  <a:close/>
                </a:path>
              </a:pathLst>
            </a:custGeom>
            <a:solidFill>
              <a:srgbClr val="1D4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36"/>
            <p:cNvSpPr>
              <a:spLocks noEditPoints="1"/>
            </p:cNvSpPr>
            <p:nvPr userDrawn="1"/>
          </p:nvSpPr>
          <p:spPr bwMode="auto">
            <a:xfrm>
              <a:off x="-1218" y="1998"/>
              <a:ext cx="312" cy="319"/>
            </a:xfrm>
            <a:custGeom>
              <a:avLst/>
              <a:gdLst>
                <a:gd name="T0" fmla="*/ 54 w 132"/>
                <a:gd name="T1" fmla="*/ 79 h 132"/>
                <a:gd name="T2" fmla="*/ 54 w 132"/>
                <a:gd name="T3" fmla="*/ 69 h 132"/>
                <a:gd name="T4" fmla="*/ 74 w 132"/>
                <a:gd name="T5" fmla="*/ 61 h 132"/>
                <a:gd name="T6" fmla="*/ 14 w 132"/>
                <a:gd name="T7" fmla="*/ 61 h 132"/>
                <a:gd name="T8" fmla="*/ 14 w 132"/>
                <a:gd name="T9" fmla="*/ 48 h 132"/>
                <a:gd name="T10" fmla="*/ 2 w 132"/>
                <a:gd name="T11" fmla="*/ 48 h 132"/>
                <a:gd name="T12" fmla="*/ 2 w 132"/>
                <a:gd name="T13" fmla="*/ 17 h 132"/>
                <a:gd name="T14" fmla="*/ 17 w 132"/>
                <a:gd name="T15" fmla="*/ 17 h 132"/>
                <a:gd name="T16" fmla="*/ 9 w 132"/>
                <a:gd name="T17" fmla="*/ 0 h 132"/>
                <a:gd name="T18" fmla="*/ 33 w 132"/>
                <a:gd name="T19" fmla="*/ 0 h 132"/>
                <a:gd name="T20" fmla="*/ 41 w 132"/>
                <a:gd name="T21" fmla="*/ 17 h 132"/>
                <a:gd name="T22" fmla="*/ 53 w 132"/>
                <a:gd name="T23" fmla="*/ 17 h 132"/>
                <a:gd name="T24" fmla="*/ 45 w 132"/>
                <a:gd name="T25" fmla="*/ 0 h 132"/>
                <a:gd name="T26" fmla="*/ 70 w 132"/>
                <a:gd name="T27" fmla="*/ 0 h 132"/>
                <a:gd name="T28" fmla="*/ 77 w 132"/>
                <a:gd name="T29" fmla="*/ 17 h 132"/>
                <a:gd name="T30" fmla="*/ 87 w 132"/>
                <a:gd name="T31" fmla="*/ 17 h 132"/>
                <a:gd name="T32" fmla="*/ 97 w 132"/>
                <a:gd name="T33" fmla="*/ 0 h 132"/>
                <a:gd name="T34" fmla="*/ 126 w 132"/>
                <a:gd name="T35" fmla="*/ 0 h 132"/>
                <a:gd name="T36" fmla="*/ 116 w 132"/>
                <a:gd name="T37" fmla="*/ 17 h 132"/>
                <a:gd name="T38" fmla="*/ 129 w 132"/>
                <a:gd name="T39" fmla="*/ 17 h 132"/>
                <a:gd name="T40" fmla="*/ 129 w 132"/>
                <a:gd name="T41" fmla="*/ 48 h 132"/>
                <a:gd name="T42" fmla="*/ 118 w 132"/>
                <a:gd name="T43" fmla="*/ 48 h 132"/>
                <a:gd name="T44" fmla="*/ 118 w 132"/>
                <a:gd name="T45" fmla="*/ 61 h 132"/>
                <a:gd name="T46" fmla="*/ 81 w 132"/>
                <a:gd name="T47" fmla="*/ 78 h 132"/>
                <a:gd name="T48" fmla="*/ 81 w 132"/>
                <a:gd name="T49" fmla="*/ 79 h 132"/>
                <a:gd name="T50" fmla="*/ 132 w 132"/>
                <a:gd name="T51" fmla="*/ 79 h 132"/>
                <a:gd name="T52" fmla="*/ 132 w 132"/>
                <a:gd name="T53" fmla="*/ 100 h 132"/>
                <a:gd name="T54" fmla="*/ 81 w 132"/>
                <a:gd name="T55" fmla="*/ 100 h 132"/>
                <a:gd name="T56" fmla="*/ 81 w 132"/>
                <a:gd name="T57" fmla="*/ 108 h 132"/>
                <a:gd name="T58" fmla="*/ 56 w 132"/>
                <a:gd name="T59" fmla="*/ 132 h 132"/>
                <a:gd name="T60" fmla="*/ 31 w 132"/>
                <a:gd name="T61" fmla="*/ 132 h 132"/>
                <a:gd name="T62" fmla="*/ 31 w 132"/>
                <a:gd name="T63" fmla="*/ 110 h 132"/>
                <a:gd name="T64" fmla="*/ 54 w 132"/>
                <a:gd name="T65" fmla="*/ 110 h 132"/>
                <a:gd name="T66" fmla="*/ 54 w 132"/>
                <a:gd name="T67" fmla="*/ 100 h 132"/>
                <a:gd name="T68" fmla="*/ 0 w 132"/>
                <a:gd name="T69" fmla="*/ 100 h 132"/>
                <a:gd name="T70" fmla="*/ 0 w 132"/>
                <a:gd name="T71" fmla="*/ 79 h 132"/>
                <a:gd name="T72" fmla="*/ 54 w 132"/>
                <a:gd name="T73" fmla="*/ 79 h 132"/>
                <a:gd name="T74" fmla="*/ 104 w 132"/>
                <a:gd name="T75" fmla="*/ 42 h 132"/>
                <a:gd name="T76" fmla="*/ 104 w 132"/>
                <a:gd name="T77" fmla="*/ 36 h 132"/>
                <a:gd name="T78" fmla="*/ 27 w 132"/>
                <a:gd name="T79" fmla="*/ 36 h 132"/>
                <a:gd name="T80" fmla="*/ 27 w 132"/>
                <a:gd name="T81" fmla="*/ 42 h 132"/>
                <a:gd name="T82" fmla="*/ 104 w 132"/>
                <a:gd name="T83" fmla="*/ 4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32">
                  <a:moveTo>
                    <a:pt x="54" y="79"/>
                  </a:moveTo>
                  <a:cubicBezTo>
                    <a:pt x="54" y="69"/>
                    <a:pt x="54" y="69"/>
                    <a:pt x="54" y="69"/>
                  </a:cubicBezTo>
                  <a:cubicBezTo>
                    <a:pt x="65" y="65"/>
                    <a:pt x="68" y="64"/>
                    <a:pt x="74" y="61"/>
                  </a:cubicBezTo>
                  <a:cubicBezTo>
                    <a:pt x="14" y="61"/>
                    <a:pt x="14" y="61"/>
                    <a:pt x="14" y="61"/>
                  </a:cubicBezTo>
                  <a:cubicBezTo>
                    <a:pt x="14" y="48"/>
                    <a:pt x="14" y="48"/>
                    <a:pt x="14" y="48"/>
                  </a:cubicBezTo>
                  <a:cubicBezTo>
                    <a:pt x="2" y="48"/>
                    <a:pt x="2" y="48"/>
                    <a:pt x="2" y="48"/>
                  </a:cubicBezTo>
                  <a:cubicBezTo>
                    <a:pt x="2" y="17"/>
                    <a:pt x="2" y="17"/>
                    <a:pt x="2" y="17"/>
                  </a:cubicBezTo>
                  <a:cubicBezTo>
                    <a:pt x="17" y="17"/>
                    <a:pt x="17" y="17"/>
                    <a:pt x="17" y="17"/>
                  </a:cubicBezTo>
                  <a:cubicBezTo>
                    <a:pt x="9" y="0"/>
                    <a:pt x="9" y="0"/>
                    <a:pt x="9" y="0"/>
                  </a:cubicBezTo>
                  <a:cubicBezTo>
                    <a:pt x="33" y="0"/>
                    <a:pt x="33" y="0"/>
                    <a:pt x="33" y="0"/>
                  </a:cubicBezTo>
                  <a:cubicBezTo>
                    <a:pt x="41" y="17"/>
                    <a:pt x="41" y="17"/>
                    <a:pt x="41" y="17"/>
                  </a:cubicBezTo>
                  <a:cubicBezTo>
                    <a:pt x="53" y="17"/>
                    <a:pt x="53" y="17"/>
                    <a:pt x="53" y="17"/>
                  </a:cubicBezTo>
                  <a:cubicBezTo>
                    <a:pt x="45" y="0"/>
                    <a:pt x="45" y="0"/>
                    <a:pt x="45" y="0"/>
                  </a:cubicBezTo>
                  <a:cubicBezTo>
                    <a:pt x="70" y="0"/>
                    <a:pt x="70" y="0"/>
                    <a:pt x="70" y="0"/>
                  </a:cubicBezTo>
                  <a:cubicBezTo>
                    <a:pt x="77" y="17"/>
                    <a:pt x="77" y="17"/>
                    <a:pt x="77" y="17"/>
                  </a:cubicBezTo>
                  <a:cubicBezTo>
                    <a:pt x="87" y="17"/>
                    <a:pt x="87" y="17"/>
                    <a:pt x="87" y="17"/>
                  </a:cubicBezTo>
                  <a:cubicBezTo>
                    <a:pt x="97" y="0"/>
                    <a:pt x="97" y="0"/>
                    <a:pt x="97" y="0"/>
                  </a:cubicBezTo>
                  <a:cubicBezTo>
                    <a:pt x="126" y="0"/>
                    <a:pt x="126" y="0"/>
                    <a:pt x="126" y="0"/>
                  </a:cubicBezTo>
                  <a:cubicBezTo>
                    <a:pt x="116" y="17"/>
                    <a:pt x="116" y="17"/>
                    <a:pt x="116" y="17"/>
                  </a:cubicBezTo>
                  <a:cubicBezTo>
                    <a:pt x="129" y="17"/>
                    <a:pt x="129" y="17"/>
                    <a:pt x="129" y="17"/>
                  </a:cubicBezTo>
                  <a:cubicBezTo>
                    <a:pt x="129" y="48"/>
                    <a:pt x="129" y="48"/>
                    <a:pt x="129" y="48"/>
                  </a:cubicBezTo>
                  <a:cubicBezTo>
                    <a:pt x="118" y="48"/>
                    <a:pt x="118" y="48"/>
                    <a:pt x="118" y="48"/>
                  </a:cubicBezTo>
                  <a:cubicBezTo>
                    <a:pt x="118" y="61"/>
                    <a:pt x="118" y="61"/>
                    <a:pt x="118" y="61"/>
                  </a:cubicBezTo>
                  <a:cubicBezTo>
                    <a:pt x="99" y="70"/>
                    <a:pt x="96" y="71"/>
                    <a:pt x="81" y="78"/>
                  </a:cubicBezTo>
                  <a:cubicBezTo>
                    <a:pt x="81" y="79"/>
                    <a:pt x="81" y="79"/>
                    <a:pt x="81" y="79"/>
                  </a:cubicBezTo>
                  <a:cubicBezTo>
                    <a:pt x="132" y="79"/>
                    <a:pt x="132" y="79"/>
                    <a:pt x="132" y="79"/>
                  </a:cubicBezTo>
                  <a:cubicBezTo>
                    <a:pt x="132" y="100"/>
                    <a:pt x="132" y="100"/>
                    <a:pt x="132" y="100"/>
                  </a:cubicBezTo>
                  <a:cubicBezTo>
                    <a:pt x="81" y="100"/>
                    <a:pt x="81" y="100"/>
                    <a:pt x="81" y="100"/>
                  </a:cubicBezTo>
                  <a:cubicBezTo>
                    <a:pt x="81" y="108"/>
                    <a:pt x="81" y="108"/>
                    <a:pt x="81" y="108"/>
                  </a:cubicBezTo>
                  <a:cubicBezTo>
                    <a:pt x="81" y="127"/>
                    <a:pt x="76" y="132"/>
                    <a:pt x="56" y="132"/>
                  </a:cubicBezTo>
                  <a:cubicBezTo>
                    <a:pt x="31" y="132"/>
                    <a:pt x="31" y="132"/>
                    <a:pt x="31" y="132"/>
                  </a:cubicBezTo>
                  <a:cubicBezTo>
                    <a:pt x="31" y="110"/>
                    <a:pt x="31" y="110"/>
                    <a:pt x="31" y="110"/>
                  </a:cubicBezTo>
                  <a:cubicBezTo>
                    <a:pt x="54" y="110"/>
                    <a:pt x="54" y="110"/>
                    <a:pt x="54" y="110"/>
                  </a:cubicBezTo>
                  <a:cubicBezTo>
                    <a:pt x="54" y="100"/>
                    <a:pt x="54" y="100"/>
                    <a:pt x="54" y="100"/>
                  </a:cubicBezTo>
                  <a:cubicBezTo>
                    <a:pt x="0" y="100"/>
                    <a:pt x="0" y="100"/>
                    <a:pt x="0" y="100"/>
                  </a:cubicBezTo>
                  <a:cubicBezTo>
                    <a:pt x="0" y="79"/>
                    <a:pt x="0" y="79"/>
                    <a:pt x="0" y="79"/>
                  </a:cubicBezTo>
                  <a:lnTo>
                    <a:pt x="54" y="79"/>
                  </a:lnTo>
                  <a:close/>
                  <a:moveTo>
                    <a:pt x="104" y="42"/>
                  </a:moveTo>
                  <a:cubicBezTo>
                    <a:pt x="104" y="36"/>
                    <a:pt x="104" y="36"/>
                    <a:pt x="104" y="36"/>
                  </a:cubicBezTo>
                  <a:cubicBezTo>
                    <a:pt x="27" y="36"/>
                    <a:pt x="27" y="36"/>
                    <a:pt x="27" y="36"/>
                  </a:cubicBezTo>
                  <a:cubicBezTo>
                    <a:pt x="27" y="42"/>
                    <a:pt x="27" y="42"/>
                    <a:pt x="27" y="42"/>
                  </a:cubicBezTo>
                  <a:lnTo>
                    <a:pt x="104" y="42"/>
                  </a:lnTo>
                  <a:close/>
                </a:path>
              </a:pathLst>
            </a:custGeom>
            <a:solidFill>
              <a:srgbClr val="1D4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37"/>
            <p:cNvSpPr>
              <a:spLocks noEditPoints="1"/>
            </p:cNvSpPr>
            <p:nvPr userDrawn="1"/>
          </p:nvSpPr>
          <p:spPr bwMode="auto">
            <a:xfrm>
              <a:off x="-863" y="2010"/>
              <a:ext cx="302" cy="303"/>
            </a:xfrm>
            <a:custGeom>
              <a:avLst/>
              <a:gdLst>
                <a:gd name="T0" fmla="*/ 25 w 128"/>
                <a:gd name="T1" fmla="*/ 27 h 125"/>
                <a:gd name="T2" fmla="*/ 27 w 128"/>
                <a:gd name="T3" fmla="*/ 0 h 125"/>
                <a:gd name="T4" fmla="*/ 52 w 128"/>
                <a:gd name="T5" fmla="*/ 0 h 125"/>
                <a:gd name="T6" fmla="*/ 50 w 128"/>
                <a:gd name="T7" fmla="*/ 27 h 125"/>
                <a:gd name="T8" fmla="*/ 63 w 128"/>
                <a:gd name="T9" fmla="*/ 27 h 125"/>
                <a:gd name="T10" fmla="*/ 85 w 128"/>
                <a:gd name="T11" fmla="*/ 40 h 125"/>
                <a:gd name="T12" fmla="*/ 90 w 128"/>
                <a:gd name="T13" fmla="*/ 73 h 125"/>
                <a:gd name="T14" fmla="*/ 85 w 128"/>
                <a:gd name="T15" fmla="*/ 109 h 125"/>
                <a:gd name="T16" fmla="*/ 51 w 128"/>
                <a:gd name="T17" fmla="*/ 125 h 125"/>
                <a:gd name="T18" fmla="*/ 42 w 128"/>
                <a:gd name="T19" fmla="*/ 124 h 125"/>
                <a:gd name="T20" fmla="*/ 42 w 128"/>
                <a:gd name="T21" fmla="*/ 100 h 125"/>
                <a:gd name="T22" fmla="*/ 49 w 128"/>
                <a:gd name="T23" fmla="*/ 100 h 125"/>
                <a:gd name="T24" fmla="*/ 61 w 128"/>
                <a:gd name="T25" fmla="*/ 93 h 125"/>
                <a:gd name="T26" fmla="*/ 63 w 128"/>
                <a:gd name="T27" fmla="*/ 74 h 125"/>
                <a:gd name="T28" fmla="*/ 62 w 128"/>
                <a:gd name="T29" fmla="*/ 57 h 125"/>
                <a:gd name="T30" fmla="*/ 53 w 128"/>
                <a:gd name="T31" fmla="*/ 52 h 125"/>
                <a:gd name="T32" fmla="*/ 45 w 128"/>
                <a:gd name="T33" fmla="*/ 52 h 125"/>
                <a:gd name="T34" fmla="*/ 27 w 128"/>
                <a:gd name="T35" fmla="*/ 124 h 125"/>
                <a:gd name="T36" fmla="*/ 0 w 128"/>
                <a:gd name="T37" fmla="*/ 124 h 125"/>
                <a:gd name="T38" fmla="*/ 21 w 128"/>
                <a:gd name="T39" fmla="*/ 52 h 125"/>
                <a:gd name="T40" fmla="*/ 0 w 128"/>
                <a:gd name="T41" fmla="*/ 53 h 125"/>
                <a:gd name="T42" fmla="*/ 0 w 128"/>
                <a:gd name="T43" fmla="*/ 27 h 125"/>
                <a:gd name="T44" fmla="*/ 25 w 128"/>
                <a:gd name="T45" fmla="*/ 27 h 125"/>
                <a:gd name="T46" fmla="*/ 114 w 128"/>
                <a:gd name="T47" fmla="*/ 17 h 125"/>
                <a:gd name="T48" fmla="*/ 126 w 128"/>
                <a:gd name="T49" fmla="*/ 49 h 125"/>
                <a:gd name="T50" fmla="*/ 128 w 128"/>
                <a:gd name="T51" fmla="*/ 76 h 125"/>
                <a:gd name="T52" fmla="*/ 127 w 128"/>
                <a:gd name="T53" fmla="*/ 92 h 125"/>
                <a:gd name="T54" fmla="*/ 102 w 128"/>
                <a:gd name="T55" fmla="*/ 92 h 125"/>
                <a:gd name="T56" fmla="*/ 102 w 128"/>
                <a:gd name="T57" fmla="*/ 71 h 125"/>
                <a:gd name="T58" fmla="*/ 98 w 128"/>
                <a:gd name="T59" fmla="*/ 35 h 125"/>
                <a:gd name="T60" fmla="*/ 88 w 128"/>
                <a:gd name="T61" fmla="*/ 17 h 125"/>
                <a:gd name="T62" fmla="*/ 114 w 128"/>
                <a:gd name="T63" fmla="*/ 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5">
                  <a:moveTo>
                    <a:pt x="25" y="27"/>
                  </a:moveTo>
                  <a:cubicBezTo>
                    <a:pt x="26" y="19"/>
                    <a:pt x="27" y="14"/>
                    <a:pt x="27" y="0"/>
                  </a:cubicBezTo>
                  <a:cubicBezTo>
                    <a:pt x="52" y="0"/>
                    <a:pt x="52" y="0"/>
                    <a:pt x="52" y="0"/>
                  </a:cubicBezTo>
                  <a:cubicBezTo>
                    <a:pt x="52" y="10"/>
                    <a:pt x="51" y="15"/>
                    <a:pt x="50" y="27"/>
                  </a:cubicBezTo>
                  <a:cubicBezTo>
                    <a:pt x="63" y="27"/>
                    <a:pt x="63" y="27"/>
                    <a:pt x="63" y="27"/>
                  </a:cubicBezTo>
                  <a:cubicBezTo>
                    <a:pt x="74" y="27"/>
                    <a:pt x="82" y="32"/>
                    <a:pt x="85" y="40"/>
                  </a:cubicBezTo>
                  <a:cubicBezTo>
                    <a:pt x="88" y="46"/>
                    <a:pt x="90" y="58"/>
                    <a:pt x="90" y="73"/>
                  </a:cubicBezTo>
                  <a:cubicBezTo>
                    <a:pt x="90" y="91"/>
                    <a:pt x="88" y="102"/>
                    <a:pt x="85" y="109"/>
                  </a:cubicBezTo>
                  <a:cubicBezTo>
                    <a:pt x="80" y="119"/>
                    <a:pt x="68" y="125"/>
                    <a:pt x="51" y="125"/>
                  </a:cubicBezTo>
                  <a:cubicBezTo>
                    <a:pt x="49" y="125"/>
                    <a:pt x="46" y="125"/>
                    <a:pt x="42" y="124"/>
                  </a:cubicBezTo>
                  <a:cubicBezTo>
                    <a:pt x="42" y="100"/>
                    <a:pt x="42" y="100"/>
                    <a:pt x="42" y="100"/>
                  </a:cubicBezTo>
                  <a:cubicBezTo>
                    <a:pt x="45" y="100"/>
                    <a:pt x="49" y="100"/>
                    <a:pt x="49" y="100"/>
                  </a:cubicBezTo>
                  <a:cubicBezTo>
                    <a:pt x="57" y="100"/>
                    <a:pt x="60" y="99"/>
                    <a:pt x="61" y="93"/>
                  </a:cubicBezTo>
                  <a:cubicBezTo>
                    <a:pt x="62" y="90"/>
                    <a:pt x="63" y="80"/>
                    <a:pt x="63" y="74"/>
                  </a:cubicBezTo>
                  <a:cubicBezTo>
                    <a:pt x="63" y="68"/>
                    <a:pt x="62" y="60"/>
                    <a:pt x="62" y="57"/>
                  </a:cubicBezTo>
                  <a:cubicBezTo>
                    <a:pt x="61" y="54"/>
                    <a:pt x="57" y="52"/>
                    <a:pt x="53" y="52"/>
                  </a:cubicBezTo>
                  <a:cubicBezTo>
                    <a:pt x="45" y="52"/>
                    <a:pt x="45" y="52"/>
                    <a:pt x="45" y="52"/>
                  </a:cubicBezTo>
                  <a:cubicBezTo>
                    <a:pt x="38" y="89"/>
                    <a:pt x="34" y="104"/>
                    <a:pt x="27" y="124"/>
                  </a:cubicBezTo>
                  <a:cubicBezTo>
                    <a:pt x="0" y="124"/>
                    <a:pt x="0" y="124"/>
                    <a:pt x="0" y="124"/>
                  </a:cubicBezTo>
                  <a:cubicBezTo>
                    <a:pt x="9" y="100"/>
                    <a:pt x="16" y="77"/>
                    <a:pt x="21" y="52"/>
                  </a:cubicBezTo>
                  <a:cubicBezTo>
                    <a:pt x="0" y="53"/>
                    <a:pt x="0" y="53"/>
                    <a:pt x="0" y="53"/>
                  </a:cubicBezTo>
                  <a:cubicBezTo>
                    <a:pt x="0" y="27"/>
                    <a:pt x="0" y="27"/>
                    <a:pt x="0" y="27"/>
                  </a:cubicBezTo>
                  <a:lnTo>
                    <a:pt x="25" y="27"/>
                  </a:lnTo>
                  <a:close/>
                  <a:moveTo>
                    <a:pt x="114" y="17"/>
                  </a:moveTo>
                  <a:cubicBezTo>
                    <a:pt x="121" y="25"/>
                    <a:pt x="124" y="32"/>
                    <a:pt x="126" y="49"/>
                  </a:cubicBezTo>
                  <a:cubicBezTo>
                    <a:pt x="127" y="56"/>
                    <a:pt x="128" y="65"/>
                    <a:pt x="128" y="76"/>
                  </a:cubicBezTo>
                  <a:cubicBezTo>
                    <a:pt x="128" y="80"/>
                    <a:pt x="128" y="84"/>
                    <a:pt x="127" y="92"/>
                  </a:cubicBezTo>
                  <a:cubicBezTo>
                    <a:pt x="102" y="92"/>
                    <a:pt x="102" y="92"/>
                    <a:pt x="102" y="92"/>
                  </a:cubicBezTo>
                  <a:cubicBezTo>
                    <a:pt x="102" y="82"/>
                    <a:pt x="102" y="77"/>
                    <a:pt x="102" y="71"/>
                  </a:cubicBezTo>
                  <a:cubicBezTo>
                    <a:pt x="102" y="52"/>
                    <a:pt x="101" y="44"/>
                    <a:pt x="98" y="35"/>
                  </a:cubicBezTo>
                  <a:cubicBezTo>
                    <a:pt x="95" y="27"/>
                    <a:pt x="92" y="23"/>
                    <a:pt x="88" y="17"/>
                  </a:cubicBezTo>
                  <a:lnTo>
                    <a:pt x="114"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38"/>
            <p:cNvSpPr>
              <a:spLocks noEditPoints="1"/>
            </p:cNvSpPr>
            <p:nvPr userDrawn="1"/>
          </p:nvSpPr>
          <p:spPr bwMode="auto">
            <a:xfrm>
              <a:off x="-497" y="2007"/>
              <a:ext cx="260" cy="306"/>
            </a:xfrm>
            <a:custGeom>
              <a:avLst/>
              <a:gdLst>
                <a:gd name="T0" fmla="*/ 93 w 110"/>
                <a:gd name="T1" fmla="*/ 26 h 126"/>
                <a:gd name="T2" fmla="*/ 16 w 110"/>
                <a:gd name="T3" fmla="*/ 23 h 126"/>
                <a:gd name="T4" fmla="*/ 0 w 110"/>
                <a:gd name="T5" fmla="*/ 23 h 126"/>
                <a:gd name="T6" fmla="*/ 0 w 110"/>
                <a:gd name="T7" fmla="*/ 0 h 126"/>
                <a:gd name="T8" fmla="*/ 93 w 110"/>
                <a:gd name="T9" fmla="*/ 3 h 126"/>
                <a:gd name="T10" fmla="*/ 93 w 110"/>
                <a:gd name="T11" fmla="*/ 26 h 126"/>
                <a:gd name="T12" fmla="*/ 1 w 110"/>
                <a:gd name="T13" fmla="*/ 102 h 126"/>
                <a:gd name="T14" fmla="*/ 33 w 110"/>
                <a:gd name="T15" fmla="*/ 102 h 126"/>
                <a:gd name="T16" fmla="*/ 64 w 110"/>
                <a:gd name="T17" fmla="*/ 101 h 126"/>
                <a:gd name="T18" fmla="*/ 79 w 110"/>
                <a:gd name="T19" fmla="*/ 96 h 126"/>
                <a:gd name="T20" fmla="*/ 82 w 110"/>
                <a:gd name="T21" fmla="*/ 87 h 126"/>
                <a:gd name="T22" fmla="*/ 62 w 110"/>
                <a:gd name="T23" fmla="*/ 73 h 126"/>
                <a:gd name="T24" fmla="*/ 35 w 110"/>
                <a:gd name="T25" fmla="*/ 81 h 126"/>
                <a:gd name="T26" fmla="*/ 24 w 110"/>
                <a:gd name="T27" fmla="*/ 91 h 126"/>
                <a:gd name="T28" fmla="*/ 1 w 110"/>
                <a:gd name="T29" fmla="*/ 91 h 126"/>
                <a:gd name="T30" fmla="*/ 1 w 110"/>
                <a:gd name="T31" fmla="*/ 32 h 126"/>
                <a:gd name="T32" fmla="*/ 26 w 110"/>
                <a:gd name="T33" fmla="*/ 32 h 126"/>
                <a:gd name="T34" fmla="*/ 26 w 110"/>
                <a:gd name="T35" fmla="*/ 63 h 126"/>
                <a:gd name="T36" fmla="*/ 68 w 110"/>
                <a:gd name="T37" fmla="*/ 51 h 126"/>
                <a:gd name="T38" fmla="*/ 110 w 110"/>
                <a:gd name="T39" fmla="*/ 87 h 126"/>
                <a:gd name="T40" fmla="*/ 91 w 110"/>
                <a:gd name="T41" fmla="*/ 120 h 126"/>
                <a:gd name="T42" fmla="*/ 66 w 110"/>
                <a:gd name="T43" fmla="*/ 126 h 126"/>
                <a:gd name="T44" fmla="*/ 33 w 110"/>
                <a:gd name="T45" fmla="*/ 126 h 126"/>
                <a:gd name="T46" fmla="*/ 1 w 110"/>
                <a:gd name="T47" fmla="*/ 126 h 126"/>
                <a:gd name="T48" fmla="*/ 1 w 110"/>
                <a:gd name="T49" fmla="*/ 10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126">
                  <a:moveTo>
                    <a:pt x="93" y="26"/>
                  </a:moveTo>
                  <a:cubicBezTo>
                    <a:pt x="57" y="23"/>
                    <a:pt x="39" y="23"/>
                    <a:pt x="16" y="23"/>
                  </a:cubicBezTo>
                  <a:cubicBezTo>
                    <a:pt x="0" y="23"/>
                    <a:pt x="0" y="23"/>
                    <a:pt x="0" y="23"/>
                  </a:cubicBezTo>
                  <a:cubicBezTo>
                    <a:pt x="0" y="0"/>
                    <a:pt x="0" y="0"/>
                    <a:pt x="0" y="0"/>
                  </a:cubicBezTo>
                  <a:cubicBezTo>
                    <a:pt x="51" y="1"/>
                    <a:pt x="54" y="1"/>
                    <a:pt x="93" y="3"/>
                  </a:cubicBezTo>
                  <a:lnTo>
                    <a:pt x="93" y="26"/>
                  </a:lnTo>
                  <a:close/>
                  <a:moveTo>
                    <a:pt x="1" y="102"/>
                  </a:moveTo>
                  <a:cubicBezTo>
                    <a:pt x="33" y="102"/>
                    <a:pt x="33" y="102"/>
                    <a:pt x="33" y="102"/>
                  </a:cubicBezTo>
                  <a:cubicBezTo>
                    <a:pt x="59" y="102"/>
                    <a:pt x="59" y="102"/>
                    <a:pt x="64" y="101"/>
                  </a:cubicBezTo>
                  <a:cubicBezTo>
                    <a:pt x="73" y="101"/>
                    <a:pt x="76" y="99"/>
                    <a:pt x="79" y="96"/>
                  </a:cubicBezTo>
                  <a:cubicBezTo>
                    <a:pt x="81" y="94"/>
                    <a:pt x="82" y="90"/>
                    <a:pt x="82" y="87"/>
                  </a:cubicBezTo>
                  <a:cubicBezTo>
                    <a:pt x="82" y="78"/>
                    <a:pt x="75" y="73"/>
                    <a:pt x="62" y="73"/>
                  </a:cubicBezTo>
                  <a:cubicBezTo>
                    <a:pt x="53" y="73"/>
                    <a:pt x="43" y="76"/>
                    <a:pt x="35" y="81"/>
                  </a:cubicBezTo>
                  <a:cubicBezTo>
                    <a:pt x="31" y="83"/>
                    <a:pt x="29" y="86"/>
                    <a:pt x="24" y="91"/>
                  </a:cubicBezTo>
                  <a:cubicBezTo>
                    <a:pt x="1" y="91"/>
                    <a:pt x="1" y="91"/>
                    <a:pt x="1" y="91"/>
                  </a:cubicBezTo>
                  <a:cubicBezTo>
                    <a:pt x="1" y="32"/>
                    <a:pt x="1" y="32"/>
                    <a:pt x="1" y="32"/>
                  </a:cubicBezTo>
                  <a:cubicBezTo>
                    <a:pt x="26" y="32"/>
                    <a:pt x="26" y="32"/>
                    <a:pt x="26" y="32"/>
                  </a:cubicBezTo>
                  <a:cubicBezTo>
                    <a:pt x="26" y="63"/>
                    <a:pt x="26" y="63"/>
                    <a:pt x="26" y="63"/>
                  </a:cubicBezTo>
                  <a:cubicBezTo>
                    <a:pt x="45" y="54"/>
                    <a:pt x="56" y="51"/>
                    <a:pt x="68" y="51"/>
                  </a:cubicBezTo>
                  <a:cubicBezTo>
                    <a:pt x="93" y="51"/>
                    <a:pt x="110" y="65"/>
                    <a:pt x="110" y="87"/>
                  </a:cubicBezTo>
                  <a:cubicBezTo>
                    <a:pt x="110" y="101"/>
                    <a:pt x="103" y="114"/>
                    <a:pt x="91" y="120"/>
                  </a:cubicBezTo>
                  <a:cubicBezTo>
                    <a:pt x="85" y="124"/>
                    <a:pt x="78" y="125"/>
                    <a:pt x="66" y="126"/>
                  </a:cubicBezTo>
                  <a:cubicBezTo>
                    <a:pt x="60" y="126"/>
                    <a:pt x="55" y="126"/>
                    <a:pt x="33" y="126"/>
                  </a:cubicBezTo>
                  <a:cubicBezTo>
                    <a:pt x="1" y="126"/>
                    <a:pt x="1" y="126"/>
                    <a:pt x="1" y="126"/>
                  </a:cubicBezTo>
                  <a:lnTo>
                    <a:pt x="1"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39"/>
            <p:cNvSpPr>
              <a:spLocks/>
            </p:cNvSpPr>
            <p:nvPr userDrawn="1"/>
          </p:nvSpPr>
          <p:spPr bwMode="auto">
            <a:xfrm>
              <a:off x="-161" y="1995"/>
              <a:ext cx="113" cy="293"/>
            </a:xfrm>
            <a:custGeom>
              <a:avLst/>
              <a:gdLst>
                <a:gd name="T0" fmla="*/ 0 w 113"/>
                <a:gd name="T1" fmla="*/ 0 h 293"/>
                <a:gd name="T2" fmla="*/ 113 w 113"/>
                <a:gd name="T3" fmla="*/ 0 h 293"/>
                <a:gd name="T4" fmla="*/ 113 w 113"/>
                <a:gd name="T5" fmla="*/ 46 h 293"/>
                <a:gd name="T6" fmla="*/ 45 w 113"/>
                <a:gd name="T7" fmla="*/ 46 h 293"/>
                <a:gd name="T8" fmla="*/ 45 w 113"/>
                <a:gd name="T9" fmla="*/ 293 h 293"/>
                <a:gd name="T10" fmla="*/ 0 w 113"/>
                <a:gd name="T11" fmla="*/ 293 h 293"/>
                <a:gd name="T12" fmla="*/ 0 w 113"/>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113" h="293">
                  <a:moveTo>
                    <a:pt x="0" y="0"/>
                  </a:moveTo>
                  <a:lnTo>
                    <a:pt x="113" y="0"/>
                  </a:lnTo>
                  <a:lnTo>
                    <a:pt x="113" y="46"/>
                  </a:lnTo>
                  <a:lnTo>
                    <a:pt x="45" y="46"/>
                  </a:lnTo>
                  <a:lnTo>
                    <a:pt x="45" y="293"/>
                  </a:lnTo>
                  <a:lnTo>
                    <a:pt x="0" y="293"/>
                  </a:lnTo>
                  <a:lnTo>
                    <a:pt x="0"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40"/>
            <p:cNvSpPr>
              <a:spLocks noEditPoints="1"/>
            </p:cNvSpPr>
            <p:nvPr userDrawn="1"/>
          </p:nvSpPr>
          <p:spPr bwMode="auto">
            <a:xfrm>
              <a:off x="9" y="2005"/>
              <a:ext cx="267" cy="308"/>
            </a:xfrm>
            <a:custGeom>
              <a:avLst/>
              <a:gdLst>
                <a:gd name="T0" fmla="*/ 0 w 113"/>
                <a:gd name="T1" fmla="*/ 39 h 127"/>
                <a:gd name="T2" fmla="*/ 68 w 113"/>
                <a:gd name="T3" fmla="*/ 38 h 127"/>
                <a:gd name="T4" fmla="*/ 70 w 113"/>
                <a:gd name="T5" fmla="*/ 38 h 127"/>
                <a:gd name="T6" fmla="*/ 100 w 113"/>
                <a:gd name="T7" fmla="*/ 45 h 127"/>
                <a:gd name="T8" fmla="*/ 113 w 113"/>
                <a:gd name="T9" fmla="*/ 78 h 127"/>
                <a:gd name="T10" fmla="*/ 94 w 113"/>
                <a:gd name="T11" fmla="*/ 118 h 127"/>
                <a:gd name="T12" fmla="*/ 60 w 113"/>
                <a:gd name="T13" fmla="*/ 127 h 127"/>
                <a:gd name="T14" fmla="*/ 11 w 113"/>
                <a:gd name="T15" fmla="*/ 127 h 127"/>
                <a:gd name="T16" fmla="*/ 11 w 113"/>
                <a:gd name="T17" fmla="*/ 102 h 127"/>
                <a:gd name="T18" fmla="*/ 56 w 113"/>
                <a:gd name="T19" fmla="*/ 102 h 127"/>
                <a:gd name="T20" fmla="*/ 77 w 113"/>
                <a:gd name="T21" fmla="*/ 96 h 127"/>
                <a:gd name="T22" fmla="*/ 86 w 113"/>
                <a:gd name="T23" fmla="*/ 79 h 127"/>
                <a:gd name="T24" fmla="*/ 80 w 113"/>
                <a:gd name="T25" fmla="*/ 66 h 127"/>
                <a:gd name="T26" fmla="*/ 65 w 113"/>
                <a:gd name="T27" fmla="*/ 64 h 127"/>
                <a:gd name="T28" fmla="*/ 64 w 113"/>
                <a:gd name="T29" fmla="*/ 64 h 127"/>
                <a:gd name="T30" fmla="*/ 64 w 113"/>
                <a:gd name="T31" fmla="*/ 64 h 127"/>
                <a:gd name="T32" fmla="*/ 0 w 113"/>
                <a:gd name="T33" fmla="*/ 65 h 127"/>
                <a:gd name="T34" fmla="*/ 0 w 113"/>
                <a:gd name="T35" fmla="*/ 39 h 127"/>
                <a:gd name="T36" fmla="*/ 97 w 113"/>
                <a:gd name="T37" fmla="*/ 0 h 127"/>
                <a:gd name="T38" fmla="*/ 97 w 113"/>
                <a:gd name="T39" fmla="*/ 24 h 127"/>
                <a:gd name="T40" fmla="*/ 12 w 113"/>
                <a:gd name="T41" fmla="*/ 25 h 127"/>
                <a:gd name="T42" fmla="*/ 12 w 113"/>
                <a:gd name="T43" fmla="*/ 1 h 127"/>
                <a:gd name="T44" fmla="*/ 97 w 113"/>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127">
                  <a:moveTo>
                    <a:pt x="0" y="39"/>
                  </a:moveTo>
                  <a:cubicBezTo>
                    <a:pt x="68" y="38"/>
                    <a:pt x="68" y="38"/>
                    <a:pt x="68" y="38"/>
                  </a:cubicBezTo>
                  <a:cubicBezTo>
                    <a:pt x="70" y="38"/>
                    <a:pt x="70" y="38"/>
                    <a:pt x="70" y="38"/>
                  </a:cubicBezTo>
                  <a:cubicBezTo>
                    <a:pt x="85" y="38"/>
                    <a:pt x="94" y="40"/>
                    <a:pt x="100" y="45"/>
                  </a:cubicBezTo>
                  <a:cubicBezTo>
                    <a:pt x="108" y="52"/>
                    <a:pt x="113" y="64"/>
                    <a:pt x="113" y="78"/>
                  </a:cubicBezTo>
                  <a:cubicBezTo>
                    <a:pt x="113" y="93"/>
                    <a:pt x="106" y="109"/>
                    <a:pt x="94" y="118"/>
                  </a:cubicBezTo>
                  <a:cubicBezTo>
                    <a:pt x="86" y="124"/>
                    <a:pt x="75" y="127"/>
                    <a:pt x="60" y="127"/>
                  </a:cubicBezTo>
                  <a:cubicBezTo>
                    <a:pt x="11" y="127"/>
                    <a:pt x="11" y="127"/>
                    <a:pt x="11" y="127"/>
                  </a:cubicBezTo>
                  <a:cubicBezTo>
                    <a:pt x="11" y="102"/>
                    <a:pt x="11" y="102"/>
                    <a:pt x="11" y="102"/>
                  </a:cubicBezTo>
                  <a:cubicBezTo>
                    <a:pt x="56" y="102"/>
                    <a:pt x="56" y="102"/>
                    <a:pt x="56" y="102"/>
                  </a:cubicBezTo>
                  <a:cubicBezTo>
                    <a:pt x="66" y="102"/>
                    <a:pt x="72" y="100"/>
                    <a:pt x="77" y="96"/>
                  </a:cubicBezTo>
                  <a:cubicBezTo>
                    <a:pt x="83" y="91"/>
                    <a:pt x="86" y="85"/>
                    <a:pt x="86" y="79"/>
                  </a:cubicBezTo>
                  <a:cubicBezTo>
                    <a:pt x="86" y="73"/>
                    <a:pt x="84" y="68"/>
                    <a:pt x="80" y="66"/>
                  </a:cubicBezTo>
                  <a:cubicBezTo>
                    <a:pt x="76" y="64"/>
                    <a:pt x="74" y="64"/>
                    <a:pt x="65" y="64"/>
                  </a:cubicBezTo>
                  <a:cubicBezTo>
                    <a:pt x="64" y="64"/>
                    <a:pt x="64" y="64"/>
                    <a:pt x="64" y="64"/>
                  </a:cubicBezTo>
                  <a:cubicBezTo>
                    <a:pt x="64" y="64"/>
                    <a:pt x="64" y="64"/>
                    <a:pt x="64" y="64"/>
                  </a:cubicBezTo>
                  <a:cubicBezTo>
                    <a:pt x="0" y="65"/>
                    <a:pt x="0" y="65"/>
                    <a:pt x="0" y="65"/>
                  </a:cubicBezTo>
                  <a:lnTo>
                    <a:pt x="0" y="39"/>
                  </a:lnTo>
                  <a:close/>
                  <a:moveTo>
                    <a:pt x="97" y="0"/>
                  </a:moveTo>
                  <a:cubicBezTo>
                    <a:pt x="97" y="24"/>
                    <a:pt x="97" y="24"/>
                    <a:pt x="97" y="24"/>
                  </a:cubicBezTo>
                  <a:cubicBezTo>
                    <a:pt x="12" y="25"/>
                    <a:pt x="12" y="25"/>
                    <a:pt x="12" y="25"/>
                  </a:cubicBezTo>
                  <a:cubicBezTo>
                    <a:pt x="12" y="1"/>
                    <a:pt x="12" y="1"/>
                    <a:pt x="12" y="1"/>
                  </a:cubicBezTo>
                  <a:lnTo>
                    <a:pt x="97"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41"/>
            <p:cNvSpPr>
              <a:spLocks noEditPoints="1"/>
            </p:cNvSpPr>
            <p:nvPr userDrawn="1"/>
          </p:nvSpPr>
          <p:spPr bwMode="auto">
            <a:xfrm>
              <a:off x="333" y="2005"/>
              <a:ext cx="307" cy="315"/>
            </a:xfrm>
            <a:custGeom>
              <a:avLst/>
              <a:gdLst>
                <a:gd name="T0" fmla="*/ 43 w 130"/>
                <a:gd name="T1" fmla="*/ 0 h 130"/>
                <a:gd name="T2" fmla="*/ 46 w 130"/>
                <a:gd name="T3" fmla="*/ 20 h 130"/>
                <a:gd name="T4" fmla="*/ 74 w 130"/>
                <a:gd name="T5" fmla="*/ 17 h 130"/>
                <a:gd name="T6" fmla="*/ 77 w 130"/>
                <a:gd name="T7" fmla="*/ 1 h 130"/>
                <a:gd name="T8" fmla="*/ 103 w 130"/>
                <a:gd name="T9" fmla="*/ 1 h 130"/>
                <a:gd name="T10" fmla="*/ 99 w 130"/>
                <a:gd name="T11" fmla="*/ 23 h 130"/>
                <a:gd name="T12" fmla="*/ 119 w 130"/>
                <a:gd name="T13" fmla="*/ 38 h 130"/>
                <a:gd name="T14" fmla="*/ 130 w 130"/>
                <a:gd name="T15" fmla="*/ 76 h 130"/>
                <a:gd name="T16" fmla="*/ 104 w 130"/>
                <a:gd name="T17" fmla="*/ 123 h 130"/>
                <a:gd name="T18" fmla="*/ 73 w 130"/>
                <a:gd name="T19" fmla="*/ 130 h 130"/>
                <a:gd name="T20" fmla="*/ 70 w 130"/>
                <a:gd name="T21" fmla="*/ 130 h 130"/>
                <a:gd name="T22" fmla="*/ 70 w 130"/>
                <a:gd name="T23" fmla="*/ 108 h 130"/>
                <a:gd name="T24" fmla="*/ 95 w 130"/>
                <a:gd name="T25" fmla="*/ 101 h 130"/>
                <a:gd name="T26" fmla="*/ 105 w 130"/>
                <a:gd name="T27" fmla="*/ 76 h 130"/>
                <a:gd name="T28" fmla="*/ 101 w 130"/>
                <a:gd name="T29" fmla="*/ 56 h 130"/>
                <a:gd name="T30" fmla="*/ 94 w 130"/>
                <a:gd name="T31" fmla="*/ 47 h 130"/>
                <a:gd name="T32" fmla="*/ 75 w 130"/>
                <a:gd name="T33" fmla="*/ 97 h 130"/>
                <a:gd name="T34" fmla="*/ 36 w 130"/>
                <a:gd name="T35" fmla="*/ 126 h 130"/>
                <a:gd name="T36" fmla="*/ 7 w 130"/>
                <a:gd name="T37" fmla="*/ 107 h 130"/>
                <a:gd name="T38" fmla="*/ 0 w 130"/>
                <a:gd name="T39" fmla="*/ 78 h 130"/>
                <a:gd name="T40" fmla="*/ 6 w 130"/>
                <a:gd name="T41" fmla="*/ 50 h 130"/>
                <a:gd name="T42" fmla="*/ 24 w 130"/>
                <a:gd name="T43" fmla="*/ 30 h 130"/>
                <a:gd name="T44" fmla="*/ 19 w 130"/>
                <a:gd name="T45" fmla="*/ 1 h 130"/>
                <a:gd name="T46" fmla="*/ 43 w 130"/>
                <a:gd name="T47" fmla="*/ 0 h 130"/>
                <a:gd name="T48" fmla="*/ 25 w 130"/>
                <a:gd name="T49" fmla="*/ 66 h 130"/>
                <a:gd name="T50" fmla="*/ 24 w 130"/>
                <a:gd name="T51" fmla="*/ 76 h 130"/>
                <a:gd name="T52" fmla="*/ 28 w 130"/>
                <a:gd name="T53" fmla="*/ 93 h 130"/>
                <a:gd name="T54" fmla="*/ 38 w 130"/>
                <a:gd name="T55" fmla="*/ 99 h 130"/>
                <a:gd name="T56" fmla="*/ 47 w 130"/>
                <a:gd name="T57" fmla="*/ 93 h 130"/>
                <a:gd name="T58" fmla="*/ 31 w 130"/>
                <a:gd name="T59" fmla="*/ 57 h 130"/>
                <a:gd name="T60" fmla="*/ 25 w 130"/>
                <a:gd name="T61" fmla="*/ 66 h 130"/>
                <a:gd name="T62" fmla="*/ 70 w 130"/>
                <a:gd name="T63" fmla="*/ 40 h 130"/>
                <a:gd name="T64" fmla="*/ 52 w 130"/>
                <a:gd name="T65" fmla="*/ 42 h 130"/>
                <a:gd name="T66" fmla="*/ 62 w 130"/>
                <a:gd name="T67" fmla="*/ 69 h 130"/>
                <a:gd name="T68" fmla="*/ 70 w 130"/>
                <a:gd name="T69" fmla="*/ 4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30">
                  <a:moveTo>
                    <a:pt x="43" y="0"/>
                  </a:moveTo>
                  <a:cubicBezTo>
                    <a:pt x="44" y="8"/>
                    <a:pt x="45" y="11"/>
                    <a:pt x="46" y="20"/>
                  </a:cubicBezTo>
                  <a:cubicBezTo>
                    <a:pt x="60" y="18"/>
                    <a:pt x="61" y="17"/>
                    <a:pt x="74" y="17"/>
                  </a:cubicBezTo>
                  <a:cubicBezTo>
                    <a:pt x="77" y="1"/>
                    <a:pt x="77" y="1"/>
                    <a:pt x="77" y="1"/>
                  </a:cubicBezTo>
                  <a:cubicBezTo>
                    <a:pt x="103" y="1"/>
                    <a:pt x="103" y="1"/>
                    <a:pt x="103" y="1"/>
                  </a:cubicBezTo>
                  <a:cubicBezTo>
                    <a:pt x="99" y="23"/>
                    <a:pt x="99" y="23"/>
                    <a:pt x="99" y="23"/>
                  </a:cubicBezTo>
                  <a:cubicBezTo>
                    <a:pt x="109" y="28"/>
                    <a:pt x="114" y="31"/>
                    <a:pt x="119" y="38"/>
                  </a:cubicBezTo>
                  <a:cubicBezTo>
                    <a:pt x="126" y="47"/>
                    <a:pt x="130" y="60"/>
                    <a:pt x="130" y="76"/>
                  </a:cubicBezTo>
                  <a:cubicBezTo>
                    <a:pt x="130" y="98"/>
                    <a:pt x="121" y="114"/>
                    <a:pt x="104" y="123"/>
                  </a:cubicBezTo>
                  <a:cubicBezTo>
                    <a:pt x="95" y="128"/>
                    <a:pt x="85" y="130"/>
                    <a:pt x="73" y="130"/>
                  </a:cubicBezTo>
                  <a:cubicBezTo>
                    <a:pt x="73" y="130"/>
                    <a:pt x="72" y="130"/>
                    <a:pt x="70" y="130"/>
                  </a:cubicBezTo>
                  <a:cubicBezTo>
                    <a:pt x="70" y="108"/>
                    <a:pt x="70" y="108"/>
                    <a:pt x="70" y="108"/>
                  </a:cubicBezTo>
                  <a:cubicBezTo>
                    <a:pt x="84" y="106"/>
                    <a:pt x="90" y="105"/>
                    <a:pt x="95" y="101"/>
                  </a:cubicBezTo>
                  <a:cubicBezTo>
                    <a:pt x="101" y="97"/>
                    <a:pt x="105" y="87"/>
                    <a:pt x="105" y="76"/>
                  </a:cubicBezTo>
                  <a:cubicBezTo>
                    <a:pt x="105" y="68"/>
                    <a:pt x="103" y="61"/>
                    <a:pt x="101" y="56"/>
                  </a:cubicBezTo>
                  <a:cubicBezTo>
                    <a:pt x="99" y="52"/>
                    <a:pt x="98" y="50"/>
                    <a:pt x="94" y="47"/>
                  </a:cubicBezTo>
                  <a:cubicBezTo>
                    <a:pt x="87" y="70"/>
                    <a:pt x="81" y="86"/>
                    <a:pt x="75" y="97"/>
                  </a:cubicBezTo>
                  <a:cubicBezTo>
                    <a:pt x="64" y="117"/>
                    <a:pt x="52" y="126"/>
                    <a:pt x="36" y="126"/>
                  </a:cubicBezTo>
                  <a:cubicBezTo>
                    <a:pt x="23" y="126"/>
                    <a:pt x="14" y="119"/>
                    <a:pt x="7" y="107"/>
                  </a:cubicBezTo>
                  <a:cubicBezTo>
                    <a:pt x="3" y="98"/>
                    <a:pt x="0" y="87"/>
                    <a:pt x="0" y="78"/>
                  </a:cubicBezTo>
                  <a:cubicBezTo>
                    <a:pt x="0" y="68"/>
                    <a:pt x="2" y="58"/>
                    <a:pt x="6" y="50"/>
                  </a:cubicBezTo>
                  <a:cubicBezTo>
                    <a:pt x="11" y="42"/>
                    <a:pt x="15" y="37"/>
                    <a:pt x="24" y="30"/>
                  </a:cubicBezTo>
                  <a:cubicBezTo>
                    <a:pt x="21" y="19"/>
                    <a:pt x="20" y="13"/>
                    <a:pt x="19" y="1"/>
                  </a:cubicBezTo>
                  <a:lnTo>
                    <a:pt x="43" y="0"/>
                  </a:lnTo>
                  <a:close/>
                  <a:moveTo>
                    <a:pt x="25" y="66"/>
                  </a:moveTo>
                  <a:cubicBezTo>
                    <a:pt x="24" y="70"/>
                    <a:pt x="24" y="73"/>
                    <a:pt x="24" y="76"/>
                  </a:cubicBezTo>
                  <a:cubicBezTo>
                    <a:pt x="24" y="82"/>
                    <a:pt x="25" y="89"/>
                    <a:pt x="28" y="93"/>
                  </a:cubicBezTo>
                  <a:cubicBezTo>
                    <a:pt x="30" y="97"/>
                    <a:pt x="34" y="99"/>
                    <a:pt x="38" y="99"/>
                  </a:cubicBezTo>
                  <a:cubicBezTo>
                    <a:pt x="42" y="99"/>
                    <a:pt x="44" y="98"/>
                    <a:pt x="47" y="93"/>
                  </a:cubicBezTo>
                  <a:cubicBezTo>
                    <a:pt x="38" y="76"/>
                    <a:pt x="35" y="69"/>
                    <a:pt x="31" y="57"/>
                  </a:cubicBezTo>
                  <a:cubicBezTo>
                    <a:pt x="27" y="61"/>
                    <a:pt x="26" y="62"/>
                    <a:pt x="25" y="66"/>
                  </a:cubicBezTo>
                  <a:close/>
                  <a:moveTo>
                    <a:pt x="70" y="40"/>
                  </a:moveTo>
                  <a:cubicBezTo>
                    <a:pt x="60" y="40"/>
                    <a:pt x="57" y="40"/>
                    <a:pt x="52" y="42"/>
                  </a:cubicBezTo>
                  <a:cubicBezTo>
                    <a:pt x="56" y="58"/>
                    <a:pt x="58" y="62"/>
                    <a:pt x="62" y="69"/>
                  </a:cubicBezTo>
                  <a:cubicBezTo>
                    <a:pt x="66" y="58"/>
                    <a:pt x="68" y="49"/>
                    <a:pt x="70" y="40"/>
                  </a:cubicBez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42"/>
            <p:cNvSpPr>
              <a:spLocks noEditPoints="1"/>
            </p:cNvSpPr>
            <p:nvPr userDrawn="1"/>
          </p:nvSpPr>
          <p:spPr bwMode="auto">
            <a:xfrm>
              <a:off x="695" y="2003"/>
              <a:ext cx="276" cy="312"/>
            </a:xfrm>
            <a:custGeom>
              <a:avLst/>
              <a:gdLst>
                <a:gd name="T0" fmla="*/ 56 w 117"/>
                <a:gd name="T1" fmla="*/ 50 h 129"/>
                <a:gd name="T2" fmla="*/ 52 w 117"/>
                <a:gd name="T3" fmla="*/ 35 h 129"/>
                <a:gd name="T4" fmla="*/ 4 w 117"/>
                <a:gd name="T5" fmla="*/ 36 h 129"/>
                <a:gd name="T6" fmla="*/ 4 w 117"/>
                <a:gd name="T7" fmla="*/ 14 h 129"/>
                <a:gd name="T8" fmla="*/ 45 w 117"/>
                <a:gd name="T9" fmla="*/ 14 h 129"/>
                <a:gd name="T10" fmla="*/ 41 w 117"/>
                <a:gd name="T11" fmla="*/ 0 h 129"/>
                <a:gd name="T12" fmla="*/ 67 w 117"/>
                <a:gd name="T13" fmla="*/ 0 h 129"/>
                <a:gd name="T14" fmla="*/ 71 w 117"/>
                <a:gd name="T15" fmla="*/ 13 h 129"/>
                <a:gd name="T16" fmla="*/ 112 w 117"/>
                <a:gd name="T17" fmla="*/ 13 h 129"/>
                <a:gd name="T18" fmla="*/ 112 w 117"/>
                <a:gd name="T19" fmla="*/ 34 h 129"/>
                <a:gd name="T20" fmla="*/ 77 w 117"/>
                <a:gd name="T21" fmla="*/ 35 h 129"/>
                <a:gd name="T22" fmla="*/ 82 w 117"/>
                <a:gd name="T23" fmla="*/ 49 h 129"/>
                <a:gd name="T24" fmla="*/ 117 w 117"/>
                <a:gd name="T25" fmla="*/ 49 h 129"/>
                <a:gd name="T26" fmla="*/ 117 w 117"/>
                <a:gd name="T27" fmla="*/ 72 h 129"/>
                <a:gd name="T28" fmla="*/ 88 w 117"/>
                <a:gd name="T29" fmla="*/ 72 h 129"/>
                <a:gd name="T30" fmla="*/ 93 w 117"/>
                <a:gd name="T31" fmla="*/ 92 h 129"/>
                <a:gd name="T32" fmla="*/ 67 w 117"/>
                <a:gd name="T33" fmla="*/ 92 h 129"/>
                <a:gd name="T34" fmla="*/ 62 w 117"/>
                <a:gd name="T35" fmla="*/ 73 h 129"/>
                <a:gd name="T36" fmla="*/ 0 w 117"/>
                <a:gd name="T37" fmla="*/ 74 h 129"/>
                <a:gd name="T38" fmla="*/ 0 w 117"/>
                <a:gd name="T39" fmla="*/ 51 h 129"/>
                <a:gd name="T40" fmla="*/ 56 w 117"/>
                <a:gd name="T41" fmla="*/ 50 h 129"/>
                <a:gd name="T42" fmla="*/ 34 w 117"/>
                <a:gd name="T43" fmla="*/ 83 h 129"/>
                <a:gd name="T44" fmla="*/ 30 w 117"/>
                <a:gd name="T45" fmla="*/ 97 h 129"/>
                <a:gd name="T46" fmla="*/ 54 w 117"/>
                <a:gd name="T47" fmla="*/ 106 h 129"/>
                <a:gd name="T48" fmla="*/ 111 w 117"/>
                <a:gd name="T49" fmla="*/ 102 h 129"/>
                <a:gd name="T50" fmla="*/ 111 w 117"/>
                <a:gd name="T51" fmla="*/ 127 h 129"/>
                <a:gd name="T52" fmla="*/ 61 w 117"/>
                <a:gd name="T53" fmla="*/ 129 h 129"/>
                <a:gd name="T54" fmla="*/ 20 w 117"/>
                <a:gd name="T55" fmla="*/ 125 h 129"/>
                <a:gd name="T56" fmla="*/ 3 w 117"/>
                <a:gd name="T57" fmla="*/ 103 h 129"/>
                <a:gd name="T58" fmla="*/ 10 w 117"/>
                <a:gd name="T59" fmla="*/ 83 h 129"/>
                <a:gd name="T60" fmla="*/ 34 w 117"/>
                <a:gd name="T61" fmla="*/ 8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29">
                  <a:moveTo>
                    <a:pt x="56" y="50"/>
                  </a:moveTo>
                  <a:cubicBezTo>
                    <a:pt x="52" y="35"/>
                    <a:pt x="52" y="35"/>
                    <a:pt x="52" y="35"/>
                  </a:cubicBezTo>
                  <a:cubicBezTo>
                    <a:pt x="4" y="36"/>
                    <a:pt x="4" y="36"/>
                    <a:pt x="4" y="36"/>
                  </a:cubicBezTo>
                  <a:cubicBezTo>
                    <a:pt x="4" y="14"/>
                    <a:pt x="4" y="14"/>
                    <a:pt x="4" y="14"/>
                  </a:cubicBezTo>
                  <a:cubicBezTo>
                    <a:pt x="45" y="14"/>
                    <a:pt x="45" y="14"/>
                    <a:pt x="45" y="14"/>
                  </a:cubicBezTo>
                  <a:cubicBezTo>
                    <a:pt x="41" y="0"/>
                    <a:pt x="41" y="0"/>
                    <a:pt x="41" y="0"/>
                  </a:cubicBezTo>
                  <a:cubicBezTo>
                    <a:pt x="67" y="0"/>
                    <a:pt x="67" y="0"/>
                    <a:pt x="67" y="0"/>
                  </a:cubicBezTo>
                  <a:cubicBezTo>
                    <a:pt x="71" y="13"/>
                    <a:pt x="71" y="13"/>
                    <a:pt x="71" y="13"/>
                  </a:cubicBezTo>
                  <a:cubicBezTo>
                    <a:pt x="112" y="13"/>
                    <a:pt x="112" y="13"/>
                    <a:pt x="112" y="13"/>
                  </a:cubicBezTo>
                  <a:cubicBezTo>
                    <a:pt x="112" y="34"/>
                    <a:pt x="112" y="34"/>
                    <a:pt x="112" y="34"/>
                  </a:cubicBezTo>
                  <a:cubicBezTo>
                    <a:pt x="77" y="35"/>
                    <a:pt x="77" y="35"/>
                    <a:pt x="77" y="35"/>
                  </a:cubicBezTo>
                  <a:cubicBezTo>
                    <a:pt x="82" y="49"/>
                    <a:pt x="82" y="49"/>
                    <a:pt x="82" y="49"/>
                  </a:cubicBezTo>
                  <a:cubicBezTo>
                    <a:pt x="117" y="49"/>
                    <a:pt x="117" y="49"/>
                    <a:pt x="117" y="49"/>
                  </a:cubicBezTo>
                  <a:cubicBezTo>
                    <a:pt x="117" y="72"/>
                    <a:pt x="117" y="72"/>
                    <a:pt x="117" y="72"/>
                  </a:cubicBezTo>
                  <a:cubicBezTo>
                    <a:pt x="88" y="72"/>
                    <a:pt x="88" y="72"/>
                    <a:pt x="88" y="72"/>
                  </a:cubicBezTo>
                  <a:cubicBezTo>
                    <a:pt x="93" y="92"/>
                    <a:pt x="93" y="92"/>
                    <a:pt x="93" y="92"/>
                  </a:cubicBezTo>
                  <a:cubicBezTo>
                    <a:pt x="67" y="92"/>
                    <a:pt x="67" y="92"/>
                    <a:pt x="67" y="92"/>
                  </a:cubicBezTo>
                  <a:cubicBezTo>
                    <a:pt x="62" y="73"/>
                    <a:pt x="62" y="73"/>
                    <a:pt x="62" y="73"/>
                  </a:cubicBezTo>
                  <a:cubicBezTo>
                    <a:pt x="0" y="74"/>
                    <a:pt x="0" y="74"/>
                    <a:pt x="0" y="74"/>
                  </a:cubicBezTo>
                  <a:cubicBezTo>
                    <a:pt x="0" y="51"/>
                    <a:pt x="0" y="51"/>
                    <a:pt x="0" y="51"/>
                  </a:cubicBezTo>
                  <a:lnTo>
                    <a:pt x="56" y="50"/>
                  </a:lnTo>
                  <a:close/>
                  <a:moveTo>
                    <a:pt x="34" y="83"/>
                  </a:moveTo>
                  <a:cubicBezTo>
                    <a:pt x="30" y="94"/>
                    <a:pt x="30" y="94"/>
                    <a:pt x="30" y="97"/>
                  </a:cubicBezTo>
                  <a:cubicBezTo>
                    <a:pt x="30" y="103"/>
                    <a:pt x="38" y="106"/>
                    <a:pt x="54" y="106"/>
                  </a:cubicBezTo>
                  <a:cubicBezTo>
                    <a:pt x="70" y="106"/>
                    <a:pt x="86" y="105"/>
                    <a:pt x="111" y="102"/>
                  </a:cubicBezTo>
                  <a:cubicBezTo>
                    <a:pt x="111" y="127"/>
                    <a:pt x="111" y="127"/>
                    <a:pt x="111" y="127"/>
                  </a:cubicBezTo>
                  <a:cubicBezTo>
                    <a:pt x="88" y="128"/>
                    <a:pt x="77" y="129"/>
                    <a:pt x="61" y="129"/>
                  </a:cubicBezTo>
                  <a:cubicBezTo>
                    <a:pt x="40" y="129"/>
                    <a:pt x="28" y="128"/>
                    <a:pt x="20" y="125"/>
                  </a:cubicBezTo>
                  <a:cubicBezTo>
                    <a:pt x="10" y="121"/>
                    <a:pt x="3" y="112"/>
                    <a:pt x="3" y="103"/>
                  </a:cubicBezTo>
                  <a:cubicBezTo>
                    <a:pt x="3" y="96"/>
                    <a:pt x="6" y="88"/>
                    <a:pt x="10" y="83"/>
                  </a:cubicBezTo>
                  <a:lnTo>
                    <a:pt x="34" y="83"/>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43"/>
            <p:cNvSpPr>
              <a:spLocks noEditPoints="1"/>
            </p:cNvSpPr>
            <p:nvPr userDrawn="1"/>
          </p:nvSpPr>
          <p:spPr bwMode="auto">
            <a:xfrm>
              <a:off x="1025" y="2005"/>
              <a:ext cx="298" cy="305"/>
            </a:xfrm>
            <a:custGeom>
              <a:avLst/>
              <a:gdLst>
                <a:gd name="T0" fmla="*/ 21 w 126"/>
                <a:gd name="T1" fmla="*/ 16 h 126"/>
                <a:gd name="T2" fmla="*/ 22 w 126"/>
                <a:gd name="T3" fmla="*/ 0 h 126"/>
                <a:gd name="T4" fmla="*/ 48 w 126"/>
                <a:gd name="T5" fmla="*/ 0 h 126"/>
                <a:gd name="T6" fmla="*/ 46 w 126"/>
                <a:gd name="T7" fmla="*/ 16 h 126"/>
                <a:gd name="T8" fmla="*/ 65 w 126"/>
                <a:gd name="T9" fmla="*/ 16 h 126"/>
                <a:gd name="T10" fmla="*/ 65 w 126"/>
                <a:gd name="T11" fmla="*/ 28 h 126"/>
                <a:gd name="T12" fmla="*/ 122 w 126"/>
                <a:gd name="T13" fmla="*/ 28 h 126"/>
                <a:gd name="T14" fmla="*/ 122 w 126"/>
                <a:gd name="T15" fmla="*/ 52 h 126"/>
                <a:gd name="T16" fmla="*/ 62 w 126"/>
                <a:gd name="T17" fmla="*/ 52 h 126"/>
                <a:gd name="T18" fmla="*/ 62 w 126"/>
                <a:gd name="T19" fmla="*/ 40 h 126"/>
                <a:gd name="T20" fmla="*/ 44 w 126"/>
                <a:gd name="T21" fmla="*/ 40 h 126"/>
                <a:gd name="T22" fmla="*/ 28 w 126"/>
                <a:gd name="T23" fmla="*/ 126 h 126"/>
                <a:gd name="T24" fmla="*/ 2 w 126"/>
                <a:gd name="T25" fmla="*/ 126 h 126"/>
                <a:gd name="T26" fmla="*/ 18 w 126"/>
                <a:gd name="T27" fmla="*/ 40 h 126"/>
                <a:gd name="T28" fmla="*/ 0 w 126"/>
                <a:gd name="T29" fmla="*/ 40 h 126"/>
                <a:gd name="T30" fmla="*/ 0 w 126"/>
                <a:gd name="T31" fmla="*/ 16 h 126"/>
                <a:gd name="T32" fmla="*/ 21 w 126"/>
                <a:gd name="T33" fmla="*/ 16 h 126"/>
                <a:gd name="T34" fmla="*/ 81 w 126"/>
                <a:gd name="T35" fmla="*/ 73 h 126"/>
                <a:gd name="T36" fmla="*/ 74 w 126"/>
                <a:gd name="T37" fmla="*/ 91 h 126"/>
                <a:gd name="T38" fmla="*/ 99 w 126"/>
                <a:gd name="T39" fmla="*/ 103 h 126"/>
                <a:gd name="T40" fmla="*/ 126 w 126"/>
                <a:gd name="T41" fmla="*/ 100 h 126"/>
                <a:gd name="T42" fmla="*/ 126 w 126"/>
                <a:gd name="T43" fmla="*/ 125 h 126"/>
                <a:gd name="T44" fmla="*/ 95 w 126"/>
                <a:gd name="T45" fmla="*/ 126 h 126"/>
                <a:gd name="T46" fmla="*/ 61 w 126"/>
                <a:gd name="T47" fmla="*/ 120 h 126"/>
                <a:gd name="T48" fmla="*/ 50 w 126"/>
                <a:gd name="T49" fmla="*/ 96 h 126"/>
                <a:gd name="T50" fmla="*/ 57 w 126"/>
                <a:gd name="T51" fmla="*/ 73 h 126"/>
                <a:gd name="T52" fmla="*/ 81 w 126"/>
                <a:gd name="T53"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126">
                  <a:moveTo>
                    <a:pt x="21" y="16"/>
                  </a:moveTo>
                  <a:cubicBezTo>
                    <a:pt x="22" y="0"/>
                    <a:pt x="22" y="0"/>
                    <a:pt x="22" y="0"/>
                  </a:cubicBezTo>
                  <a:cubicBezTo>
                    <a:pt x="48" y="0"/>
                    <a:pt x="48" y="0"/>
                    <a:pt x="48" y="0"/>
                  </a:cubicBezTo>
                  <a:cubicBezTo>
                    <a:pt x="46" y="16"/>
                    <a:pt x="46" y="16"/>
                    <a:pt x="46" y="16"/>
                  </a:cubicBezTo>
                  <a:cubicBezTo>
                    <a:pt x="65" y="16"/>
                    <a:pt x="65" y="16"/>
                    <a:pt x="65" y="16"/>
                  </a:cubicBezTo>
                  <a:cubicBezTo>
                    <a:pt x="65" y="28"/>
                    <a:pt x="65" y="28"/>
                    <a:pt x="65" y="28"/>
                  </a:cubicBezTo>
                  <a:cubicBezTo>
                    <a:pt x="122" y="28"/>
                    <a:pt x="122" y="28"/>
                    <a:pt x="122" y="28"/>
                  </a:cubicBezTo>
                  <a:cubicBezTo>
                    <a:pt x="122" y="52"/>
                    <a:pt x="122" y="52"/>
                    <a:pt x="122" y="52"/>
                  </a:cubicBezTo>
                  <a:cubicBezTo>
                    <a:pt x="62" y="52"/>
                    <a:pt x="62" y="52"/>
                    <a:pt x="62" y="52"/>
                  </a:cubicBezTo>
                  <a:cubicBezTo>
                    <a:pt x="62" y="40"/>
                    <a:pt x="62" y="40"/>
                    <a:pt x="62" y="40"/>
                  </a:cubicBezTo>
                  <a:cubicBezTo>
                    <a:pt x="44" y="40"/>
                    <a:pt x="44" y="40"/>
                    <a:pt x="44" y="40"/>
                  </a:cubicBezTo>
                  <a:cubicBezTo>
                    <a:pt x="37" y="88"/>
                    <a:pt x="32" y="114"/>
                    <a:pt x="28" y="126"/>
                  </a:cubicBezTo>
                  <a:cubicBezTo>
                    <a:pt x="2" y="126"/>
                    <a:pt x="2" y="126"/>
                    <a:pt x="2" y="126"/>
                  </a:cubicBezTo>
                  <a:cubicBezTo>
                    <a:pt x="11" y="91"/>
                    <a:pt x="13" y="82"/>
                    <a:pt x="18" y="40"/>
                  </a:cubicBezTo>
                  <a:cubicBezTo>
                    <a:pt x="0" y="40"/>
                    <a:pt x="0" y="40"/>
                    <a:pt x="0" y="40"/>
                  </a:cubicBezTo>
                  <a:cubicBezTo>
                    <a:pt x="0" y="16"/>
                    <a:pt x="0" y="16"/>
                    <a:pt x="0" y="16"/>
                  </a:cubicBezTo>
                  <a:lnTo>
                    <a:pt x="21" y="16"/>
                  </a:lnTo>
                  <a:close/>
                  <a:moveTo>
                    <a:pt x="81" y="73"/>
                  </a:moveTo>
                  <a:cubicBezTo>
                    <a:pt x="76" y="82"/>
                    <a:pt x="74" y="87"/>
                    <a:pt x="74" y="91"/>
                  </a:cubicBezTo>
                  <a:cubicBezTo>
                    <a:pt x="74" y="100"/>
                    <a:pt x="81" y="103"/>
                    <a:pt x="99" y="103"/>
                  </a:cubicBezTo>
                  <a:cubicBezTo>
                    <a:pt x="103" y="103"/>
                    <a:pt x="112" y="102"/>
                    <a:pt x="126" y="100"/>
                  </a:cubicBezTo>
                  <a:cubicBezTo>
                    <a:pt x="126" y="125"/>
                    <a:pt x="126" y="125"/>
                    <a:pt x="126" y="125"/>
                  </a:cubicBezTo>
                  <a:cubicBezTo>
                    <a:pt x="110" y="125"/>
                    <a:pt x="103" y="126"/>
                    <a:pt x="95" y="126"/>
                  </a:cubicBezTo>
                  <a:cubicBezTo>
                    <a:pt x="78" y="126"/>
                    <a:pt x="68" y="124"/>
                    <a:pt x="61" y="120"/>
                  </a:cubicBezTo>
                  <a:cubicBezTo>
                    <a:pt x="54" y="115"/>
                    <a:pt x="50" y="107"/>
                    <a:pt x="50" y="96"/>
                  </a:cubicBezTo>
                  <a:cubicBezTo>
                    <a:pt x="50" y="88"/>
                    <a:pt x="52" y="83"/>
                    <a:pt x="57" y="73"/>
                  </a:cubicBezTo>
                  <a:lnTo>
                    <a:pt x="81" y="73"/>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44"/>
            <p:cNvSpPr>
              <a:spLocks/>
            </p:cNvSpPr>
            <p:nvPr userDrawn="1"/>
          </p:nvSpPr>
          <p:spPr bwMode="auto">
            <a:xfrm>
              <a:off x="1392" y="2003"/>
              <a:ext cx="236" cy="290"/>
            </a:xfrm>
            <a:custGeom>
              <a:avLst/>
              <a:gdLst>
                <a:gd name="T0" fmla="*/ 5 w 100"/>
                <a:gd name="T1" fmla="*/ 0 h 120"/>
                <a:gd name="T2" fmla="*/ 63 w 100"/>
                <a:gd name="T3" fmla="*/ 0 h 120"/>
                <a:gd name="T4" fmla="*/ 93 w 100"/>
                <a:gd name="T5" fmla="*/ 10 h 120"/>
                <a:gd name="T6" fmla="*/ 100 w 100"/>
                <a:gd name="T7" fmla="*/ 36 h 120"/>
                <a:gd name="T8" fmla="*/ 90 w 100"/>
                <a:gd name="T9" fmla="*/ 64 h 120"/>
                <a:gd name="T10" fmla="*/ 61 w 100"/>
                <a:gd name="T11" fmla="*/ 72 h 120"/>
                <a:gd name="T12" fmla="*/ 46 w 100"/>
                <a:gd name="T13" fmla="*/ 72 h 120"/>
                <a:gd name="T14" fmla="*/ 28 w 100"/>
                <a:gd name="T15" fmla="*/ 88 h 120"/>
                <a:gd name="T16" fmla="*/ 28 w 100"/>
                <a:gd name="T17" fmla="*/ 97 h 120"/>
                <a:gd name="T18" fmla="*/ 98 w 100"/>
                <a:gd name="T19" fmla="*/ 97 h 120"/>
                <a:gd name="T20" fmla="*/ 98 w 100"/>
                <a:gd name="T21" fmla="*/ 120 h 120"/>
                <a:gd name="T22" fmla="*/ 1 w 100"/>
                <a:gd name="T23" fmla="*/ 120 h 120"/>
                <a:gd name="T24" fmla="*/ 1 w 100"/>
                <a:gd name="T25" fmla="*/ 93 h 120"/>
                <a:gd name="T26" fmla="*/ 46 w 100"/>
                <a:gd name="T27" fmla="*/ 48 h 120"/>
                <a:gd name="T28" fmla="*/ 61 w 100"/>
                <a:gd name="T29" fmla="*/ 48 h 120"/>
                <a:gd name="T30" fmla="*/ 73 w 100"/>
                <a:gd name="T31" fmla="*/ 36 h 120"/>
                <a:gd name="T32" fmla="*/ 57 w 100"/>
                <a:gd name="T33" fmla="*/ 23 h 120"/>
                <a:gd name="T34" fmla="*/ 5 w 100"/>
                <a:gd name="T35" fmla="*/ 23 h 120"/>
                <a:gd name="T36" fmla="*/ 5 w 100"/>
                <a:gd name="T3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20">
                  <a:moveTo>
                    <a:pt x="5" y="0"/>
                  </a:moveTo>
                  <a:cubicBezTo>
                    <a:pt x="63" y="0"/>
                    <a:pt x="63" y="0"/>
                    <a:pt x="63" y="0"/>
                  </a:cubicBezTo>
                  <a:cubicBezTo>
                    <a:pt x="78" y="0"/>
                    <a:pt x="88" y="3"/>
                    <a:pt x="93" y="10"/>
                  </a:cubicBezTo>
                  <a:cubicBezTo>
                    <a:pt x="97" y="15"/>
                    <a:pt x="100" y="25"/>
                    <a:pt x="100" y="36"/>
                  </a:cubicBezTo>
                  <a:cubicBezTo>
                    <a:pt x="100" y="48"/>
                    <a:pt x="97" y="58"/>
                    <a:pt x="90" y="64"/>
                  </a:cubicBezTo>
                  <a:cubicBezTo>
                    <a:pt x="84" y="70"/>
                    <a:pt x="76" y="72"/>
                    <a:pt x="61" y="72"/>
                  </a:cubicBezTo>
                  <a:cubicBezTo>
                    <a:pt x="46" y="72"/>
                    <a:pt x="46" y="72"/>
                    <a:pt x="46" y="72"/>
                  </a:cubicBezTo>
                  <a:cubicBezTo>
                    <a:pt x="32" y="73"/>
                    <a:pt x="28" y="76"/>
                    <a:pt x="28" y="88"/>
                  </a:cubicBezTo>
                  <a:cubicBezTo>
                    <a:pt x="28" y="97"/>
                    <a:pt x="28" y="97"/>
                    <a:pt x="28" y="97"/>
                  </a:cubicBezTo>
                  <a:cubicBezTo>
                    <a:pt x="98" y="97"/>
                    <a:pt x="98" y="97"/>
                    <a:pt x="98" y="97"/>
                  </a:cubicBezTo>
                  <a:cubicBezTo>
                    <a:pt x="98" y="120"/>
                    <a:pt x="98" y="120"/>
                    <a:pt x="98" y="120"/>
                  </a:cubicBezTo>
                  <a:cubicBezTo>
                    <a:pt x="1" y="120"/>
                    <a:pt x="1" y="120"/>
                    <a:pt x="1" y="120"/>
                  </a:cubicBezTo>
                  <a:cubicBezTo>
                    <a:pt x="1" y="93"/>
                    <a:pt x="1" y="93"/>
                    <a:pt x="1" y="93"/>
                  </a:cubicBezTo>
                  <a:cubicBezTo>
                    <a:pt x="0" y="61"/>
                    <a:pt x="13" y="48"/>
                    <a:pt x="46" y="48"/>
                  </a:cubicBezTo>
                  <a:cubicBezTo>
                    <a:pt x="61" y="48"/>
                    <a:pt x="61" y="48"/>
                    <a:pt x="61" y="48"/>
                  </a:cubicBezTo>
                  <a:cubicBezTo>
                    <a:pt x="71" y="48"/>
                    <a:pt x="73" y="46"/>
                    <a:pt x="73" y="36"/>
                  </a:cubicBezTo>
                  <a:cubicBezTo>
                    <a:pt x="73" y="25"/>
                    <a:pt x="70" y="23"/>
                    <a:pt x="57" y="23"/>
                  </a:cubicBezTo>
                  <a:cubicBezTo>
                    <a:pt x="5" y="23"/>
                    <a:pt x="5" y="23"/>
                    <a:pt x="5" y="23"/>
                  </a:cubicBezTo>
                  <a:lnTo>
                    <a:pt x="5"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45"/>
            <p:cNvSpPr>
              <a:spLocks noEditPoints="1"/>
            </p:cNvSpPr>
            <p:nvPr userDrawn="1"/>
          </p:nvSpPr>
          <p:spPr bwMode="auto">
            <a:xfrm>
              <a:off x="1680" y="2000"/>
              <a:ext cx="315" cy="320"/>
            </a:xfrm>
            <a:custGeom>
              <a:avLst/>
              <a:gdLst>
                <a:gd name="T0" fmla="*/ 1 w 133"/>
                <a:gd name="T1" fmla="*/ 89 h 132"/>
                <a:gd name="T2" fmla="*/ 12 w 133"/>
                <a:gd name="T3" fmla="*/ 26 h 132"/>
                <a:gd name="T4" fmla="*/ 1 w 133"/>
                <a:gd name="T5" fmla="*/ 8 h 132"/>
                <a:gd name="T6" fmla="*/ 12 w 133"/>
                <a:gd name="T7" fmla="*/ 0 h 132"/>
                <a:gd name="T8" fmla="*/ 31 w 133"/>
                <a:gd name="T9" fmla="*/ 8 h 132"/>
                <a:gd name="T10" fmla="*/ 46 w 133"/>
                <a:gd name="T11" fmla="*/ 0 h 132"/>
                <a:gd name="T12" fmla="*/ 67 w 133"/>
                <a:gd name="T13" fmla="*/ 8 h 132"/>
                <a:gd name="T14" fmla="*/ 77 w 133"/>
                <a:gd name="T15" fmla="*/ 26 h 132"/>
                <a:gd name="T16" fmla="*/ 67 w 133"/>
                <a:gd name="T17" fmla="*/ 89 h 132"/>
                <a:gd name="T18" fmla="*/ 76 w 133"/>
                <a:gd name="T19" fmla="*/ 106 h 132"/>
                <a:gd name="T20" fmla="*/ 82 w 133"/>
                <a:gd name="T21" fmla="*/ 0 h 132"/>
                <a:gd name="T22" fmla="*/ 133 w 133"/>
                <a:gd name="T23" fmla="*/ 108 h 132"/>
                <a:gd name="T24" fmla="*/ 110 w 133"/>
                <a:gd name="T25" fmla="*/ 130 h 132"/>
                <a:gd name="T26" fmla="*/ 103 w 133"/>
                <a:gd name="T27" fmla="*/ 107 h 132"/>
                <a:gd name="T28" fmla="*/ 113 w 133"/>
                <a:gd name="T29" fmla="*/ 100 h 132"/>
                <a:gd name="T30" fmla="*/ 104 w 133"/>
                <a:gd name="T31" fmla="*/ 84 h 132"/>
                <a:gd name="T32" fmla="*/ 76 w 133"/>
                <a:gd name="T33" fmla="*/ 108 h 132"/>
                <a:gd name="T34" fmla="*/ 75 w 133"/>
                <a:gd name="T35" fmla="*/ 131 h 132"/>
                <a:gd name="T36" fmla="*/ 45 w 133"/>
                <a:gd name="T37" fmla="*/ 108 h 132"/>
                <a:gd name="T38" fmla="*/ 24 w 133"/>
                <a:gd name="T39" fmla="*/ 131 h 132"/>
                <a:gd name="T40" fmla="*/ 12 w 133"/>
                <a:gd name="T41" fmla="*/ 108 h 132"/>
                <a:gd name="T42" fmla="*/ 46 w 133"/>
                <a:gd name="T43" fmla="*/ 34 h 132"/>
                <a:gd name="T44" fmla="*/ 31 w 133"/>
                <a:gd name="T45" fmla="*/ 26 h 132"/>
                <a:gd name="T46" fmla="*/ 46 w 133"/>
                <a:gd name="T47" fmla="*/ 34 h 132"/>
                <a:gd name="T48" fmla="*/ 46 w 133"/>
                <a:gd name="T49" fmla="*/ 51 h 132"/>
                <a:gd name="T50" fmla="*/ 31 w 133"/>
                <a:gd name="T51" fmla="*/ 61 h 132"/>
                <a:gd name="T52" fmla="*/ 46 w 133"/>
                <a:gd name="T53" fmla="*/ 89 h 132"/>
                <a:gd name="T54" fmla="*/ 31 w 133"/>
                <a:gd name="T55" fmla="*/ 78 h 132"/>
                <a:gd name="T56" fmla="*/ 46 w 133"/>
                <a:gd name="T57" fmla="*/ 89 h 132"/>
                <a:gd name="T58" fmla="*/ 113 w 133"/>
                <a:gd name="T59" fmla="*/ 21 h 132"/>
                <a:gd name="T60" fmla="*/ 104 w 133"/>
                <a:gd name="T61" fmla="*/ 34 h 132"/>
                <a:gd name="T62" fmla="*/ 113 w 133"/>
                <a:gd name="T63" fmla="*/ 51 h 132"/>
                <a:gd name="T64" fmla="*/ 104 w 133"/>
                <a:gd name="T65" fmla="*/ 65 h 132"/>
                <a:gd name="T66" fmla="*/ 113 w 133"/>
                <a:gd name="T67"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 h="132">
                  <a:moveTo>
                    <a:pt x="1" y="108"/>
                  </a:moveTo>
                  <a:cubicBezTo>
                    <a:pt x="1" y="89"/>
                    <a:pt x="1" y="89"/>
                    <a:pt x="1" y="89"/>
                  </a:cubicBezTo>
                  <a:cubicBezTo>
                    <a:pt x="12" y="89"/>
                    <a:pt x="12" y="89"/>
                    <a:pt x="12" y="89"/>
                  </a:cubicBezTo>
                  <a:cubicBezTo>
                    <a:pt x="12" y="26"/>
                    <a:pt x="12" y="26"/>
                    <a:pt x="12" y="26"/>
                  </a:cubicBezTo>
                  <a:cubicBezTo>
                    <a:pt x="1" y="26"/>
                    <a:pt x="1" y="26"/>
                    <a:pt x="1" y="26"/>
                  </a:cubicBezTo>
                  <a:cubicBezTo>
                    <a:pt x="1" y="8"/>
                    <a:pt x="1" y="8"/>
                    <a:pt x="1" y="8"/>
                  </a:cubicBezTo>
                  <a:cubicBezTo>
                    <a:pt x="12" y="8"/>
                    <a:pt x="12" y="8"/>
                    <a:pt x="12" y="8"/>
                  </a:cubicBezTo>
                  <a:cubicBezTo>
                    <a:pt x="12" y="0"/>
                    <a:pt x="12" y="0"/>
                    <a:pt x="12" y="0"/>
                  </a:cubicBezTo>
                  <a:cubicBezTo>
                    <a:pt x="31" y="0"/>
                    <a:pt x="31" y="0"/>
                    <a:pt x="31" y="0"/>
                  </a:cubicBezTo>
                  <a:cubicBezTo>
                    <a:pt x="31" y="8"/>
                    <a:pt x="31" y="8"/>
                    <a:pt x="31" y="8"/>
                  </a:cubicBezTo>
                  <a:cubicBezTo>
                    <a:pt x="46" y="8"/>
                    <a:pt x="46" y="8"/>
                    <a:pt x="46" y="8"/>
                  </a:cubicBezTo>
                  <a:cubicBezTo>
                    <a:pt x="46" y="0"/>
                    <a:pt x="46" y="0"/>
                    <a:pt x="46" y="0"/>
                  </a:cubicBezTo>
                  <a:cubicBezTo>
                    <a:pt x="67" y="0"/>
                    <a:pt x="67" y="0"/>
                    <a:pt x="67" y="0"/>
                  </a:cubicBezTo>
                  <a:cubicBezTo>
                    <a:pt x="67" y="8"/>
                    <a:pt x="67" y="8"/>
                    <a:pt x="67" y="8"/>
                  </a:cubicBezTo>
                  <a:cubicBezTo>
                    <a:pt x="77" y="8"/>
                    <a:pt x="77" y="8"/>
                    <a:pt x="77" y="8"/>
                  </a:cubicBezTo>
                  <a:cubicBezTo>
                    <a:pt x="77" y="26"/>
                    <a:pt x="77" y="26"/>
                    <a:pt x="77" y="26"/>
                  </a:cubicBezTo>
                  <a:cubicBezTo>
                    <a:pt x="67" y="26"/>
                    <a:pt x="67" y="26"/>
                    <a:pt x="67" y="26"/>
                  </a:cubicBezTo>
                  <a:cubicBezTo>
                    <a:pt x="67" y="89"/>
                    <a:pt x="67" y="89"/>
                    <a:pt x="67" y="89"/>
                  </a:cubicBezTo>
                  <a:cubicBezTo>
                    <a:pt x="76" y="89"/>
                    <a:pt x="76" y="89"/>
                    <a:pt x="76" y="89"/>
                  </a:cubicBezTo>
                  <a:cubicBezTo>
                    <a:pt x="76" y="106"/>
                    <a:pt x="76" y="106"/>
                    <a:pt x="76" y="106"/>
                  </a:cubicBezTo>
                  <a:cubicBezTo>
                    <a:pt x="81" y="101"/>
                    <a:pt x="82" y="98"/>
                    <a:pt x="82" y="86"/>
                  </a:cubicBezTo>
                  <a:cubicBezTo>
                    <a:pt x="82" y="0"/>
                    <a:pt x="82" y="0"/>
                    <a:pt x="82" y="0"/>
                  </a:cubicBezTo>
                  <a:cubicBezTo>
                    <a:pt x="133" y="0"/>
                    <a:pt x="133" y="0"/>
                    <a:pt x="133" y="0"/>
                  </a:cubicBezTo>
                  <a:cubicBezTo>
                    <a:pt x="133" y="108"/>
                    <a:pt x="133" y="108"/>
                    <a:pt x="133" y="108"/>
                  </a:cubicBezTo>
                  <a:cubicBezTo>
                    <a:pt x="133" y="117"/>
                    <a:pt x="132" y="121"/>
                    <a:pt x="129" y="125"/>
                  </a:cubicBezTo>
                  <a:cubicBezTo>
                    <a:pt x="125" y="129"/>
                    <a:pt x="122" y="130"/>
                    <a:pt x="110" y="130"/>
                  </a:cubicBezTo>
                  <a:cubicBezTo>
                    <a:pt x="103" y="130"/>
                    <a:pt x="103" y="130"/>
                    <a:pt x="103" y="130"/>
                  </a:cubicBezTo>
                  <a:cubicBezTo>
                    <a:pt x="103" y="107"/>
                    <a:pt x="103" y="107"/>
                    <a:pt x="103" y="107"/>
                  </a:cubicBezTo>
                  <a:cubicBezTo>
                    <a:pt x="107" y="107"/>
                    <a:pt x="107" y="107"/>
                    <a:pt x="107" y="107"/>
                  </a:cubicBezTo>
                  <a:cubicBezTo>
                    <a:pt x="112" y="107"/>
                    <a:pt x="113" y="106"/>
                    <a:pt x="113" y="100"/>
                  </a:cubicBezTo>
                  <a:cubicBezTo>
                    <a:pt x="113" y="84"/>
                    <a:pt x="113" y="84"/>
                    <a:pt x="113" y="84"/>
                  </a:cubicBezTo>
                  <a:cubicBezTo>
                    <a:pt x="104" y="84"/>
                    <a:pt x="104" y="84"/>
                    <a:pt x="104" y="84"/>
                  </a:cubicBezTo>
                  <a:cubicBezTo>
                    <a:pt x="103" y="110"/>
                    <a:pt x="95" y="124"/>
                    <a:pt x="76" y="132"/>
                  </a:cubicBezTo>
                  <a:cubicBezTo>
                    <a:pt x="76" y="108"/>
                    <a:pt x="76" y="108"/>
                    <a:pt x="76" y="108"/>
                  </a:cubicBezTo>
                  <a:cubicBezTo>
                    <a:pt x="65" y="108"/>
                    <a:pt x="65" y="108"/>
                    <a:pt x="65" y="108"/>
                  </a:cubicBezTo>
                  <a:cubicBezTo>
                    <a:pt x="68" y="114"/>
                    <a:pt x="68" y="116"/>
                    <a:pt x="75" y="131"/>
                  </a:cubicBezTo>
                  <a:cubicBezTo>
                    <a:pt x="51" y="131"/>
                    <a:pt x="51" y="131"/>
                    <a:pt x="51" y="131"/>
                  </a:cubicBezTo>
                  <a:cubicBezTo>
                    <a:pt x="48" y="123"/>
                    <a:pt x="48" y="121"/>
                    <a:pt x="45" y="108"/>
                  </a:cubicBezTo>
                  <a:cubicBezTo>
                    <a:pt x="34" y="108"/>
                    <a:pt x="34" y="108"/>
                    <a:pt x="34" y="108"/>
                  </a:cubicBezTo>
                  <a:cubicBezTo>
                    <a:pt x="31" y="117"/>
                    <a:pt x="29" y="121"/>
                    <a:pt x="24" y="131"/>
                  </a:cubicBezTo>
                  <a:cubicBezTo>
                    <a:pt x="0" y="131"/>
                    <a:pt x="0" y="131"/>
                    <a:pt x="0" y="131"/>
                  </a:cubicBezTo>
                  <a:cubicBezTo>
                    <a:pt x="8" y="118"/>
                    <a:pt x="9" y="116"/>
                    <a:pt x="12" y="108"/>
                  </a:cubicBezTo>
                  <a:lnTo>
                    <a:pt x="1" y="108"/>
                  </a:lnTo>
                  <a:close/>
                  <a:moveTo>
                    <a:pt x="46" y="34"/>
                  </a:moveTo>
                  <a:cubicBezTo>
                    <a:pt x="46" y="26"/>
                    <a:pt x="46" y="26"/>
                    <a:pt x="46" y="26"/>
                  </a:cubicBezTo>
                  <a:cubicBezTo>
                    <a:pt x="31" y="26"/>
                    <a:pt x="31" y="26"/>
                    <a:pt x="31" y="26"/>
                  </a:cubicBezTo>
                  <a:cubicBezTo>
                    <a:pt x="31" y="34"/>
                    <a:pt x="31" y="34"/>
                    <a:pt x="31" y="34"/>
                  </a:cubicBezTo>
                  <a:lnTo>
                    <a:pt x="46" y="34"/>
                  </a:lnTo>
                  <a:close/>
                  <a:moveTo>
                    <a:pt x="46" y="61"/>
                  </a:moveTo>
                  <a:cubicBezTo>
                    <a:pt x="46" y="51"/>
                    <a:pt x="46" y="51"/>
                    <a:pt x="46" y="51"/>
                  </a:cubicBezTo>
                  <a:cubicBezTo>
                    <a:pt x="31" y="51"/>
                    <a:pt x="31" y="51"/>
                    <a:pt x="31" y="51"/>
                  </a:cubicBezTo>
                  <a:cubicBezTo>
                    <a:pt x="31" y="61"/>
                    <a:pt x="31" y="61"/>
                    <a:pt x="31" y="61"/>
                  </a:cubicBezTo>
                  <a:lnTo>
                    <a:pt x="46" y="61"/>
                  </a:lnTo>
                  <a:close/>
                  <a:moveTo>
                    <a:pt x="46" y="89"/>
                  </a:moveTo>
                  <a:cubicBezTo>
                    <a:pt x="46" y="78"/>
                    <a:pt x="46" y="78"/>
                    <a:pt x="46" y="78"/>
                  </a:cubicBezTo>
                  <a:cubicBezTo>
                    <a:pt x="31" y="78"/>
                    <a:pt x="31" y="78"/>
                    <a:pt x="31" y="78"/>
                  </a:cubicBezTo>
                  <a:cubicBezTo>
                    <a:pt x="31" y="89"/>
                    <a:pt x="31" y="89"/>
                    <a:pt x="31" y="89"/>
                  </a:cubicBezTo>
                  <a:lnTo>
                    <a:pt x="46" y="89"/>
                  </a:lnTo>
                  <a:close/>
                  <a:moveTo>
                    <a:pt x="113" y="34"/>
                  </a:moveTo>
                  <a:cubicBezTo>
                    <a:pt x="113" y="21"/>
                    <a:pt x="113" y="21"/>
                    <a:pt x="113" y="21"/>
                  </a:cubicBezTo>
                  <a:cubicBezTo>
                    <a:pt x="104" y="21"/>
                    <a:pt x="104" y="21"/>
                    <a:pt x="104" y="21"/>
                  </a:cubicBezTo>
                  <a:cubicBezTo>
                    <a:pt x="104" y="34"/>
                    <a:pt x="104" y="34"/>
                    <a:pt x="104" y="34"/>
                  </a:cubicBezTo>
                  <a:lnTo>
                    <a:pt x="113" y="34"/>
                  </a:lnTo>
                  <a:close/>
                  <a:moveTo>
                    <a:pt x="113" y="51"/>
                  </a:moveTo>
                  <a:cubicBezTo>
                    <a:pt x="104" y="51"/>
                    <a:pt x="104" y="51"/>
                    <a:pt x="104" y="51"/>
                  </a:cubicBezTo>
                  <a:cubicBezTo>
                    <a:pt x="104" y="65"/>
                    <a:pt x="104" y="65"/>
                    <a:pt x="104" y="65"/>
                  </a:cubicBezTo>
                  <a:cubicBezTo>
                    <a:pt x="113" y="65"/>
                    <a:pt x="113" y="65"/>
                    <a:pt x="113" y="65"/>
                  </a:cubicBezTo>
                  <a:lnTo>
                    <a:pt x="113" y="51"/>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46"/>
            <p:cNvSpPr>
              <a:spLocks/>
            </p:cNvSpPr>
            <p:nvPr userDrawn="1"/>
          </p:nvSpPr>
          <p:spPr bwMode="auto">
            <a:xfrm>
              <a:off x="2032" y="2029"/>
              <a:ext cx="114" cy="296"/>
            </a:xfrm>
            <a:custGeom>
              <a:avLst/>
              <a:gdLst>
                <a:gd name="T0" fmla="*/ 114 w 114"/>
                <a:gd name="T1" fmla="*/ 296 h 296"/>
                <a:gd name="T2" fmla="*/ 0 w 114"/>
                <a:gd name="T3" fmla="*/ 296 h 296"/>
                <a:gd name="T4" fmla="*/ 0 w 114"/>
                <a:gd name="T5" fmla="*/ 247 h 296"/>
                <a:gd name="T6" fmla="*/ 69 w 114"/>
                <a:gd name="T7" fmla="*/ 247 h 296"/>
                <a:gd name="T8" fmla="*/ 69 w 114"/>
                <a:gd name="T9" fmla="*/ 0 h 296"/>
                <a:gd name="T10" fmla="*/ 114 w 114"/>
                <a:gd name="T11" fmla="*/ 0 h 296"/>
                <a:gd name="T12" fmla="*/ 114 w 114"/>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114" h="296">
                  <a:moveTo>
                    <a:pt x="114" y="296"/>
                  </a:moveTo>
                  <a:lnTo>
                    <a:pt x="0" y="296"/>
                  </a:lnTo>
                  <a:lnTo>
                    <a:pt x="0" y="247"/>
                  </a:lnTo>
                  <a:lnTo>
                    <a:pt x="69" y="247"/>
                  </a:lnTo>
                  <a:lnTo>
                    <a:pt x="69" y="0"/>
                  </a:lnTo>
                  <a:lnTo>
                    <a:pt x="114" y="0"/>
                  </a:lnTo>
                  <a:lnTo>
                    <a:pt x="114" y="296"/>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9" name="Freeform 47"/>
            <p:cNvSpPr>
              <a:spLocks/>
            </p:cNvSpPr>
            <p:nvPr userDrawn="1"/>
          </p:nvSpPr>
          <p:spPr bwMode="auto">
            <a:xfrm>
              <a:off x="2193" y="2020"/>
              <a:ext cx="324" cy="290"/>
            </a:xfrm>
            <a:custGeom>
              <a:avLst/>
              <a:gdLst>
                <a:gd name="T0" fmla="*/ 30 w 137"/>
                <a:gd name="T1" fmla="*/ 24 h 120"/>
                <a:gd name="T2" fmla="*/ 33 w 137"/>
                <a:gd name="T3" fmla="*/ 19 h 120"/>
                <a:gd name="T4" fmla="*/ 41 w 137"/>
                <a:gd name="T5" fmla="*/ 7 h 120"/>
                <a:gd name="T6" fmla="*/ 61 w 137"/>
                <a:gd name="T7" fmla="*/ 0 h 120"/>
                <a:gd name="T8" fmla="*/ 82 w 137"/>
                <a:gd name="T9" fmla="*/ 10 h 120"/>
                <a:gd name="T10" fmla="*/ 94 w 137"/>
                <a:gd name="T11" fmla="*/ 33 h 120"/>
                <a:gd name="T12" fmla="*/ 137 w 137"/>
                <a:gd name="T13" fmla="*/ 120 h 120"/>
                <a:gd name="T14" fmla="*/ 106 w 137"/>
                <a:gd name="T15" fmla="*/ 120 h 120"/>
                <a:gd name="T16" fmla="*/ 70 w 137"/>
                <a:gd name="T17" fmla="*/ 40 h 120"/>
                <a:gd name="T18" fmla="*/ 60 w 137"/>
                <a:gd name="T19" fmla="*/ 27 h 120"/>
                <a:gd name="T20" fmla="*/ 49 w 137"/>
                <a:gd name="T21" fmla="*/ 42 h 120"/>
                <a:gd name="T22" fmla="*/ 30 w 137"/>
                <a:gd name="T23" fmla="*/ 84 h 120"/>
                <a:gd name="T24" fmla="*/ 0 w 137"/>
                <a:gd name="T25" fmla="*/ 84 h 120"/>
                <a:gd name="T26" fmla="*/ 30 w 137"/>
                <a:gd name="T27" fmla="*/ 2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20">
                  <a:moveTo>
                    <a:pt x="30" y="24"/>
                  </a:moveTo>
                  <a:cubicBezTo>
                    <a:pt x="33" y="19"/>
                    <a:pt x="33" y="19"/>
                    <a:pt x="33" y="19"/>
                  </a:cubicBezTo>
                  <a:cubicBezTo>
                    <a:pt x="38" y="10"/>
                    <a:pt x="38" y="10"/>
                    <a:pt x="41" y="7"/>
                  </a:cubicBezTo>
                  <a:cubicBezTo>
                    <a:pt x="46" y="2"/>
                    <a:pt x="53" y="0"/>
                    <a:pt x="61" y="0"/>
                  </a:cubicBezTo>
                  <a:cubicBezTo>
                    <a:pt x="71" y="0"/>
                    <a:pt x="76" y="2"/>
                    <a:pt x="82" y="10"/>
                  </a:cubicBezTo>
                  <a:cubicBezTo>
                    <a:pt x="86" y="15"/>
                    <a:pt x="87" y="18"/>
                    <a:pt x="94" y="33"/>
                  </a:cubicBezTo>
                  <a:cubicBezTo>
                    <a:pt x="137" y="120"/>
                    <a:pt x="137" y="120"/>
                    <a:pt x="137" y="120"/>
                  </a:cubicBezTo>
                  <a:cubicBezTo>
                    <a:pt x="106" y="120"/>
                    <a:pt x="106" y="120"/>
                    <a:pt x="106" y="120"/>
                  </a:cubicBezTo>
                  <a:cubicBezTo>
                    <a:pt x="70" y="40"/>
                    <a:pt x="70" y="40"/>
                    <a:pt x="70" y="40"/>
                  </a:cubicBezTo>
                  <a:cubicBezTo>
                    <a:pt x="64" y="28"/>
                    <a:pt x="64" y="27"/>
                    <a:pt x="60" y="27"/>
                  </a:cubicBezTo>
                  <a:cubicBezTo>
                    <a:pt x="56" y="27"/>
                    <a:pt x="56" y="27"/>
                    <a:pt x="49" y="42"/>
                  </a:cubicBezTo>
                  <a:cubicBezTo>
                    <a:pt x="30" y="84"/>
                    <a:pt x="30" y="84"/>
                    <a:pt x="30" y="84"/>
                  </a:cubicBezTo>
                  <a:cubicBezTo>
                    <a:pt x="0" y="84"/>
                    <a:pt x="0" y="84"/>
                    <a:pt x="0" y="84"/>
                  </a:cubicBezTo>
                  <a:lnTo>
                    <a:pt x="3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0" name="Freeform 48"/>
            <p:cNvSpPr>
              <a:spLocks/>
            </p:cNvSpPr>
            <p:nvPr userDrawn="1"/>
          </p:nvSpPr>
          <p:spPr bwMode="auto">
            <a:xfrm>
              <a:off x="2555" y="2003"/>
              <a:ext cx="279" cy="307"/>
            </a:xfrm>
            <a:custGeom>
              <a:avLst/>
              <a:gdLst>
                <a:gd name="T0" fmla="*/ 75 w 118"/>
                <a:gd name="T1" fmla="*/ 0 h 127"/>
                <a:gd name="T2" fmla="*/ 75 w 118"/>
                <a:gd name="T3" fmla="*/ 38 h 127"/>
                <a:gd name="T4" fmla="*/ 118 w 118"/>
                <a:gd name="T5" fmla="*/ 36 h 127"/>
                <a:gd name="T6" fmla="*/ 118 w 118"/>
                <a:gd name="T7" fmla="*/ 61 h 127"/>
                <a:gd name="T8" fmla="*/ 54 w 118"/>
                <a:gd name="T9" fmla="*/ 63 h 127"/>
                <a:gd name="T10" fmla="*/ 28 w 118"/>
                <a:gd name="T11" fmla="*/ 86 h 127"/>
                <a:gd name="T12" fmla="*/ 40 w 118"/>
                <a:gd name="T13" fmla="*/ 101 h 127"/>
                <a:gd name="T14" fmla="*/ 68 w 118"/>
                <a:gd name="T15" fmla="*/ 103 h 127"/>
                <a:gd name="T16" fmla="*/ 118 w 118"/>
                <a:gd name="T17" fmla="*/ 100 h 127"/>
                <a:gd name="T18" fmla="*/ 118 w 118"/>
                <a:gd name="T19" fmla="*/ 126 h 127"/>
                <a:gd name="T20" fmla="*/ 69 w 118"/>
                <a:gd name="T21" fmla="*/ 127 h 127"/>
                <a:gd name="T22" fmla="*/ 21 w 118"/>
                <a:gd name="T23" fmla="*/ 121 h 127"/>
                <a:gd name="T24" fmla="*/ 0 w 118"/>
                <a:gd name="T25" fmla="*/ 87 h 127"/>
                <a:gd name="T26" fmla="*/ 16 w 118"/>
                <a:gd name="T27" fmla="*/ 54 h 127"/>
                <a:gd name="T28" fmla="*/ 48 w 118"/>
                <a:gd name="T29" fmla="*/ 41 h 127"/>
                <a:gd name="T30" fmla="*/ 47 w 118"/>
                <a:gd name="T31" fmla="*/ 0 h 127"/>
                <a:gd name="T32" fmla="*/ 75 w 118"/>
                <a:gd name="T3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127">
                  <a:moveTo>
                    <a:pt x="75" y="0"/>
                  </a:moveTo>
                  <a:cubicBezTo>
                    <a:pt x="75" y="38"/>
                    <a:pt x="75" y="38"/>
                    <a:pt x="75" y="38"/>
                  </a:cubicBezTo>
                  <a:cubicBezTo>
                    <a:pt x="91" y="36"/>
                    <a:pt x="98" y="36"/>
                    <a:pt x="118" y="36"/>
                  </a:cubicBezTo>
                  <a:cubicBezTo>
                    <a:pt x="118" y="61"/>
                    <a:pt x="118" y="61"/>
                    <a:pt x="118" y="61"/>
                  </a:cubicBezTo>
                  <a:cubicBezTo>
                    <a:pt x="92" y="61"/>
                    <a:pt x="66" y="62"/>
                    <a:pt x="54" y="63"/>
                  </a:cubicBezTo>
                  <a:cubicBezTo>
                    <a:pt x="39" y="65"/>
                    <a:pt x="28" y="74"/>
                    <a:pt x="28" y="86"/>
                  </a:cubicBezTo>
                  <a:cubicBezTo>
                    <a:pt x="28" y="94"/>
                    <a:pt x="33" y="99"/>
                    <a:pt x="40" y="101"/>
                  </a:cubicBezTo>
                  <a:cubicBezTo>
                    <a:pt x="44" y="102"/>
                    <a:pt x="55" y="103"/>
                    <a:pt x="68" y="103"/>
                  </a:cubicBezTo>
                  <a:cubicBezTo>
                    <a:pt x="76" y="103"/>
                    <a:pt x="91" y="102"/>
                    <a:pt x="118" y="100"/>
                  </a:cubicBezTo>
                  <a:cubicBezTo>
                    <a:pt x="118" y="126"/>
                    <a:pt x="118" y="126"/>
                    <a:pt x="118" y="126"/>
                  </a:cubicBezTo>
                  <a:cubicBezTo>
                    <a:pt x="96" y="127"/>
                    <a:pt x="85" y="127"/>
                    <a:pt x="69" y="127"/>
                  </a:cubicBezTo>
                  <a:cubicBezTo>
                    <a:pt x="42" y="127"/>
                    <a:pt x="31" y="126"/>
                    <a:pt x="21" y="121"/>
                  </a:cubicBezTo>
                  <a:cubicBezTo>
                    <a:pt x="8" y="115"/>
                    <a:pt x="0" y="102"/>
                    <a:pt x="0" y="87"/>
                  </a:cubicBezTo>
                  <a:cubicBezTo>
                    <a:pt x="0" y="74"/>
                    <a:pt x="6" y="62"/>
                    <a:pt x="16" y="54"/>
                  </a:cubicBezTo>
                  <a:cubicBezTo>
                    <a:pt x="23" y="47"/>
                    <a:pt x="31" y="44"/>
                    <a:pt x="48" y="41"/>
                  </a:cubicBezTo>
                  <a:cubicBezTo>
                    <a:pt x="47" y="0"/>
                    <a:pt x="47" y="0"/>
                    <a:pt x="47" y="0"/>
                  </a:cubicBezTo>
                  <a:lnTo>
                    <a:pt x="7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49"/>
            <p:cNvSpPr>
              <a:spLocks noEditPoints="1"/>
            </p:cNvSpPr>
            <p:nvPr userDrawn="1"/>
          </p:nvSpPr>
          <p:spPr bwMode="auto">
            <a:xfrm>
              <a:off x="2886" y="1998"/>
              <a:ext cx="317" cy="319"/>
            </a:xfrm>
            <a:custGeom>
              <a:avLst/>
              <a:gdLst>
                <a:gd name="T0" fmla="*/ 130 w 134"/>
                <a:gd name="T1" fmla="*/ 0 h 132"/>
                <a:gd name="T2" fmla="*/ 130 w 134"/>
                <a:gd name="T3" fmla="*/ 23 h 132"/>
                <a:gd name="T4" fmla="*/ 112 w 134"/>
                <a:gd name="T5" fmla="*/ 39 h 132"/>
                <a:gd name="T6" fmla="*/ 112 w 134"/>
                <a:gd name="T7" fmla="*/ 44 h 132"/>
                <a:gd name="T8" fmla="*/ 129 w 134"/>
                <a:gd name="T9" fmla="*/ 44 h 132"/>
                <a:gd name="T10" fmla="*/ 129 w 134"/>
                <a:gd name="T11" fmla="*/ 62 h 132"/>
                <a:gd name="T12" fmla="*/ 112 w 134"/>
                <a:gd name="T13" fmla="*/ 62 h 132"/>
                <a:gd name="T14" fmla="*/ 112 w 134"/>
                <a:gd name="T15" fmla="*/ 68 h 132"/>
                <a:gd name="T16" fmla="*/ 132 w 134"/>
                <a:gd name="T17" fmla="*/ 68 h 132"/>
                <a:gd name="T18" fmla="*/ 132 w 134"/>
                <a:gd name="T19" fmla="*/ 87 h 132"/>
                <a:gd name="T20" fmla="*/ 88 w 134"/>
                <a:gd name="T21" fmla="*/ 87 h 132"/>
                <a:gd name="T22" fmla="*/ 98 w 134"/>
                <a:gd name="T23" fmla="*/ 98 h 132"/>
                <a:gd name="T24" fmla="*/ 102 w 134"/>
                <a:gd name="T25" fmla="*/ 91 h 132"/>
                <a:gd name="T26" fmla="*/ 127 w 134"/>
                <a:gd name="T27" fmla="*/ 91 h 132"/>
                <a:gd name="T28" fmla="*/ 117 w 134"/>
                <a:gd name="T29" fmla="*/ 107 h 132"/>
                <a:gd name="T30" fmla="*/ 134 w 134"/>
                <a:gd name="T31" fmla="*/ 109 h 132"/>
                <a:gd name="T32" fmla="*/ 134 w 134"/>
                <a:gd name="T33" fmla="*/ 131 h 132"/>
                <a:gd name="T34" fmla="*/ 88 w 134"/>
                <a:gd name="T35" fmla="*/ 118 h 132"/>
                <a:gd name="T36" fmla="*/ 88 w 134"/>
                <a:gd name="T37" fmla="*/ 128 h 132"/>
                <a:gd name="T38" fmla="*/ 24 w 134"/>
                <a:gd name="T39" fmla="*/ 132 h 132"/>
                <a:gd name="T40" fmla="*/ 24 w 134"/>
                <a:gd name="T41" fmla="*/ 110 h 132"/>
                <a:gd name="T42" fmla="*/ 38 w 134"/>
                <a:gd name="T43" fmla="*/ 109 h 132"/>
                <a:gd name="T44" fmla="*/ 38 w 134"/>
                <a:gd name="T45" fmla="*/ 87 h 132"/>
                <a:gd name="T46" fmla="*/ 30 w 134"/>
                <a:gd name="T47" fmla="*/ 87 h 132"/>
                <a:gd name="T48" fmla="*/ 0 w 134"/>
                <a:gd name="T49" fmla="*/ 128 h 132"/>
                <a:gd name="T50" fmla="*/ 0 w 134"/>
                <a:gd name="T51" fmla="*/ 99 h 132"/>
                <a:gd name="T52" fmla="*/ 9 w 134"/>
                <a:gd name="T53" fmla="*/ 71 h 132"/>
                <a:gd name="T54" fmla="*/ 9 w 134"/>
                <a:gd name="T55" fmla="*/ 0 h 132"/>
                <a:gd name="T56" fmla="*/ 130 w 134"/>
                <a:gd name="T57" fmla="*/ 0 h 132"/>
                <a:gd name="T58" fmla="*/ 105 w 134"/>
                <a:gd name="T59" fmla="*/ 24 h 132"/>
                <a:gd name="T60" fmla="*/ 105 w 134"/>
                <a:gd name="T61" fmla="*/ 17 h 132"/>
                <a:gd name="T62" fmla="*/ 31 w 134"/>
                <a:gd name="T63" fmla="*/ 17 h 132"/>
                <a:gd name="T64" fmla="*/ 31 w 134"/>
                <a:gd name="T65" fmla="*/ 24 h 132"/>
                <a:gd name="T66" fmla="*/ 105 w 134"/>
                <a:gd name="T67" fmla="*/ 24 h 132"/>
                <a:gd name="T68" fmla="*/ 49 w 134"/>
                <a:gd name="T69" fmla="*/ 68 h 132"/>
                <a:gd name="T70" fmla="*/ 49 w 134"/>
                <a:gd name="T71" fmla="*/ 62 h 132"/>
                <a:gd name="T72" fmla="*/ 35 w 134"/>
                <a:gd name="T73" fmla="*/ 62 h 132"/>
                <a:gd name="T74" fmla="*/ 35 w 134"/>
                <a:gd name="T75" fmla="*/ 44 h 132"/>
                <a:gd name="T76" fmla="*/ 49 w 134"/>
                <a:gd name="T77" fmla="*/ 44 h 132"/>
                <a:gd name="T78" fmla="*/ 49 w 134"/>
                <a:gd name="T79" fmla="*/ 39 h 132"/>
                <a:gd name="T80" fmla="*/ 31 w 134"/>
                <a:gd name="T81" fmla="*/ 39 h 132"/>
                <a:gd name="T82" fmla="*/ 31 w 134"/>
                <a:gd name="T83" fmla="*/ 68 h 132"/>
                <a:gd name="T84" fmla="*/ 49 w 134"/>
                <a:gd name="T85" fmla="*/ 68 h 132"/>
                <a:gd name="T86" fmla="*/ 76 w 134"/>
                <a:gd name="T87" fmla="*/ 107 h 132"/>
                <a:gd name="T88" fmla="*/ 63 w 134"/>
                <a:gd name="T89" fmla="*/ 87 h 132"/>
                <a:gd name="T90" fmla="*/ 61 w 134"/>
                <a:gd name="T91" fmla="*/ 87 h 132"/>
                <a:gd name="T92" fmla="*/ 61 w 134"/>
                <a:gd name="T93" fmla="*/ 108 h 132"/>
                <a:gd name="T94" fmla="*/ 76 w 134"/>
                <a:gd name="T95" fmla="*/ 107 h 132"/>
                <a:gd name="T96" fmla="*/ 89 w 134"/>
                <a:gd name="T97" fmla="*/ 44 h 132"/>
                <a:gd name="T98" fmla="*/ 89 w 134"/>
                <a:gd name="T99" fmla="*/ 39 h 132"/>
                <a:gd name="T100" fmla="*/ 70 w 134"/>
                <a:gd name="T101" fmla="*/ 39 h 132"/>
                <a:gd name="T102" fmla="*/ 70 w 134"/>
                <a:gd name="T103" fmla="*/ 44 h 132"/>
                <a:gd name="T104" fmla="*/ 89 w 134"/>
                <a:gd name="T105" fmla="*/ 44 h 132"/>
                <a:gd name="T106" fmla="*/ 89 w 134"/>
                <a:gd name="T107" fmla="*/ 68 h 132"/>
                <a:gd name="T108" fmla="*/ 89 w 134"/>
                <a:gd name="T109" fmla="*/ 62 h 132"/>
                <a:gd name="T110" fmla="*/ 70 w 134"/>
                <a:gd name="T111" fmla="*/ 62 h 132"/>
                <a:gd name="T112" fmla="*/ 70 w 134"/>
                <a:gd name="T113" fmla="*/ 68 h 132"/>
                <a:gd name="T114" fmla="*/ 89 w 134"/>
                <a:gd name="T115" fmla="*/ 6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 h="132">
                  <a:moveTo>
                    <a:pt x="130" y="0"/>
                  </a:moveTo>
                  <a:cubicBezTo>
                    <a:pt x="130" y="23"/>
                    <a:pt x="130" y="23"/>
                    <a:pt x="130" y="23"/>
                  </a:cubicBezTo>
                  <a:cubicBezTo>
                    <a:pt x="130" y="36"/>
                    <a:pt x="127" y="39"/>
                    <a:pt x="112" y="39"/>
                  </a:cubicBezTo>
                  <a:cubicBezTo>
                    <a:pt x="112" y="44"/>
                    <a:pt x="112" y="44"/>
                    <a:pt x="112" y="44"/>
                  </a:cubicBezTo>
                  <a:cubicBezTo>
                    <a:pt x="129" y="44"/>
                    <a:pt x="129" y="44"/>
                    <a:pt x="129" y="44"/>
                  </a:cubicBezTo>
                  <a:cubicBezTo>
                    <a:pt x="129" y="62"/>
                    <a:pt x="129" y="62"/>
                    <a:pt x="129" y="62"/>
                  </a:cubicBezTo>
                  <a:cubicBezTo>
                    <a:pt x="112" y="62"/>
                    <a:pt x="112" y="62"/>
                    <a:pt x="112" y="62"/>
                  </a:cubicBezTo>
                  <a:cubicBezTo>
                    <a:pt x="112" y="68"/>
                    <a:pt x="112" y="68"/>
                    <a:pt x="112" y="68"/>
                  </a:cubicBezTo>
                  <a:cubicBezTo>
                    <a:pt x="132" y="68"/>
                    <a:pt x="132" y="68"/>
                    <a:pt x="132" y="68"/>
                  </a:cubicBezTo>
                  <a:cubicBezTo>
                    <a:pt x="132" y="87"/>
                    <a:pt x="132" y="87"/>
                    <a:pt x="132" y="87"/>
                  </a:cubicBezTo>
                  <a:cubicBezTo>
                    <a:pt x="88" y="87"/>
                    <a:pt x="88" y="87"/>
                    <a:pt x="88" y="87"/>
                  </a:cubicBezTo>
                  <a:cubicBezTo>
                    <a:pt x="91" y="92"/>
                    <a:pt x="92" y="93"/>
                    <a:pt x="98" y="98"/>
                  </a:cubicBezTo>
                  <a:cubicBezTo>
                    <a:pt x="100" y="94"/>
                    <a:pt x="100" y="94"/>
                    <a:pt x="102" y="91"/>
                  </a:cubicBezTo>
                  <a:cubicBezTo>
                    <a:pt x="127" y="91"/>
                    <a:pt x="127" y="91"/>
                    <a:pt x="127" y="91"/>
                  </a:cubicBezTo>
                  <a:cubicBezTo>
                    <a:pt x="122" y="98"/>
                    <a:pt x="122" y="100"/>
                    <a:pt x="117" y="107"/>
                  </a:cubicBezTo>
                  <a:cubicBezTo>
                    <a:pt x="123" y="108"/>
                    <a:pt x="124" y="108"/>
                    <a:pt x="134" y="109"/>
                  </a:cubicBezTo>
                  <a:cubicBezTo>
                    <a:pt x="134" y="131"/>
                    <a:pt x="134" y="131"/>
                    <a:pt x="134" y="131"/>
                  </a:cubicBezTo>
                  <a:cubicBezTo>
                    <a:pt x="117" y="131"/>
                    <a:pt x="103" y="127"/>
                    <a:pt x="88" y="118"/>
                  </a:cubicBezTo>
                  <a:cubicBezTo>
                    <a:pt x="88" y="128"/>
                    <a:pt x="88" y="128"/>
                    <a:pt x="88" y="128"/>
                  </a:cubicBezTo>
                  <a:cubicBezTo>
                    <a:pt x="74" y="129"/>
                    <a:pt x="57" y="130"/>
                    <a:pt x="24" y="132"/>
                  </a:cubicBezTo>
                  <a:cubicBezTo>
                    <a:pt x="24" y="110"/>
                    <a:pt x="24" y="110"/>
                    <a:pt x="24" y="110"/>
                  </a:cubicBezTo>
                  <a:cubicBezTo>
                    <a:pt x="30" y="110"/>
                    <a:pt x="32" y="110"/>
                    <a:pt x="38" y="109"/>
                  </a:cubicBezTo>
                  <a:cubicBezTo>
                    <a:pt x="38" y="87"/>
                    <a:pt x="38" y="87"/>
                    <a:pt x="38" y="87"/>
                  </a:cubicBezTo>
                  <a:cubicBezTo>
                    <a:pt x="30" y="87"/>
                    <a:pt x="30" y="87"/>
                    <a:pt x="30" y="87"/>
                  </a:cubicBezTo>
                  <a:cubicBezTo>
                    <a:pt x="27" y="109"/>
                    <a:pt x="19" y="120"/>
                    <a:pt x="0" y="128"/>
                  </a:cubicBezTo>
                  <a:cubicBezTo>
                    <a:pt x="0" y="99"/>
                    <a:pt x="0" y="99"/>
                    <a:pt x="0" y="99"/>
                  </a:cubicBezTo>
                  <a:cubicBezTo>
                    <a:pt x="7" y="95"/>
                    <a:pt x="8" y="90"/>
                    <a:pt x="9" y="71"/>
                  </a:cubicBezTo>
                  <a:cubicBezTo>
                    <a:pt x="9" y="0"/>
                    <a:pt x="9" y="0"/>
                    <a:pt x="9" y="0"/>
                  </a:cubicBezTo>
                  <a:lnTo>
                    <a:pt x="130" y="0"/>
                  </a:lnTo>
                  <a:close/>
                  <a:moveTo>
                    <a:pt x="105" y="24"/>
                  </a:moveTo>
                  <a:cubicBezTo>
                    <a:pt x="105" y="17"/>
                    <a:pt x="105" y="17"/>
                    <a:pt x="105" y="17"/>
                  </a:cubicBezTo>
                  <a:cubicBezTo>
                    <a:pt x="31" y="17"/>
                    <a:pt x="31" y="17"/>
                    <a:pt x="31" y="17"/>
                  </a:cubicBezTo>
                  <a:cubicBezTo>
                    <a:pt x="31" y="24"/>
                    <a:pt x="31" y="24"/>
                    <a:pt x="31" y="24"/>
                  </a:cubicBezTo>
                  <a:lnTo>
                    <a:pt x="105" y="24"/>
                  </a:lnTo>
                  <a:close/>
                  <a:moveTo>
                    <a:pt x="49" y="68"/>
                  </a:moveTo>
                  <a:cubicBezTo>
                    <a:pt x="49" y="62"/>
                    <a:pt x="49" y="62"/>
                    <a:pt x="49" y="62"/>
                  </a:cubicBezTo>
                  <a:cubicBezTo>
                    <a:pt x="35" y="62"/>
                    <a:pt x="35" y="62"/>
                    <a:pt x="35" y="62"/>
                  </a:cubicBezTo>
                  <a:cubicBezTo>
                    <a:pt x="35" y="44"/>
                    <a:pt x="35" y="44"/>
                    <a:pt x="35" y="44"/>
                  </a:cubicBezTo>
                  <a:cubicBezTo>
                    <a:pt x="49" y="44"/>
                    <a:pt x="49" y="44"/>
                    <a:pt x="49" y="44"/>
                  </a:cubicBezTo>
                  <a:cubicBezTo>
                    <a:pt x="49" y="39"/>
                    <a:pt x="49" y="39"/>
                    <a:pt x="49" y="39"/>
                  </a:cubicBezTo>
                  <a:cubicBezTo>
                    <a:pt x="31" y="39"/>
                    <a:pt x="31" y="39"/>
                    <a:pt x="31" y="39"/>
                  </a:cubicBezTo>
                  <a:cubicBezTo>
                    <a:pt x="31" y="68"/>
                    <a:pt x="31" y="68"/>
                    <a:pt x="31" y="68"/>
                  </a:cubicBezTo>
                  <a:lnTo>
                    <a:pt x="49" y="68"/>
                  </a:lnTo>
                  <a:close/>
                  <a:moveTo>
                    <a:pt x="76" y="107"/>
                  </a:moveTo>
                  <a:cubicBezTo>
                    <a:pt x="70" y="100"/>
                    <a:pt x="67" y="96"/>
                    <a:pt x="63" y="87"/>
                  </a:cubicBezTo>
                  <a:cubicBezTo>
                    <a:pt x="61" y="87"/>
                    <a:pt x="61" y="87"/>
                    <a:pt x="61" y="87"/>
                  </a:cubicBezTo>
                  <a:cubicBezTo>
                    <a:pt x="61" y="108"/>
                    <a:pt x="61" y="108"/>
                    <a:pt x="61" y="108"/>
                  </a:cubicBezTo>
                  <a:lnTo>
                    <a:pt x="76" y="107"/>
                  </a:lnTo>
                  <a:close/>
                  <a:moveTo>
                    <a:pt x="89" y="44"/>
                  </a:moveTo>
                  <a:cubicBezTo>
                    <a:pt x="89" y="39"/>
                    <a:pt x="89" y="39"/>
                    <a:pt x="89" y="39"/>
                  </a:cubicBezTo>
                  <a:cubicBezTo>
                    <a:pt x="70" y="39"/>
                    <a:pt x="70" y="39"/>
                    <a:pt x="70" y="39"/>
                  </a:cubicBezTo>
                  <a:cubicBezTo>
                    <a:pt x="70" y="44"/>
                    <a:pt x="70" y="44"/>
                    <a:pt x="70" y="44"/>
                  </a:cubicBezTo>
                  <a:lnTo>
                    <a:pt x="89" y="44"/>
                  </a:lnTo>
                  <a:close/>
                  <a:moveTo>
                    <a:pt x="89" y="68"/>
                  </a:moveTo>
                  <a:cubicBezTo>
                    <a:pt x="89" y="62"/>
                    <a:pt x="89" y="62"/>
                    <a:pt x="89" y="62"/>
                  </a:cubicBezTo>
                  <a:cubicBezTo>
                    <a:pt x="70" y="62"/>
                    <a:pt x="70" y="62"/>
                    <a:pt x="70" y="62"/>
                  </a:cubicBezTo>
                  <a:cubicBezTo>
                    <a:pt x="70" y="68"/>
                    <a:pt x="70" y="68"/>
                    <a:pt x="70" y="68"/>
                  </a:cubicBez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50"/>
            <p:cNvSpPr>
              <a:spLocks noEditPoints="1"/>
            </p:cNvSpPr>
            <p:nvPr userDrawn="1"/>
          </p:nvSpPr>
          <p:spPr bwMode="auto">
            <a:xfrm>
              <a:off x="3240" y="2005"/>
              <a:ext cx="298" cy="317"/>
            </a:xfrm>
            <a:custGeom>
              <a:avLst/>
              <a:gdLst>
                <a:gd name="T0" fmla="*/ 61 w 126"/>
                <a:gd name="T1" fmla="*/ 0 h 131"/>
                <a:gd name="T2" fmla="*/ 61 w 126"/>
                <a:gd name="T3" fmla="*/ 53 h 131"/>
                <a:gd name="T4" fmla="*/ 21 w 126"/>
                <a:gd name="T5" fmla="*/ 53 h 131"/>
                <a:gd name="T6" fmla="*/ 21 w 126"/>
                <a:gd name="T7" fmla="*/ 131 h 131"/>
                <a:gd name="T8" fmla="*/ 0 w 126"/>
                <a:gd name="T9" fmla="*/ 131 h 131"/>
                <a:gd name="T10" fmla="*/ 0 w 126"/>
                <a:gd name="T11" fmla="*/ 0 h 131"/>
                <a:gd name="T12" fmla="*/ 61 w 126"/>
                <a:gd name="T13" fmla="*/ 0 h 131"/>
                <a:gd name="T14" fmla="*/ 39 w 126"/>
                <a:gd name="T15" fmla="*/ 21 h 131"/>
                <a:gd name="T16" fmla="*/ 39 w 126"/>
                <a:gd name="T17" fmla="*/ 16 h 131"/>
                <a:gd name="T18" fmla="*/ 21 w 126"/>
                <a:gd name="T19" fmla="*/ 16 h 131"/>
                <a:gd name="T20" fmla="*/ 21 w 126"/>
                <a:gd name="T21" fmla="*/ 21 h 131"/>
                <a:gd name="T22" fmla="*/ 39 w 126"/>
                <a:gd name="T23" fmla="*/ 21 h 131"/>
                <a:gd name="T24" fmla="*/ 39 w 126"/>
                <a:gd name="T25" fmla="*/ 38 h 131"/>
                <a:gd name="T26" fmla="*/ 39 w 126"/>
                <a:gd name="T27" fmla="*/ 33 h 131"/>
                <a:gd name="T28" fmla="*/ 21 w 126"/>
                <a:gd name="T29" fmla="*/ 33 h 131"/>
                <a:gd name="T30" fmla="*/ 21 w 126"/>
                <a:gd name="T31" fmla="*/ 38 h 131"/>
                <a:gd name="T32" fmla="*/ 39 w 126"/>
                <a:gd name="T33" fmla="*/ 38 h 131"/>
                <a:gd name="T34" fmla="*/ 25 w 126"/>
                <a:gd name="T35" fmla="*/ 97 h 131"/>
                <a:gd name="T36" fmla="*/ 25 w 126"/>
                <a:gd name="T37" fmla="*/ 80 h 131"/>
                <a:gd name="T38" fmla="*/ 37 w 126"/>
                <a:gd name="T39" fmla="*/ 80 h 131"/>
                <a:gd name="T40" fmla="*/ 37 w 126"/>
                <a:gd name="T41" fmla="*/ 74 h 131"/>
                <a:gd name="T42" fmla="*/ 30 w 126"/>
                <a:gd name="T43" fmla="*/ 74 h 131"/>
                <a:gd name="T44" fmla="*/ 30 w 126"/>
                <a:gd name="T45" fmla="*/ 58 h 131"/>
                <a:gd name="T46" fmla="*/ 96 w 126"/>
                <a:gd name="T47" fmla="*/ 58 h 131"/>
                <a:gd name="T48" fmla="*/ 96 w 126"/>
                <a:gd name="T49" fmla="*/ 74 h 131"/>
                <a:gd name="T50" fmla="*/ 89 w 126"/>
                <a:gd name="T51" fmla="*/ 74 h 131"/>
                <a:gd name="T52" fmla="*/ 89 w 126"/>
                <a:gd name="T53" fmla="*/ 80 h 131"/>
                <a:gd name="T54" fmla="*/ 100 w 126"/>
                <a:gd name="T55" fmla="*/ 80 h 131"/>
                <a:gd name="T56" fmla="*/ 100 w 126"/>
                <a:gd name="T57" fmla="*/ 97 h 131"/>
                <a:gd name="T58" fmla="*/ 89 w 126"/>
                <a:gd name="T59" fmla="*/ 97 h 131"/>
                <a:gd name="T60" fmla="*/ 89 w 126"/>
                <a:gd name="T61" fmla="*/ 125 h 131"/>
                <a:gd name="T62" fmla="*/ 69 w 126"/>
                <a:gd name="T63" fmla="*/ 125 h 131"/>
                <a:gd name="T64" fmla="*/ 69 w 126"/>
                <a:gd name="T65" fmla="*/ 97 h 131"/>
                <a:gd name="T66" fmla="*/ 58 w 126"/>
                <a:gd name="T67" fmla="*/ 97 h 131"/>
                <a:gd name="T68" fmla="*/ 49 w 126"/>
                <a:gd name="T69" fmla="*/ 125 h 131"/>
                <a:gd name="T70" fmla="*/ 23 w 126"/>
                <a:gd name="T71" fmla="*/ 125 h 131"/>
                <a:gd name="T72" fmla="*/ 37 w 126"/>
                <a:gd name="T73" fmla="*/ 97 h 131"/>
                <a:gd name="T74" fmla="*/ 25 w 126"/>
                <a:gd name="T75" fmla="*/ 97 h 131"/>
                <a:gd name="T76" fmla="*/ 69 w 126"/>
                <a:gd name="T77" fmla="*/ 80 h 131"/>
                <a:gd name="T78" fmla="*/ 69 w 126"/>
                <a:gd name="T79" fmla="*/ 74 h 131"/>
                <a:gd name="T80" fmla="*/ 58 w 126"/>
                <a:gd name="T81" fmla="*/ 74 h 131"/>
                <a:gd name="T82" fmla="*/ 58 w 126"/>
                <a:gd name="T83" fmla="*/ 80 h 131"/>
                <a:gd name="T84" fmla="*/ 69 w 126"/>
                <a:gd name="T85" fmla="*/ 80 h 131"/>
                <a:gd name="T86" fmla="*/ 126 w 126"/>
                <a:gd name="T87" fmla="*/ 0 h 131"/>
                <a:gd name="T88" fmla="*/ 126 w 126"/>
                <a:gd name="T89" fmla="*/ 110 h 131"/>
                <a:gd name="T90" fmla="*/ 105 w 126"/>
                <a:gd name="T91" fmla="*/ 131 h 131"/>
                <a:gd name="T92" fmla="*/ 94 w 126"/>
                <a:gd name="T93" fmla="*/ 131 h 131"/>
                <a:gd name="T94" fmla="*/ 94 w 126"/>
                <a:gd name="T95" fmla="*/ 109 h 131"/>
                <a:gd name="T96" fmla="*/ 104 w 126"/>
                <a:gd name="T97" fmla="*/ 109 h 131"/>
                <a:gd name="T98" fmla="*/ 104 w 126"/>
                <a:gd name="T99" fmla="*/ 53 h 131"/>
                <a:gd name="T100" fmla="*/ 67 w 126"/>
                <a:gd name="T101" fmla="*/ 53 h 131"/>
                <a:gd name="T102" fmla="*/ 67 w 126"/>
                <a:gd name="T103" fmla="*/ 0 h 131"/>
                <a:gd name="T104" fmla="*/ 126 w 126"/>
                <a:gd name="T105" fmla="*/ 0 h 131"/>
                <a:gd name="T106" fmla="*/ 104 w 126"/>
                <a:gd name="T107" fmla="*/ 21 h 131"/>
                <a:gd name="T108" fmla="*/ 104 w 126"/>
                <a:gd name="T109" fmla="*/ 16 h 131"/>
                <a:gd name="T110" fmla="*/ 86 w 126"/>
                <a:gd name="T111" fmla="*/ 16 h 131"/>
                <a:gd name="T112" fmla="*/ 86 w 126"/>
                <a:gd name="T113" fmla="*/ 21 h 131"/>
                <a:gd name="T114" fmla="*/ 104 w 126"/>
                <a:gd name="T115" fmla="*/ 21 h 131"/>
                <a:gd name="T116" fmla="*/ 104 w 126"/>
                <a:gd name="T117" fmla="*/ 38 h 131"/>
                <a:gd name="T118" fmla="*/ 104 w 126"/>
                <a:gd name="T119" fmla="*/ 33 h 131"/>
                <a:gd name="T120" fmla="*/ 86 w 126"/>
                <a:gd name="T121" fmla="*/ 33 h 131"/>
                <a:gd name="T122" fmla="*/ 86 w 126"/>
                <a:gd name="T123" fmla="*/ 38 h 131"/>
                <a:gd name="T124" fmla="*/ 104 w 126"/>
                <a:gd name="T125"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31">
                  <a:moveTo>
                    <a:pt x="61" y="0"/>
                  </a:moveTo>
                  <a:cubicBezTo>
                    <a:pt x="61" y="53"/>
                    <a:pt x="61" y="53"/>
                    <a:pt x="61" y="53"/>
                  </a:cubicBezTo>
                  <a:cubicBezTo>
                    <a:pt x="21" y="53"/>
                    <a:pt x="21" y="53"/>
                    <a:pt x="21" y="53"/>
                  </a:cubicBezTo>
                  <a:cubicBezTo>
                    <a:pt x="21" y="131"/>
                    <a:pt x="21" y="131"/>
                    <a:pt x="21" y="131"/>
                  </a:cubicBezTo>
                  <a:cubicBezTo>
                    <a:pt x="0" y="131"/>
                    <a:pt x="0" y="131"/>
                    <a:pt x="0" y="131"/>
                  </a:cubicBezTo>
                  <a:cubicBezTo>
                    <a:pt x="0" y="0"/>
                    <a:pt x="0" y="0"/>
                    <a:pt x="0" y="0"/>
                  </a:cubicBezTo>
                  <a:lnTo>
                    <a:pt x="61" y="0"/>
                  </a:lnTo>
                  <a:close/>
                  <a:moveTo>
                    <a:pt x="39" y="21"/>
                  </a:moveTo>
                  <a:cubicBezTo>
                    <a:pt x="39" y="16"/>
                    <a:pt x="39" y="16"/>
                    <a:pt x="39" y="16"/>
                  </a:cubicBezTo>
                  <a:cubicBezTo>
                    <a:pt x="21" y="16"/>
                    <a:pt x="21" y="16"/>
                    <a:pt x="21" y="16"/>
                  </a:cubicBezTo>
                  <a:cubicBezTo>
                    <a:pt x="21" y="21"/>
                    <a:pt x="21" y="21"/>
                    <a:pt x="21" y="21"/>
                  </a:cubicBezTo>
                  <a:lnTo>
                    <a:pt x="39" y="21"/>
                  </a:lnTo>
                  <a:close/>
                  <a:moveTo>
                    <a:pt x="39" y="38"/>
                  </a:moveTo>
                  <a:cubicBezTo>
                    <a:pt x="39" y="33"/>
                    <a:pt x="39" y="33"/>
                    <a:pt x="39" y="33"/>
                  </a:cubicBezTo>
                  <a:cubicBezTo>
                    <a:pt x="21" y="33"/>
                    <a:pt x="21" y="33"/>
                    <a:pt x="21" y="33"/>
                  </a:cubicBezTo>
                  <a:cubicBezTo>
                    <a:pt x="21" y="38"/>
                    <a:pt x="21" y="38"/>
                    <a:pt x="21" y="38"/>
                  </a:cubicBezTo>
                  <a:lnTo>
                    <a:pt x="39" y="38"/>
                  </a:lnTo>
                  <a:close/>
                  <a:moveTo>
                    <a:pt x="25" y="97"/>
                  </a:moveTo>
                  <a:cubicBezTo>
                    <a:pt x="25" y="80"/>
                    <a:pt x="25" y="80"/>
                    <a:pt x="25" y="80"/>
                  </a:cubicBezTo>
                  <a:cubicBezTo>
                    <a:pt x="37" y="80"/>
                    <a:pt x="37" y="80"/>
                    <a:pt x="37" y="80"/>
                  </a:cubicBezTo>
                  <a:cubicBezTo>
                    <a:pt x="37" y="74"/>
                    <a:pt x="37" y="74"/>
                    <a:pt x="37" y="74"/>
                  </a:cubicBezTo>
                  <a:cubicBezTo>
                    <a:pt x="30" y="74"/>
                    <a:pt x="30" y="74"/>
                    <a:pt x="30" y="74"/>
                  </a:cubicBezTo>
                  <a:cubicBezTo>
                    <a:pt x="30" y="58"/>
                    <a:pt x="30" y="58"/>
                    <a:pt x="30" y="58"/>
                  </a:cubicBezTo>
                  <a:cubicBezTo>
                    <a:pt x="96" y="58"/>
                    <a:pt x="96" y="58"/>
                    <a:pt x="96" y="58"/>
                  </a:cubicBezTo>
                  <a:cubicBezTo>
                    <a:pt x="96" y="74"/>
                    <a:pt x="96" y="74"/>
                    <a:pt x="96" y="74"/>
                  </a:cubicBezTo>
                  <a:cubicBezTo>
                    <a:pt x="89" y="74"/>
                    <a:pt x="89" y="74"/>
                    <a:pt x="89" y="74"/>
                  </a:cubicBezTo>
                  <a:cubicBezTo>
                    <a:pt x="89" y="80"/>
                    <a:pt x="89" y="80"/>
                    <a:pt x="89" y="80"/>
                  </a:cubicBezTo>
                  <a:cubicBezTo>
                    <a:pt x="100" y="80"/>
                    <a:pt x="100" y="80"/>
                    <a:pt x="100" y="80"/>
                  </a:cubicBezTo>
                  <a:cubicBezTo>
                    <a:pt x="100" y="97"/>
                    <a:pt x="100" y="97"/>
                    <a:pt x="100" y="97"/>
                  </a:cubicBezTo>
                  <a:cubicBezTo>
                    <a:pt x="89" y="97"/>
                    <a:pt x="89" y="97"/>
                    <a:pt x="89" y="97"/>
                  </a:cubicBezTo>
                  <a:cubicBezTo>
                    <a:pt x="89" y="125"/>
                    <a:pt x="89" y="125"/>
                    <a:pt x="89" y="125"/>
                  </a:cubicBezTo>
                  <a:cubicBezTo>
                    <a:pt x="69" y="125"/>
                    <a:pt x="69" y="125"/>
                    <a:pt x="69" y="125"/>
                  </a:cubicBezTo>
                  <a:cubicBezTo>
                    <a:pt x="69" y="97"/>
                    <a:pt x="69" y="97"/>
                    <a:pt x="69" y="97"/>
                  </a:cubicBezTo>
                  <a:cubicBezTo>
                    <a:pt x="58" y="97"/>
                    <a:pt x="58" y="97"/>
                    <a:pt x="58" y="97"/>
                  </a:cubicBezTo>
                  <a:cubicBezTo>
                    <a:pt x="56" y="109"/>
                    <a:pt x="54" y="115"/>
                    <a:pt x="49" y="125"/>
                  </a:cubicBezTo>
                  <a:cubicBezTo>
                    <a:pt x="23" y="125"/>
                    <a:pt x="23" y="125"/>
                    <a:pt x="23" y="125"/>
                  </a:cubicBezTo>
                  <a:cubicBezTo>
                    <a:pt x="33" y="116"/>
                    <a:pt x="36" y="110"/>
                    <a:pt x="37" y="97"/>
                  </a:cubicBezTo>
                  <a:lnTo>
                    <a:pt x="25" y="97"/>
                  </a:lnTo>
                  <a:close/>
                  <a:moveTo>
                    <a:pt x="69" y="80"/>
                  </a:moveTo>
                  <a:cubicBezTo>
                    <a:pt x="69" y="74"/>
                    <a:pt x="69" y="74"/>
                    <a:pt x="69" y="74"/>
                  </a:cubicBezTo>
                  <a:cubicBezTo>
                    <a:pt x="58" y="74"/>
                    <a:pt x="58" y="74"/>
                    <a:pt x="58" y="74"/>
                  </a:cubicBezTo>
                  <a:cubicBezTo>
                    <a:pt x="58" y="80"/>
                    <a:pt x="58" y="80"/>
                    <a:pt x="58" y="80"/>
                  </a:cubicBezTo>
                  <a:lnTo>
                    <a:pt x="69" y="80"/>
                  </a:lnTo>
                  <a:close/>
                  <a:moveTo>
                    <a:pt x="126" y="0"/>
                  </a:moveTo>
                  <a:cubicBezTo>
                    <a:pt x="126" y="110"/>
                    <a:pt x="126" y="110"/>
                    <a:pt x="126" y="110"/>
                  </a:cubicBezTo>
                  <a:cubicBezTo>
                    <a:pt x="126" y="126"/>
                    <a:pt x="121" y="131"/>
                    <a:pt x="105" y="131"/>
                  </a:cubicBezTo>
                  <a:cubicBezTo>
                    <a:pt x="94" y="131"/>
                    <a:pt x="94" y="131"/>
                    <a:pt x="94" y="131"/>
                  </a:cubicBezTo>
                  <a:cubicBezTo>
                    <a:pt x="94" y="109"/>
                    <a:pt x="94" y="109"/>
                    <a:pt x="94" y="109"/>
                  </a:cubicBezTo>
                  <a:cubicBezTo>
                    <a:pt x="104" y="109"/>
                    <a:pt x="104" y="109"/>
                    <a:pt x="104" y="109"/>
                  </a:cubicBezTo>
                  <a:cubicBezTo>
                    <a:pt x="104" y="53"/>
                    <a:pt x="104" y="53"/>
                    <a:pt x="104" y="53"/>
                  </a:cubicBezTo>
                  <a:cubicBezTo>
                    <a:pt x="67" y="53"/>
                    <a:pt x="67" y="53"/>
                    <a:pt x="67" y="53"/>
                  </a:cubicBezTo>
                  <a:cubicBezTo>
                    <a:pt x="67" y="0"/>
                    <a:pt x="67" y="0"/>
                    <a:pt x="67" y="0"/>
                  </a:cubicBezTo>
                  <a:lnTo>
                    <a:pt x="126" y="0"/>
                  </a:lnTo>
                  <a:close/>
                  <a:moveTo>
                    <a:pt x="104" y="21"/>
                  </a:moveTo>
                  <a:cubicBezTo>
                    <a:pt x="104" y="16"/>
                    <a:pt x="104" y="16"/>
                    <a:pt x="104" y="16"/>
                  </a:cubicBezTo>
                  <a:cubicBezTo>
                    <a:pt x="86" y="16"/>
                    <a:pt x="86" y="16"/>
                    <a:pt x="86" y="16"/>
                  </a:cubicBezTo>
                  <a:cubicBezTo>
                    <a:pt x="86" y="21"/>
                    <a:pt x="86" y="21"/>
                    <a:pt x="86" y="21"/>
                  </a:cubicBezTo>
                  <a:lnTo>
                    <a:pt x="104" y="21"/>
                  </a:lnTo>
                  <a:close/>
                  <a:moveTo>
                    <a:pt x="104" y="38"/>
                  </a:moveTo>
                  <a:cubicBezTo>
                    <a:pt x="104" y="33"/>
                    <a:pt x="104" y="33"/>
                    <a:pt x="104" y="33"/>
                  </a:cubicBezTo>
                  <a:cubicBezTo>
                    <a:pt x="86" y="33"/>
                    <a:pt x="86" y="33"/>
                    <a:pt x="86" y="33"/>
                  </a:cubicBezTo>
                  <a:cubicBezTo>
                    <a:pt x="86" y="38"/>
                    <a:pt x="86" y="38"/>
                    <a:pt x="86" y="38"/>
                  </a:cubicBezTo>
                  <a:lnTo>
                    <a:pt x="10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51"/>
            <p:cNvSpPr>
              <a:spLocks noEditPoints="1"/>
            </p:cNvSpPr>
            <p:nvPr userDrawn="1"/>
          </p:nvSpPr>
          <p:spPr bwMode="auto">
            <a:xfrm>
              <a:off x="3586" y="2000"/>
              <a:ext cx="290" cy="317"/>
            </a:xfrm>
            <a:custGeom>
              <a:avLst/>
              <a:gdLst>
                <a:gd name="T0" fmla="*/ 0 w 123"/>
                <a:gd name="T1" fmla="*/ 16 h 131"/>
                <a:gd name="T2" fmla="*/ 64 w 123"/>
                <a:gd name="T3" fmla="*/ 16 h 131"/>
                <a:gd name="T4" fmla="*/ 64 w 123"/>
                <a:gd name="T5" fmla="*/ 0 h 131"/>
                <a:gd name="T6" fmla="*/ 89 w 123"/>
                <a:gd name="T7" fmla="*/ 0 h 131"/>
                <a:gd name="T8" fmla="*/ 89 w 123"/>
                <a:gd name="T9" fmla="*/ 15 h 131"/>
                <a:gd name="T10" fmla="*/ 123 w 123"/>
                <a:gd name="T11" fmla="*/ 15 h 131"/>
                <a:gd name="T12" fmla="*/ 123 w 123"/>
                <a:gd name="T13" fmla="*/ 37 h 131"/>
                <a:gd name="T14" fmla="*/ 89 w 123"/>
                <a:gd name="T15" fmla="*/ 38 h 131"/>
                <a:gd name="T16" fmla="*/ 89 w 123"/>
                <a:gd name="T17" fmla="*/ 93 h 131"/>
                <a:gd name="T18" fmla="*/ 81 w 123"/>
                <a:gd name="T19" fmla="*/ 119 h 131"/>
                <a:gd name="T20" fmla="*/ 45 w 123"/>
                <a:gd name="T21" fmla="*/ 131 h 131"/>
                <a:gd name="T22" fmla="*/ 20 w 123"/>
                <a:gd name="T23" fmla="*/ 131 h 131"/>
                <a:gd name="T24" fmla="*/ 20 w 123"/>
                <a:gd name="T25" fmla="*/ 107 h 131"/>
                <a:gd name="T26" fmla="*/ 43 w 123"/>
                <a:gd name="T27" fmla="*/ 107 h 131"/>
                <a:gd name="T28" fmla="*/ 65 w 123"/>
                <a:gd name="T29" fmla="*/ 92 h 131"/>
                <a:gd name="T30" fmla="*/ 46 w 123"/>
                <a:gd name="T31" fmla="*/ 97 h 131"/>
                <a:gd name="T32" fmla="*/ 18 w 123"/>
                <a:gd name="T33" fmla="*/ 71 h 131"/>
                <a:gd name="T34" fmla="*/ 28 w 123"/>
                <a:gd name="T35" fmla="*/ 51 h 131"/>
                <a:gd name="T36" fmla="*/ 50 w 123"/>
                <a:gd name="T37" fmla="*/ 44 h 131"/>
                <a:gd name="T38" fmla="*/ 64 w 123"/>
                <a:gd name="T39" fmla="*/ 45 h 131"/>
                <a:gd name="T40" fmla="*/ 64 w 123"/>
                <a:gd name="T41" fmla="*/ 38 h 131"/>
                <a:gd name="T42" fmla="*/ 0 w 123"/>
                <a:gd name="T43" fmla="*/ 38 h 131"/>
                <a:gd name="T44" fmla="*/ 0 w 123"/>
                <a:gd name="T45" fmla="*/ 16 h 131"/>
                <a:gd name="T46" fmla="*/ 42 w 123"/>
                <a:gd name="T47" fmla="*/ 70 h 131"/>
                <a:gd name="T48" fmla="*/ 52 w 123"/>
                <a:gd name="T49" fmla="*/ 77 h 131"/>
                <a:gd name="T50" fmla="*/ 63 w 123"/>
                <a:gd name="T51" fmla="*/ 70 h 131"/>
                <a:gd name="T52" fmla="*/ 53 w 123"/>
                <a:gd name="T53" fmla="*/ 63 h 131"/>
                <a:gd name="T54" fmla="*/ 42 w 123"/>
                <a:gd name="T55" fmla="*/ 7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131">
                  <a:moveTo>
                    <a:pt x="0" y="16"/>
                  </a:moveTo>
                  <a:cubicBezTo>
                    <a:pt x="64" y="16"/>
                    <a:pt x="64" y="16"/>
                    <a:pt x="64" y="16"/>
                  </a:cubicBezTo>
                  <a:cubicBezTo>
                    <a:pt x="64" y="0"/>
                    <a:pt x="64" y="0"/>
                    <a:pt x="64" y="0"/>
                  </a:cubicBezTo>
                  <a:cubicBezTo>
                    <a:pt x="89" y="0"/>
                    <a:pt x="89" y="0"/>
                    <a:pt x="89" y="0"/>
                  </a:cubicBezTo>
                  <a:cubicBezTo>
                    <a:pt x="89" y="15"/>
                    <a:pt x="89" y="15"/>
                    <a:pt x="89" y="15"/>
                  </a:cubicBezTo>
                  <a:cubicBezTo>
                    <a:pt x="123" y="15"/>
                    <a:pt x="123" y="15"/>
                    <a:pt x="123" y="15"/>
                  </a:cubicBezTo>
                  <a:cubicBezTo>
                    <a:pt x="123" y="37"/>
                    <a:pt x="123" y="37"/>
                    <a:pt x="123" y="37"/>
                  </a:cubicBezTo>
                  <a:cubicBezTo>
                    <a:pt x="89" y="38"/>
                    <a:pt x="89" y="38"/>
                    <a:pt x="89" y="38"/>
                  </a:cubicBezTo>
                  <a:cubicBezTo>
                    <a:pt x="89" y="93"/>
                    <a:pt x="89" y="93"/>
                    <a:pt x="89" y="93"/>
                  </a:cubicBezTo>
                  <a:cubicBezTo>
                    <a:pt x="90" y="105"/>
                    <a:pt x="87" y="112"/>
                    <a:pt x="81" y="119"/>
                  </a:cubicBezTo>
                  <a:cubicBezTo>
                    <a:pt x="72" y="128"/>
                    <a:pt x="64" y="131"/>
                    <a:pt x="45" y="131"/>
                  </a:cubicBezTo>
                  <a:cubicBezTo>
                    <a:pt x="20" y="131"/>
                    <a:pt x="20" y="131"/>
                    <a:pt x="20" y="131"/>
                  </a:cubicBezTo>
                  <a:cubicBezTo>
                    <a:pt x="20" y="107"/>
                    <a:pt x="20" y="107"/>
                    <a:pt x="20" y="107"/>
                  </a:cubicBezTo>
                  <a:cubicBezTo>
                    <a:pt x="43" y="107"/>
                    <a:pt x="43" y="107"/>
                    <a:pt x="43" y="107"/>
                  </a:cubicBezTo>
                  <a:cubicBezTo>
                    <a:pt x="60" y="107"/>
                    <a:pt x="64" y="105"/>
                    <a:pt x="65" y="92"/>
                  </a:cubicBezTo>
                  <a:cubicBezTo>
                    <a:pt x="57" y="96"/>
                    <a:pt x="53" y="97"/>
                    <a:pt x="46" y="97"/>
                  </a:cubicBezTo>
                  <a:cubicBezTo>
                    <a:pt x="30" y="97"/>
                    <a:pt x="18" y="86"/>
                    <a:pt x="18" y="71"/>
                  </a:cubicBezTo>
                  <a:cubicBezTo>
                    <a:pt x="18" y="64"/>
                    <a:pt x="21" y="57"/>
                    <a:pt x="28" y="51"/>
                  </a:cubicBezTo>
                  <a:cubicBezTo>
                    <a:pt x="34" y="46"/>
                    <a:pt x="40" y="44"/>
                    <a:pt x="50" y="44"/>
                  </a:cubicBezTo>
                  <a:cubicBezTo>
                    <a:pt x="55" y="44"/>
                    <a:pt x="58" y="44"/>
                    <a:pt x="64" y="45"/>
                  </a:cubicBezTo>
                  <a:cubicBezTo>
                    <a:pt x="64" y="38"/>
                    <a:pt x="64" y="38"/>
                    <a:pt x="64" y="38"/>
                  </a:cubicBezTo>
                  <a:cubicBezTo>
                    <a:pt x="0" y="38"/>
                    <a:pt x="0" y="38"/>
                    <a:pt x="0" y="38"/>
                  </a:cubicBezTo>
                  <a:lnTo>
                    <a:pt x="0" y="16"/>
                  </a:lnTo>
                  <a:close/>
                  <a:moveTo>
                    <a:pt x="42" y="70"/>
                  </a:moveTo>
                  <a:cubicBezTo>
                    <a:pt x="42" y="74"/>
                    <a:pt x="46" y="77"/>
                    <a:pt x="52" y="77"/>
                  </a:cubicBezTo>
                  <a:cubicBezTo>
                    <a:pt x="58" y="77"/>
                    <a:pt x="63" y="74"/>
                    <a:pt x="63" y="70"/>
                  </a:cubicBezTo>
                  <a:cubicBezTo>
                    <a:pt x="63" y="66"/>
                    <a:pt x="59" y="63"/>
                    <a:pt x="53" y="63"/>
                  </a:cubicBezTo>
                  <a:cubicBezTo>
                    <a:pt x="47" y="63"/>
                    <a:pt x="42" y="67"/>
                    <a:pt x="42"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4" name="Freeform 52"/>
            <p:cNvSpPr>
              <a:spLocks noEditPoints="1"/>
            </p:cNvSpPr>
            <p:nvPr userDrawn="1"/>
          </p:nvSpPr>
          <p:spPr bwMode="auto">
            <a:xfrm>
              <a:off x="3938" y="2012"/>
              <a:ext cx="286" cy="305"/>
            </a:xfrm>
            <a:custGeom>
              <a:avLst/>
              <a:gdLst>
                <a:gd name="T0" fmla="*/ 14 w 121"/>
                <a:gd name="T1" fmla="*/ 23 h 126"/>
                <a:gd name="T2" fmla="*/ 14 w 121"/>
                <a:gd name="T3" fmla="*/ 0 h 126"/>
                <a:gd name="T4" fmla="*/ 104 w 121"/>
                <a:gd name="T5" fmla="*/ 0 h 126"/>
                <a:gd name="T6" fmla="*/ 104 w 121"/>
                <a:gd name="T7" fmla="*/ 22 h 126"/>
                <a:gd name="T8" fmla="*/ 70 w 121"/>
                <a:gd name="T9" fmla="*/ 42 h 126"/>
                <a:gd name="T10" fmla="*/ 83 w 121"/>
                <a:gd name="T11" fmla="*/ 41 h 126"/>
                <a:gd name="T12" fmla="*/ 121 w 121"/>
                <a:gd name="T13" fmla="*/ 78 h 126"/>
                <a:gd name="T14" fmla="*/ 106 w 121"/>
                <a:gd name="T15" fmla="*/ 113 h 126"/>
                <a:gd name="T16" fmla="*/ 61 w 121"/>
                <a:gd name="T17" fmla="*/ 126 h 126"/>
                <a:gd name="T18" fmla="*/ 14 w 121"/>
                <a:gd name="T19" fmla="*/ 99 h 126"/>
                <a:gd name="T20" fmla="*/ 44 w 121"/>
                <a:gd name="T21" fmla="*/ 73 h 126"/>
                <a:gd name="T22" fmla="*/ 73 w 121"/>
                <a:gd name="T23" fmla="*/ 96 h 126"/>
                <a:gd name="T24" fmla="*/ 73 w 121"/>
                <a:gd name="T25" fmla="*/ 102 h 126"/>
                <a:gd name="T26" fmla="*/ 90 w 121"/>
                <a:gd name="T27" fmla="*/ 95 h 126"/>
                <a:gd name="T28" fmla="*/ 95 w 121"/>
                <a:gd name="T29" fmla="*/ 80 h 126"/>
                <a:gd name="T30" fmla="*/ 70 w 121"/>
                <a:gd name="T31" fmla="*/ 61 h 126"/>
                <a:gd name="T32" fmla="*/ 26 w 121"/>
                <a:gd name="T33" fmla="*/ 70 h 126"/>
                <a:gd name="T34" fmla="*/ 0 w 121"/>
                <a:gd name="T35" fmla="*/ 85 h 126"/>
                <a:gd name="T36" fmla="*/ 0 w 121"/>
                <a:gd name="T37" fmla="*/ 60 h 126"/>
                <a:gd name="T38" fmla="*/ 5 w 121"/>
                <a:gd name="T39" fmla="*/ 57 h 126"/>
                <a:gd name="T40" fmla="*/ 19 w 121"/>
                <a:gd name="T41" fmla="*/ 48 h 126"/>
                <a:gd name="T42" fmla="*/ 33 w 121"/>
                <a:gd name="T43" fmla="*/ 40 h 126"/>
                <a:gd name="T44" fmla="*/ 66 w 121"/>
                <a:gd name="T45" fmla="*/ 22 h 126"/>
                <a:gd name="T46" fmla="*/ 14 w 121"/>
                <a:gd name="T47" fmla="*/ 23 h 126"/>
                <a:gd name="T48" fmla="*/ 52 w 121"/>
                <a:gd name="T49" fmla="*/ 105 h 126"/>
                <a:gd name="T50" fmla="*/ 42 w 121"/>
                <a:gd name="T51" fmla="*/ 94 h 126"/>
                <a:gd name="T52" fmla="*/ 37 w 121"/>
                <a:gd name="T53" fmla="*/ 98 h 126"/>
                <a:gd name="T54" fmla="*/ 49 w 121"/>
                <a:gd name="T55" fmla="*/ 105 h 126"/>
                <a:gd name="T56" fmla="*/ 50 w 121"/>
                <a:gd name="T57" fmla="*/ 105 h 126"/>
                <a:gd name="T58" fmla="*/ 51 w 121"/>
                <a:gd name="T59" fmla="*/ 105 h 126"/>
                <a:gd name="T60" fmla="*/ 52 w 121"/>
                <a:gd name="T61" fmla="*/ 10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6">
                  <a:moveTo>
                    <a:pt x="14" y="23"/>
                  </a:moveTo>
                  <a:cubicBezTo>
                    <a:pt x="14" y="0"/>
                    <a:pt x="14" y="0"/>
                    <a:pt x="14" y="0"/>
                  </a:cubicBezTo>
                  <a:cubicBezTo>
                    <a:pt x="104" y="0"/>
                    <a:pt x="104" y="0"/>
                    <a:pt x="104" y="0"/>
                  </a:cubicBezTo>
                  <a:cubicBezTo>
                    <a:pt x="104" y="22"/>
                    <a:pt x="104" y="22"/>
                    <a:pt x="104" y="22"/>
                  </a:cubicBezTo>
                  <a:cubicBezTo>
                    <a:pt x="70" y="42"/>
                    <a:pt x="70" y="42"/>
                    <a:pt x="70" y="42"/>
                  </a:cubicBezTo>
                  <a:cubicBezTo>
                    <a:pt x="77" y="41"/>
                    <a:pt x="80" y="41"/>
                    <a:pt x="83" y="41"/>
                  </a:cubicBezTo>
                  <a:cubicBezTo>
                    <a:pt x="104" y="41"/>
                    <a:pt x="121" y="57"/>
                    <a:pt x="121" y="78"/>
                  </a:cubicBezTo>
                  <a:cubicBezTo>
                    <a:pt x="121" y="92"/>
                    <a:pt x="115" y="105"/>
                    <a:pt x="106" y="113"/>
                  </a:cubicBezTo>
                  <a:cubicBezTo>
                    <a:pt x="96" y="122"/>
                    <a:pt x="81" y="126"/>
                    <a:pt x="61" y="126"/>
                  </a:cubicBezTo>
                  <a:cubicBezTo>
                    <a:pt x="30" y="126"/>
                    <a:pt x="14" y="117"/>
                    <a:pt x="14" y="99"/>
                  </a:cubicBezTo>
                  <a:cubicBezTo>
                    <a:pt x="14" y="84"/>
                    <a:pt x="27" y="73"/>
                    <a:pt x="44" y="73"/>
                  </a:cubicBezTo>
                  <a:cubicBezTo>
                    <a:pt x="60" y="73"/>
                    <a:pt x="73" y="83"/>
                    <a:pt x="73" y="96"/>
                  </a:cubicBezTo>
                  <a:cubicBezTo>
                    <a:pt x="73" y="98"/>
                    <a:pt x="73" y="100"/>
                    <a:pt x="73" y="102"/>
                  </a:cubicBezTo>
                  <a:cubicBezTo>
                    <a:pt x="82" y="101"/>
                    <a:pt x="87" y="100"/>
                    <a:pt x="90" y="95"/>
                  </a:cubicBezTo>
                  <a:cubicBezTo>
                    <a:pt x="93" y="91"/>
                    <a:pt x="95" y="86"/>
                    <a:pt x="95" y="80"/>
                  </a:cubicBezTo>
                  <a:cubicBezTo>
                    <a:pt x="95" y="67"/>
                    <a:pt x="86" y="61"/>
                    <a:pt x="70" y="61"/>
                  </a:cubicBezTo>
                  <a:cubicBezTo>
                    <a:pt x="55" y="61"/>
                    <a:pt x="42" y="63"/>
                    <a:pt x="26" y="70"/>
                  </a:cubicBezTo>
                  <a:cubicBezTo>
                    <a:pt x="14" y="75"/>
                    <a:pt x="9" y="78"/>
                    <a:pt x="0" y="85"/>
                  </a:cubicBezTo>
                  <a:cubicBezTo>
                    <a:pt x="0" y="60"/>
                    <a:pt x="0" y="60"/>
                    <a:pt x="0" y="60"/>
                  </a:cubicBezTo>
                  <a:cubicBezTo>
                    <a:pt x="1" y="59"/>
                    <a:pt x="5" y="57"/>
                    <a:pt x="5" y="57"/>
                  </a:cubicBezTo>
                  <a:cubicBezTo>
                    <a:pt x="10" y="54"/>
                    <a:pt x="14" y="51"/>
                    <a:pt x="19" y="48"/>
                  </a:cubicBezTo>
                  <a:cubicBezTo>
                    <a:pt x="23" y="47"/>
                    <a:pt x="28" y="43"/>
                    <a:pt x="33" y="40"/>
                  </a:cubicBezTo>
                  <a:cubicBezTo>
                    <a:pt x="49" y="31"/>
                    <a:pt x="51" y="30"/>
                    <a:pt x="66" y="22"/>
                  </a:cubicBezTo>
                  <a:lnTo>
                    <a:pt x="14" y="23"/>
                  </a:lnTo>
                  <a:close/>
                  <a:moveTo>
                    <a:pt x="52" y="105"/>
                  </a:moveTo>
                  <a:cubicBezTo>
                    <a:pt x="51" y="97"/>
                    <a:pt x="48" y="94"/>
                    <a:pt x="42" y="94"/>
                  </a:cubicBezTo>
                  <a:cubicBezTo>
                    <a:pt x="39" y="94"/>
                    <a:pt x="37" y="95"/>
                    <a:pt x="37" y="98"/>
                  </a:cubicBezTo>
                  <a:cubicBezTo>
                    <a:pt x="37" y="102"/>
                    <a:pt x="42" y="105"/>
                    <a:pt x="49" y="105"/>
                  </a:cubicBezTo>
                  <a:cubicBezTo>
                    <a:pt x="50" y="105"/>
                    <a:pt x="50" y="105"/>
                    <a:pt x="50" y="105"/>
                  </a:cubicBezTo>
                  <a:cubicBezTo>
                    <a:pt x="51" y="105"/>
                    <a:pt x="51" y="105"/>
                    <a:pt x="51" y="105"/>
                  </a:cubicBezTo>
                  <a:lnTo>
                    <a:pt x="52"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5" name="Freeform 53"/>
            <p:cNvSpPr>
              <a:spLocks noEditPoints="1"/>
            </p:cNvSpPr>
            <p:nvPr userDrawn="1"/>
          </p:nvSpPr>
          <p:spPr bwMode="auto">
            <a:xfrm>
              <a:off x="4264" y="2005"/>
              <a:ext cx="314" cy="312"/>
            </a:xfrm>
            <a:custGeom>
              <a:avLst/>
              <a:gdLst>
                <a:gd name="T0" fmla="*/ 24 w 133"/>
                <a:gd name="T1" fmla="*/ 45 h 129"/>
                <a:gd name="T2" fmla="*/ 5 w 133"/>
                <a:gd name="T3" fmla="*/ 45 h 129"/>
                <a:gd name="T4" fmla="*/ 5 w 133"/>
                <a:gd name="T5" fmla="*/ 22 h 129"/>
                <a:gd name="T6" fmla="*/ 24 w 133"/>
                <a:gd name="T7" fmla="*/ 22 h 129"/>
                <a:gd name="T8" fmla="*/ 24 w 133"/>
                <a:gd name="T9" fmla="*/ 0 h 129"/>
                <a:gd name="T10" fmla="*/ 49 w 133"/>
                <a:gd name="T11" fmla="*/ 0 h 129"/>
                <a:gd name="T12" fmla="*/ 49 w 133"/>
                <a:gd name="T13" fmla="*/ 22 h 129"/>
                <a:gd name="T14" fmla="*/ 83 w 133"/>
                <a:gd name="T15" fmla="*/ 22 h 129"/>
                <a:gd name="T16" fmla="*/ 83 w 133"/>
                <a:gd name="T17" fmla="*/ 0 h 129"/>
                <a:gd name="T18" fmla="*/ 109 w 133"/>
                <a:gd name="T19" fmla="*/ 0 h 129"/>
                <a:gd name="T20" fmla="*/ 109 w 133"/>
                <a:gd name="T21" fmla="*/ 22 h 129"/>
                <a:gd name="T22" fmla="*/ 129 w 133"/>
                <a:gd name="T23" fmla="*/ 22 h 129"/>
                <a:gd name="T24" fmla="*/ 129 w 133"/>
                <a:gd name="T25" fmla="*/ 45 h 129"/>
                <a:gd name="T26" fmla="*/ 109 w 133"/>
                <a:gd name="T27" fmla="*/ 45 h 129"/>
                <a:gd name="T28" fmla="*/ 109 w 133"/>
                <a:gd name="T29" fmla="*/ 75 h 129"/>
                <a:gd name="T30" fmla="*/ 133 w 133"/>
                <a:gd name="T31" fmla="*/ 75 h 129"/>
                <a:gd name="T32" fmla="*/ 133 w 133"/>
                <a:gd name="T33" fmla="*/ 96 h 129"/>
                <a:gd name="T34" fmla="*/ 112 w 133"/>
                <a:gd name="T35" fmla="*/ 96 h 129"/>
                <a:gd name="T36" fmla="*/ 131 w 133"/>
                <a:gd name="T37" fmla="*/ 129 h 129"/>
                <a:gd name="T38" fmla="*/ 100 w 133"/>
                <a:gd name="T39" fmla="*/ 129 h 129"/>
                <a:gd name="T40" fmla="*/ 85 w 133"/>
                <a:gd name="T41" fmla="*/ 96 h 129"/>
                <a:gd name="T42" fmla="*/ 49 w 133"/>
                <a:gd name="T43" fmla="*/ 96 h 129"/>
                <a:gd name="T44" fmla="*/ 32 w 133"/>
                <a:gd name="T45" fmla="*/ 129 h 129"/>
                <a:gd name="T46" fmla="*/ 1 w 133"/>
                <a:gd name="T47" fmla="*/ 129 h 129"/>
                <a:gd name="T48" fmla="*/ 22 w 133"/>
                <a:gd name="T49" fmla="*/ 96 h 129"/>
                <a:gd name="T50" fmla="*/ 0 w 133"/>
                <a:gd name="T51" fmla="*/ 96 h 129"/>
                <a:gd name="T52" fmla="*/ 0 w 133"/>
                <a:gd name="T53" fmla="*/ 75 h 129"/>
                <a:gd name="T54" fmla="*/ 24 w 133"/>
                <a:gd name="T55" fmla="*/ 75 h 129"/>
                <a:gd name="T56" fmla="*/ 24 w 133"/>
                <a:gd name="T57" fmla="*/ 45 h 129"/>
                <a:gd name="T58" fmla="*/ 83 w 133"/>
                <a:gd name="T59" fmla="*/ 75 h 129"/>
                <a:gd name="T60" fmla="*/ 83 w 133"/>
                <a:gd name="T61" fmla="*/ 45 h 129"/>
                <a:gd name="T62" fmla="*/ 49 w 133"/>
                <a:gd name="T63" fmla="*/ 45 h 129"/>
                <a:gd name="T64" fmla="*/ 49 w 133"/>
                <a:gd name="T65" fmla="*/ 75 h 129"/>
                <a:gd name="T66" fmla="*/ 83 w 133"/>
                <a:gd name="T67" fmla="*/ 7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 h="129">
                  <a:moveTo>
                    <a:pt x="24" y="45"/>
                  </a:moveTo>
                  <a:cubicBezTo>
                    <a:pt x="5" y="45"/>
                    <a:pt x="5" y="45"/>
                    <a:pt x="5" y="45"/>
                  </a:cubicBezTo>
                  <a:cubicBezTo>
                    <a:pt x="5" y="22"/>
                    <a:pt x="5" y="22"/>
                    <a:pt x="5" y="22"/>
                  </a:cubicBezTo>
                  <a:cubicBezTo>
                    <a:pt x="24" y="22"/>
                    <a:pt x="24" y="22"/>
                    <a:pt x="24" y="22"/>
                  </a:cubicBezTo>
                  <a:cubicBezTo>
                    <a:pt x="24" y="0"/>
                    <a:pt x="24" y="0"/>
                    <a:pt x="24" y="0"/>
                  </a:cubicBezTo>
                  <a:cubicBezTo>
                    <a:pt x="49" y="0"/>
                    <a:pt x="49" y="0"/>
                    <a:pt x="49" y="0"/>
                  </a:cubicBezTo>
                  <a:cubicBezTo>
                    <a:pt x="49" y="22"/>
                    <a:pt x="49" y="22"/>
                    <a:pt x="49" y="22"/>
                  </a:cubicBezTo>
                  <a:cubicBezTo>
                    <a:pt x="83" y="22"/>
                    <a:pt x="83" y="22"/>
                    <a:pt x="83" y="22"/>
                  </a:cubicBezTo>
                  <a:cubicBezTo>
                    <a:pt x="83" y="0"/>
                    <a:pt x="83" y="0"/>
                    <a:pt x="83" y="0"/>
                  </a:cubicBezTo>
                  <a:cubicBezTo>
                    <a:pt x="109" y="0"/>
                    <a:pt x="109" y="0"/>
                    <a:pt x="109" y="0"/>
                  </a:cubicBezTo>
                  <a:cubicBezTo>
                    <a:pt x="109" y="22"/>
                    <a:pt x="109" y="22"/>
                    <a:pt x="109" y="22"/>
                  </a:cubicBezTo>
                  <a:cubicBezTo>
                    <a:pt x="129" y="22"/>
                    <a:pt x="129" y="22"/>
                    <a:pt x="129" y="22"/>
                  </a:cubicBezTo>
                  <a:cubicBezTo>
                    <a:pt x="129" y="45"/>
                    <a:pt x="129" y="45"/>
                    <a:pt x="129" y="45"/>
                  </a:cubicBezTo>
                  <a:cubicBezTo>
                    <a:pt x="109" y="45"/>
                    <a:pt x="109" y="45"/>
                    <a:pt x="109" y="45"/>
                  </a:cubicBezTo>
                  <a:cubicBezTo>
                    <a:pt x="109" y="75"/>
                    <a:pt x="109" y="75"/>
                    <a:pt x="109" y="75"/>
                  </a:cubicBezTo>
                  <a:cubicBezTo>
                    <a:pt x="133" y="75"/>
                    <a:pt x="133" y="75"/>
                    <a:pt x="133" y="75"/>
                  </a:cubicBezTo>
                  <a:cubicBezTo>
                    <a:pt x="133" y="96"/>
                    <a:pt x="133" y="96"/>
                    <a:pt x="133" y="96"/>
                  </a:cubicBezTo>
                  <a:cubicBezTo>
                    <a:pt x="112" y="96"/>
                    <a:pt x="112" y="96"/>
                    <a:pt x="112" y="96"/>
                  </a:cubicBezTo>
                  <a:cubicBezTo>
                    <a:pt x="116" y="105"/>
                    <a:pt x="121" y="113"/>
                    <a:pt x="131" y="129"/>
                  </a:cubicBezTo>
                  <a:cubicBezTo>
                    <a:pt x="100" y="129"/>
                    <a:pt x="100" y="129"/>
                    <a:pt x="100" y="129"/>
                  </a:cubicBezTo>
                  <a:cubicBezTo>
                    <a:pt x="95" y="119"/>
                    <a:pt x="93" y="114"/>
                    <a:pt x="85" y="96"/>
                  </a:cubicBezTo>
                  <a:cubicBezTo>
                    <a:pt x="49" y="96"/>
                    <a:pt x="49" y="96"/>
                    <a:pt x="49" y="96"/>
                  </a:cubicBezTo>
                  <a:cubicBezTo>
                    <a:pt x="43" y="110"/>
                    <a:pt x="40" y="115"/>
                    <a:pt x="32" y="129"/>
                  </a:cubicBezTo>
                  <a:cubicBezTo>
                    <a:pt x="1" y="129"/>
                    <a:pt x="1" y="129"/>
                    <a:pt x="1" y="129"/>
                  </a:cubicBezTo>
                  <a:cubicBezTo>
                    <a:pt x="8" y="120"/>
                    <a:pt x="13" y="112"/>
                    <a:pt x="22" y="96"/>
                  </a:cubicBezTo>
                  <a:cubicBezTo>
                    <a:pt x="0" y="96"/>
                    <a:pt x="0" y="96"/>
                    <a:pt x="0" y="96"/>
                  </a:cubicBezTo>
                  <a:cubicBezTo>
                    <a:pt x="0" y="75"/>
                    <a:pt x="0" y="75"/>
                    <a:pt x="0" y="75"/>
                  </a:cubicBezTo>
                  <a:cubicBezTo>
                    <a:pt x="24" y="75"/>
                    <a:pt x="24" y="75"/>
                    <a:pt x="24" y="75"/>
                  </a:cubicBezTo>
                  <a:lnTo>
                    <a:pt x="24" y="45"/>
                  </a:lnTo>
                  <a:close/>
                  <a:moveTo>
                    <a:pt x="83" y="75"/>
                  </a:moveTo>
                  <a:cubicBezTo>
                    <a:pt x="83" y="45"/>
                    <a:pt x="83" y="45"/>
                    <a:pt x="83" y="45"/>
                  </a:cubicBezTo>
                  <a:cubicBezTo>
                    <a:pt x="49" y="45"/>
                    <a:pt x="49" y="45"/>
                    <a:pt x="49" y="45"/>
                  </a:cubicBezTo>
                  <a:cubicBezTo>
                    <a:pt x="49" y="75"/>
                    <a:pt x="49" y="75"/>
                    <a:pt x="49" y="75"/>
                  </a:cubicBezTo>
                  <a:lnTo>
                    <a:pt x="83" y="75"/>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1" name="Freeform 54"/>
            <p:cNvSpPr>
              <a:spLocks noEditPoints="1"/>
            </p:cNvSpPr>
            <p:nvPr userDrawn="1"/>
          </p:nvSpPr>
          <p:spPr bwMode="auto">
            <a:xfrm>
              <a:off x="4602" y="1998"/>
              <a:ext cx="312" cy="317"/>
            </a:xfrm>
            <a:custGeom>
              <a:avLst/>
              <a:gdLst>
                <a:gd name="T0" fmla="*/ 1 w 132"/>
                <a:gd name="T1" fmla="*/ 41 h 131"/>
                <a:gd name="T2" fmla="*/ 1 w 132"/>
                <a:gd name="T3" fmla="*/ 19 h 131"/>
                <a:gd name="T4" fmla="*/ 30 w 132"/>
                <a:gd name="T5" fmla="*/ 0 h 131"/>
                <a:gd name="T6" fmla="*/ 50 w 132"/>
                <a:gd name="T7" fmla="*/ 0 h 131"/>
                <a:gd name="T8" fmla="*/ 77 w 132"/>
                <a:gd name="T9" fmla="*/ 17 h 131"/>
                <a:gd name="T10" fmla="*/ 77 w 132"/>
                <a:gd name="T11" fmla="*/ 39 h 131"/>
                <a:gd name="T12" fmla="*/ 71 w 132"/>
                <a:gd name="T13" fmla="*/ 37 h 131"/>
                <a:gd name="T14" fmla="*/ 71 w 132"/>
                <a:gd name="T15" fmla="*/ 69 h 131"/>
                <a:gd name="T16" fmla="*/ 52 w 132"/>
                <a:gd name="T17" fmla="*/ 83 h 131"/>
                <a:gd name="T18" fmla="*/ 28 w 132"/>
                <a:gd name="T19" fmla="*/ 83 h 131"/>
                <a:gd name="T20" fmla="*/ 28 w 132"/>
                <a:gd name="T21" fmla="*/ 87 h 131"/>
                <a:gd name="T22" fmla="*/ 73 w 132"/>
                <a:gd name="T23" fmla="*/ 87 h 131"/>
                <a:gd name="T24" fmla="*/ 73 w 132"/>
                <a:gd name="T25" fmla="*/ 115 h 131"/>
                <a:gd name="T26" fmla="*/ 54 w 132"/>
                <a:gd name="T27" fmla="*/ 131 h 131"/>
                <a:gd name="T28" fmla="*/ 13 w 132"/>
                <a:gd name="T29" fmla="*/ 131 h 131"/>
                <a:gd name="T30" fmla="*/ 13 w 132"/>
                <a:gd name="T31" fmla="*/ 116 h 131"/>
                <a:gd name="T32" fmla="*/ 0 w 132"/>
                <a:gd name="T33" fmla="*/ 127 h 131"/>
                <a:gd name="T34" fmla="*/ 0 w 132"/>
                <a:gd name="T35" fmla="*/ 98 h 131"/>
                <a:gd name="T36" fmla="*/ 8 w 132"/>
                <a:gd name="T37" fmla="*/ 74 h 131"/>
                <a:gd name="T38" fmla="*/ 8 w 132"/>
                <a:gd name="T39" fmla="*/ 38 h 131"/>
                <a:gd name="T40" fmla="*/ 1 w 132"/>
                <a:gd name="T41" fmla="*/ 41 h 131"/>
                <a:gd name="T42" fmla="*/ 27 w 132"/>
                <a:gd name="T43" fmla="*/ 37 h 131"/>
                <a:gd name="T44" fmla="*/ 27 w 132"/>
                <a:gd name="T45" fmla="*/ 28 h 131"/>
                <a:gd name="T46" fmla="*/ 12 w 132"/>
                <a:gd name="T47" fmla="*/ 37 h 131"/>
                <a:gd name="T48" fmla="*/ 27 w 132"/>
                <a:gd name="T49" fmla="*/ 37 h 131"/>
                <a:gd name="T50" fmla="*/ 50 w 132"/>
                <a:gd name="T51" fmla="*/ 55 h 131"/>
                <a:gd name="T52" fmla="*/ 50 w 132"/>
                <a:gd name="T53" fmla="*/ 50 h 131"/>
                <a:gd name="T54" fmla="*/ 29 w 132"/>
                <a:gd name="T55" fmla="*/ 50 h 131"/>
                <a:gd name="T56" fmla="*/ 29 w 132"/>
                <a:gd name="T57" fmla="*/ 55 h 131"/>
                <a:gd name="T58" fmla="*/ 50 w 132"/>
                <a:gd name="T59" fmla="*/ 55 h 131"/>
                <a:gd name="T60" fmla="*/ 50 w 132"/>
                <a:gd name="T61" fmla="*/ 71 h 131"/>
                <a:gd name="T62" fmla="*/ 50 w 132"/>
                <a:gd name="T63" fmla="*/ 66 h 131"/>
                <a:gd name="T64" fmla="*/ 29 w 132"/>
                <a:gd name="T65" fmla="*/ 66 h 131"/>
                <a:gd name="T66" fmla="*/ 29 w 132"/>
                <a:gd name="T67" fmla="*/ 71 h 131"/>
                <a:gd name="T68" fmla="*/ 50 w 132"/>
                <a:gd name="T69" fmla="*/ 71 h 131"/>
                <a:gd name="T70" fmla="*/ 48 w 132"/>
                <a:gd name="T71" fmla="*/ 25 h 131"/>
                <a:gd name="T72" fmla="*/ 39 w 132"/>
                <a:gd name="T73" fmla="*/ 17 h 131"/>
                <a:gd name="T74" fmla="*/ 31 w 132"/>
                <a:gd name="T75" fmla="*/ 25 h 131"/>
                <a:gd name="T76" fmla="*/ 48 w 132"/>
                <a:gd name="T77" fmla="*/ 25 h 131"/>
                <a:gd name="T78" fmla="*/ 51 w 132"/>
                <a:gd name="T79" fmla="*/ 112 h 131"/>
                <a:gd name="T80" fmla="*/ 51 w 132"/>
                <a:gd name="T81" fmla="*/ 103 h 131"/>
                <a:gd name="T82" fmla="*/ 33 w 132"/>
                <a:gd name="T83" fmla="*/ 103 h 131"/>
                <a:gd name="T84" fmla="*/ 33 w 132"/>
                <a:gd name="T85" fmla="*/ 112 h 131"/>
                <a:gd name="T86" fmla="*/ 51 w 132"/>
                <a:gd name="T87" fmla="*/ 112 h 131"/>
                <a:gd name="T88" fmla="*/ 68 w 132"/>
                <a:gd name="T89" fmla="*/ 37 h 131"/>
                <a:gd name="T90" fmla="*/ 49 w 132"/>
                <a:gd name="T91" fmla="*/ 26 h 131"/>
                <a:gd name="T92" fmla="*/ 49 w 132"/>
                <a:gd name="T93" fmla="*/ 37 h 131"/>
                <a:gd name="T94" fmla="*/ 68 w 132"/>
                <a:gd name="T95" fmla="*/ 37 h 131"/>
                <a:gd name="T96" fmla="*/ 102 w 132"/>
                <a:gd name="T97" fmla="*/ 2 h 131"/>
                <a:gd name="T98" fmla="*/ 102 w 132"/>
                <a:gd name="T99" fmla="*/ 94 h 131"/>
                <a:gd name="T100" fmla="*/ 81 w 132"/>
                <a:gd name="T101" fmla="*/ 94 h 131"/>
                <a:gd name="T102" fmla="*/ 81 w 132"/>
                <a:gd name="T103" fmla="*/ 2 h 131"/>
                <a:gd name="T104" fmla="*/ 102 w 132"/>
                <a:gd name="T105" fmla="*/ 2 h 131"/>
                <a:gd name="T106" fmla="*/ 109 w 132"/>
                <a:gd name="T107" fmla="*/ 109 h 131"/>
                <a:gd name="T108" fmla="*/ 109 w 132"/>
                <a:gd name="T109" fmla="*/ 2 h 131"/>
                <a:gd name="T110" fmla="*/ 132 w 132"/>
                <a:gd name="T111" fmla="*/ 2 h 131"/>
                <a:gd name="T112" fmla="*/ 132 w 132"/>
                <a:gd name="T113" fmla="*/ 109 h 131"/>
                <a:gd name="T114" fmla="*/ 108 w 132"/>
                <a:gd name="T115" fmla="*/ 131 h 131"/>
                <a:gd name="T116" fmla="*/ 81 w 132"/>
                <a:gd name="T117" fmla="*/ 131 h 131"/>
                <a:gd name="T118" fmla="*/ 81 w 132"/>
                <a:gd name="T119" fmla="*/ 109 h 131"/>
                <a:gd name="T120" fmla="*/ 109 w 132"/>
                <a:gd name="T12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31">
                  <a:moveTo>
                    <a:pt x="1" y="41"/>
                  </a:moveTo>
                  <a:cubicBezTo>
                    <a:pt x="1" y="19"/>
                    <a:pt x="1" y="19"/>
                    <a:pt x="1" y="19"/>
                  </a:cubicBezTo>
                  <a:cubicBezTo>
                    <a:pt x="12" y="15"/>
                    <a:pt x="24" y="7"/>
                    <a:pt x="30" y="0"/>
                  </a:cubicBezTo>
                  <a:cubicBezTo>
                    <a:pt x="50" y="0"/>
                    <a:pt x="50" y="0"/>
                    <a:pt x="50" y="0"/>
                  </a:cubicBezTo>
                  <a:cubicBezTo>
                    <a:pt x="57" y="8"/>
                    <a:pt x="65" y="13"/>
                    <a:pt x="77" y="17"/>
                  </a:cubicBezTo>
                  <a:cubicBezTo>
                    <a:pt x="77" y="39"/>
                    <a:pt x="77" y="39"/>
                    <a:pt x="77" y="39"/>
                  </a:cubicBezTo>
                  <a:cubicBezTo>
                    <a:pt x="71" y="37"/>
                    <a:pt x="71" y="37"/>
                    <a:pt x="71" y="37"/>
                  </a:cubicBezTo>
                  <a:cubicBezTo>
                    <a:pt x="71" y="69"/>
                    <a:pt x="71" y="69"/>
                    <a:pt x="71" y="69"/>
                  </a:cubicBezTo>
                  <a:cubicBezTo>
                    <a:pt x="71" y="80"/>
                    <a:pt x="67" y="83"/>
                    <a:pt x="52" y="83"/>
                  </a:cubicBezTo>
                  <a:cubicBezTo>
                    <a:pt x="28" y="83"/>
                    <a:pt x="28" y="83"/>
                    <a:pt x="28" y="83"/>
                  </a:cubicBezTo>
                  <a:cubicBezTo>
                    <a:pt x="28" y="87"/>
                    <a:pt x="28" y="87"/>
                    <a:pt x="28" y="87"/>
                  </a:cubicBezTo>
                  <a:cubicBezTo>
                    <a:pt x="73" y="87"/>
                    <a:pt x="73" y="87"/>
                    <a:pt x="73" y="87"/>
                  </a:cubicBezTo>
                  <a:cubicBezTo>
                    <a:pt x="73" y="115"/>
                    <a:pt x="73" y="115"/>
                    <a:pt x="73" y="115"/>
                  </a:cubicBezTo>
                  <a:cubicBezTo>
                    <a:pt x="73" y="126"/>
                    <a:pt x="67" y="131"/>
                    <a:pt x="54" y="131"/>
                  </a:cubicBezTo>
                  <a:cubicBezTo>
                    <a:pt x="13" y="131"/>
                    <a:pt x="13" y="131"/>
                    <a:pt x="13" y="131"/>
                  </a:cubicBezTo>
                  <a:cubicBezTo>
                    <a:pt x="13" y="116"/>
                    <a:pt x="13" y="116"/>
                    <a:pt x="13" y="116"/>
                  </a:cubicBezTo>
                  <a:cubicBezTo>
                    <a:pt x="6" y="122"/>
                    <a:pt x="5" y="124"/>
                    <a:pt x="0" y="127"/>
                  </a:cubicBezTo>
                  <a:cubicBezTo>
                    <a:pt x="0" y="98"/>
                    <a:pt x="0" y="98"/>
                    <a:pt x="0" y="98"/>
                  </a:cubicBezTo>
                  <a:cubicBezTo>
                    <a:pt x="6" y="92"/>
                    <a:pt x="8" y="85"/>
                    <a:pt x="8" y="74"/>
                  </a:cubicBezTo>
                  <a:cubicBezTo>
                    <a:pt x="8" y="38"/>
                    <a:pt x="8" y="38"/>
                    <a:pt x="8" y="38"/>
                  </a:cubicBezTo>
                  <a:lnTo>
                    <a:pt x="1" y="41"/>
                  </a:lnTo>
                  <a:close/>
                  <a:moveTo>
                    <a:pt x="27" y="37"/>
                  </a:moveTo>
                  <a:cubicBezTo>
                    <a:pt x="27" y="28"/>
                    <a:pt x="27" y="28"/>
                    <a:pt x="27" y="28"/>
                  </a:cubicBezTo>
                  <a:cubicBezTo>
                    <a:pt x="19" y="33"/>
                    <a:pt x="17" y="34"/>
                    <a:pt x="12" y="37"/>
                  </a:cubicBezTo>
                  <a:lnTo>
                    <a:pt x="27" y="37"/>
                  </a:lnTo>
                  <a:close/>
                  <a:moveTo>
                    <a:pt x="50" y="55"/>
                  </a:moveTo>
                  <a:cubicBezTo>
                    <a:pt x="50" y="50"/>
                    <a:pt x="50" y="50"/>
                    <a:pt x="50" y="50"/>
                  </a:cubicBezTo>
                  <a:cubicBezTo>
                    <a:pt x="29" y="50"/>
                    <a:pt x="29" y="50"/>
                    <a:pt x="29" y="50"/>
                  </a:cubicBezTo>
                  <a:cubicBezTo>
                    <a:pt x="29" y="55"/>
                    <a:pt x="29" y="55"/>
                    <a:pt x="29" y="55"/>
                  </a:cubicBezTo>
                  <a:lnTo>
                    <a:pt x="50" y="55"/>
                  </a:lnTo>
                  <a:close/>
                  <a:moveTo>
                    <a:pt x="50" y="71"/>
                  </a:moveTo>
                  <a:cubicBezTo>
                    <a:pt x="50" y="66"/>
                    <a:pt x="50" y="66"/>
                    <a:pt x="50" y="66"/>
                  </a:cubicBezTo>
                  <a:cubicBezTo>
                    <a:pt x="29" y="66"/>
                    <a:pt x="29" y="66"/>
                    <a:pt x="29" y="66"/>
                  </a:cubicBezTo>
                  <a:cubicBezTo>
                    <a:pt x="29" y="71"/>
                    <a:pt x="29" y="71"/>
                    <a:pt x="29" y="71"/>
                  </a:cubicBezTo>
                  <a:lnTo>
                    <a:pt x="50" y="71"/>
                  </a:lnTo>
                  <a:close/>
                  <a:moveTo>
                    <a:pt x="48" y="25"/>
                  </a:moveTo>
                  <a:cubicBezTo>
                    <a:pt x="44" y="21"/>
                    <a:pt x="42" y="20"/>
                    <a:pt x="39" y="17"/>
                  </a:cubicBezTo>
                  <a:cubicBezTo>
                    <a:pt x="35" y="21"/>
                    <a:pt x="34" y="22"/>
                    <a:pt x="31" y="25"/>
                  </a:cubicBezTo>
                  <a:lnTo>
                    <a:pt x="48" y="25"/>
                  </a:lnTo>
                  <a:close/>
                  <a:moveTo>
                    <a:pt x="51" y="112"/>
                  </a:moveTo>
                  <a:cubicBezTo>
                    <a:pt x="51" y="103"/>
                    <a:pt x="51" y="103"/>
                    <a:pt x="51" y="103"/>
                  </a:cubicBezTo>
                  <a:cubicBezTo>
                    <a:pt x="33" y="103"/>
                    <a:pt x="33" y="103"/>
                    <a:pt x="33" y="103"/>
                  </a:cubicBezTo>
                  <a:cubicBezTo>
                    <a:pt x="33" y="112"/>
                    <a:pt x="33" y="112"/>
                    <a:pt x="33" y="112"/>
                  </a:cubicBezTo>
                  <a:lnTo>
                    <a:pt x="51" y="112"/>
                  </a:lnTo>
                  <a:close/>
                  <a:moveTo>
                    <a:pt x="68" y="37"/>
                  </a:moveTo>
                  <a:cubicBezTo>
                    <a:pt x="59" y="33"/>
                    <a:pt x="55" y="31"/>
                    <a:pt x="49" y="26"/>
                  </a:cubicBezTo>
                  <a:cubicBezTo>
                    <a:pt x="49" y="37"/>
                    <a:pt x="49" y="37"/>
                    <a:pt x="49" y="37"/>
                  </a:cubicBezTo>
                  <a:lnTo>
                    <a:pt x="68" y="37"/>
                  </a:lnTo>
                  <a:close/>
                  <a:moveTo>
                    <a:pt x="102" y="2"/>
                  </a:moveTo>
                  <a:cubicBezTo>
                    <a:pt x="102" y="94"/>
                    <a:pt x="102" y="94"/>
                    <a:pt x="102" y="94"/>
                  </a:cubicBezTo>
                  <a:cubicBezTo>
                    <a:pt x="81" y="94"/>
                    <a:pt x="81" y="94"/>
                    <a:pt x="81" y="94"/>
                  </a:cubicBezTo>
                  <a:cubicBezTo>
                    <a:pt x="81" y="2"/>
                    <a:pt x="81" y="2"/>
                    <a:pt x="81" y="2"/>
                  </a:cubicBezTo>
                  <a:lnTo>
                    <a:pt x="102" y="2"/>
                  </a:lnTo>
                  <a:close/>
                  <a:moveTo>
                    <a:pt x="109" y="109"/>
                  </a:moveTo>
                  <a:cubicBezTo>
                    <a:pt x="109" y="2"/>
                    <a:pt x="109" y="2"/>
                    <a:pt x="109" y="2"/>
                  </a:cubicBezTo>
                  <a:cubicBezTo>
                    <a:pt x="132" y="2"/>
                    <a:pt x="132" y="2"/>
                    <a:pt x="132" y="2"/>
                  </a:cubicBezTo>
                  <a:cubicBezTo>
                    <a:pt x="132" y="109"/>
                    <a:pt x="132" y="109"/>
                    <a:pt x="132" y="109"/>
                  </a:cubicBezTo>
                  <a:cubicBezTo>
                    <a:pt x="132" y="125"/>
                    <a:pt x="126" y="131"/>
                    <a:pt x="108" y="131"/>
                  </a:cubicBezTo>
                  <a:cubicBezTo>
                    <a:pt x="81" y="131"/>
                    <a:pt x="81" y="131"/>
                    <a:pt x="81" y="131"/>
                  </a:cubicBezTo>
                  <a:cubicBezTo>
                    <a:pt x="81" y="109"/>
                    <a:pt x="81" y="109"/>
                    <a:pt x="81" y="109"/>
                  </a:cubicBezTo>
                  <a:lnTo>
                    <a:pt x="109" y="109"/>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2" name="Freeform 55"/>
            <p:cNvSpPr>
              <a:spLocks/>
            </p:cNvSpPr>
            <p:nvPr userDrawn="1"/>
          </p:nvSpPr>
          <p:spPr bwMode="auto">
            <a:xfrm>
              <a:off x="4964" y="2005"/>
              <a:ext cx="283" cy="310"/>
            </a:xfrm>
            <a:custGeom>
              <a:avLst/>
              <a:gdLst>
                <a:gd name="T0" fmla="*/ 0 w 120"/>
                <a:gd name="T1" fmla="*/ 59 h 128"/>
                <a:gd name="T2" fmla="*/ 81 w 120"/>
                <a:gd name="T3" fmla="*/ 22 h 128"/>
                <a:gd name="T4" fmla="*/ 93 w 120"/>
                <a:gd name="T5" fmla="*/ 4 h 128"/>
                <a:gd name="T6" fmla="*/ 93 w 120"/>
                <a:gd name="T7" fmla="*/ 0 h 128"/>
                <a:gd name="T8" fmla="*/ 120 w 120"/>
                <a:gd name="T9" fmla="*/ 0 h 128"/>
                <a:gd name="T10" fmla="*/ 120 w 120"/>
                <a:gd name="T11" fmla="*/ 6 h 128"/>
                <a:gd name="T12" fmla="*/ 102 w 120"/>
                <a:gd name="T13" fmla="*/ 37 h 128"/>
                <a:gd name="T14" fmla="*/ 79 w 120"/>
                <a:gd name="T15" fmla="*/ 48 h 128"/>
                <a:gd name="T16" fmla="*/ 79 w 120"/>
                <a:gd name="T17" fmla="*/ 128 h 128"/>
                <a:gd name="T18" fmla="*/ 52 w 120"/>
                <a:gd name="T19" fmla="*/ 128 h 128"/>
                <a:gd name="T20" fmla="*/ 52 w 120"/>
                <a:gd name="T21" fmla="*/ 62 h 128"/>
                <a:gd name="T22" fmla="*/ 0 w 120"/>
                <a:gd name="T23" fmla="*/ 88 h 128"/>
                <a:gd name="T24" fmla="*/ 0 w 120"/>
                <a:gd name="T25" fmla="*/ 5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8">
                  <a:moveTo>
                    <a:pt x="0" y="59"/>
                  </a:moveTo>
                  <a:cubicBezTo>
                    <a:pt x="81" y="22"/>
                    <a:pt x="81" y="22"/>
                    <a:pt x="81" y="22"/>
                  </a:cubicBezTo>
                  <a:cubicBezTo>
                    <a:pt x="91" y="17"/>
                    <a:pt x="93" y="14"/>
                    <a:pt x="93" y="4"/>
                  </a:cubicBezTo>
                  <a:cubicBezTo>
                    <a:pt x="93" y="0"/>
                    <a:pt x="93" y="0"/>
                    <a:pt x="93" y="0"/>
                  </a:cubicBezTo>
                  <a:cubicBezTo>
                    <a:pt x="120" y="0"/>
                    <a:pt x="120" y="0"/>
                    <a:pt x="120" y="0"/>
                  </a:cubicBezTo>
                  <a:cubicBezTo>
                    <a:pt x="120" y="6"/>
                    <a:pt x="120" y="6"/>
                    <a:pt x="120" y="6"/>
                  </a:cubicBezTo>
                  <a:cubicBezTo>
                    <a:pt x="120" y="20"/>
                    <a:pt x="114" y="31"/>
                    <a:pt x="102" y="37"/>
                  </a:cubicBezTo>
                  <a:cubicBezTo>
                    <a:pt x="79" y="48"/>
                    <a:pt x="79" y="48"/>
                    <a:pt x="79" y="48"/>
                  </a:cubicBezTo>
                  <a:cubicBezTo>
                    <a:pt x="79" y="128"/>
                    <a:pt x="79" y="128"/>
                    <a:pt x="79" y="128"/>
                  </a:cubicBezTo>
                  <a:cubicBezTo>
                    <a:pt x="52" y="128"/>
                    <a:pt x="52" y="128"/>
                    <a:pt x="52" y="128"/>
                  </a:cubicBezTo>
                  <a:cubicBezTo>
                    <a:pt x="52" y="62"/>
                    <a:pt x="52" y="62"/>
                    <a:pt x="52" y="62"/>
                  </a:cubicBezTo>
                  <a:cubicBezTo>
                    <a:pt x="0" y="88"/>
                    <a:pt x="0" y="88"/>
                    <a:pt x="0" y="88"/>
                  </a:cubicBezTo>
                  <a:lnTo>
                    <a:pt x="0" y="59"/>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3" name="Freeform 56"/>
            <p:cNvSpPr>
              <a:spLocks/>
            </p:cNvSpPr>
            <p:nvPr userDrawn="1"/>
          </p:nvSpPr>
          <p:spPr bwMode="auto">
            <a:xfrm>
              <a:off x="5318" y="2012"/>
              <a:ext cx="265" cy="301"/>
            </a:xfrm>
            <a:custGeom>
              <a:avLst/>
              <a:gdLst>
                <a:gd name="T0" fmla="*/ 112 w 112"/>
                <a:gd name="T1" fmla="*/ 0 h 124"/>
                <a:gd name="T2" fmla="*/ 78 w 112"/>
                <a:gd name="T3" fmla="*/ 78 h 124"/>
                <a:gd name="T4" fmla="*/ 56 w 112"/>
                <a:gd name="T5" fmla="*/ 113 h 124"/>
                <a:gd name="T6" fmla="*/ 17 w 112"/>
                <a:gd name="T7" fmla="*/ 124 h 124"/>
                <a:gd name="T8" fmla="*/ 0 w 112"/>
                <a:gd name="T9" fmla="*/ 124 h 124"/>
                <a:gd name="T10" fmla="*/ 0 w 112"/>
                <a:gd name="T11" fmla="*/ 98 h 124"/>
                <a:gd name="T12" fmla="*/ 14 w 112"/>
                <a:gd name="T13" fmla="*/ 98 h 124"/>
                <a:gd name="T14" fmla="*/ 54 w 112"/>
                <a:gd name="T15" fmla="*/ 68 h 124"/>
                <a:gd name="T16" fmla="*/ 82 w 112"/>
                <a:gd name="T17" fmla="*/ 0 h 124"/>
                <a:gd name="T18" fmla="*/ 112 w 112"/>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24">
                  <a:moveTo>
                    <a:pt x="112" y="0"/>
                  </a:moveTo>
                  <a:cubicBezTo>
                    <a:pt x="78" y="78"/>
                    <a:pt x="78" y="78"/>
                    <a:pt x="78" y="78"/>
                  </a:cubicBezTo>
                  <a:cubicBezTo>
                    <a:pt x="70" y="98"/>
                    <a:pt x="66" y="105"/>
                    <a:pt x="56" y="113"/>
                  </a:cubicBezTo>
                  <a:cubicBezTo>
                    <a:pt x="49" y="120"/>
                    <a:pt x="37" y="123"/>
                    <a:pt x="17" y="124"/>
                  </a:cubicBezTo>
                  <a:cubicBezTo>
                    <a:pt x="0" y="124"/>
                    <a:pt x="0" y="124"/>
                    <a:pt x="0" y="124"/>
                  </a:cubicBezTo>
                  <a:cubicBezTo>
                    <a:pt x="0" y="98"/>
                    <a:pt x="0" y="98"/>
                    <a:pt x="0" y="98"/>
                  </a:cubicBezTo>
                  <a:cubicBezTo>
                    <a:pt x="14" y="98"/>
                    <a:pt x="14" y="98"/>
                    <a:pt x="14" y="98"/>
                  </a:cubicBezTo>
                  <a:cubicBezTo>
                    <a:pt x="38" y="98"/>
                    <a:pt x="41" y="95"/>
                    <a:pt x="54" y="68"/>
                  </a:cubicBezTo>
                  <a:cubicBezTo>
                    <a:pt x="82" y="0"/>
                    <a:pt x="82" y="0"/>
                    <a:pt x="82" y="0"/>
                  </a:cubicBezTo>
                  <a:lnTo>
                    <a:pt x="11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Freeform 57"/>
            <p:cNvSpPr>
              <a:spLocks noEditPoints="1"/>
            </p:cNvSpPr>
            <p:nvPr userDrawn="1"/>
          </p:nvSpPr>
          <p:spPr bwMode="auto">
            <a:xfrm>
              <a:off x="5642" y="2007"/>
              <a:ext cx="312" cy="303"/>
            </a:xfrm>
            <a:custGeom>
              <a:avLst/>
              <a:gdLst>
                <a:gd name="T0" fmla="*/ 92 w 312"/>
                <a:gd name="T1" fmla="*/ 20 h 303"/>
                <a:gd name="T2" fmla="*/ 168 w 312"/>
                <a:gd name="T3" fmla="*/ 20 h 303"/>
                <a:gd name="T4" fmla="*/ 310 w 312"/>
                <a:gd name="T5" fmla="*/ 303 h 303"/>
                <a:gd name="T6" fmla="*/ 239 w 312"/>
                <a:gd name="T7" fmla="*/ 303 h 303"/>
                <a:gd name="T8" fmla="*/ 128 w 312"/>
                <a:gd name="T9" fmla="*/ 78 h 303"/>
                <a:gd name="T10" fmla="*/ 66 w 312"/>
                <a:gd name="T11" fmla="*/ 214 h 303"/>
                <a:gd name="T12" fmla="*/ 0 w 312"/>
                <a:gd name="T13" fmla="*/ 214 h 303"/>
                <a:gd name="T14" fmla="*/ 92 w 312"/>
                <a:gd name="T15" fmla="*/ 20 h 303"/>
                <a:gd name="T16" fmla="*/ 239 w 312"/>
                <a:gd name="T17" fmla="*/ 0 h 303"/>
                <a:gd name="T18" fmla="*/ 270 w 312"/>
                <a:gd name="T19" fmla="*/ 0 h 303"/>
                <a:gd name="T20" fmla="*/ 270 w 312"/>
                <a:gd name="T21" fmla="*/ 54 h 303"/>
                <a:gd name="T22" fmla="*/ 239 w 312"/>
                <a:gd name="T23" fmla="*/ 54 h 303"/>
                <a:gd name="T24" fmla="*/ 239 w 312"/>
                <a:gd name="T25" fmla="*/ 0 h 303"/>
                <a:gd name="T26" fmla="*/ 312 w 312"/>
                <a:gd name="T27" fmla="*/ 0 h 303"/>
                <a:gd name="T28" fmla="*/ 312 w 312"/>
                <a:gd name="T29" fmla="*/ 54 h 303"/>
                <a:gd name="T30" fmla="*/ 282 w 312"/>
                <a:gd name="T31" fmla="*/ 54 h 303"/>
                <a:gd name="T32" fmla="*/ 282 w 312"/>
                <a:gd name="T33" fmla="*/ 0 h 303"/>
                <a:gd name="T34" fmla="*/ 312 w 312"/>
                <a:gd name="T3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03">
                  <a:moveTo>
                    <a:pt x="92" y="20"/>
                  </a:moveTo>
                  <a:lnTo>
                    <a:pt x="168" y="20"/>
                  </a:lnTo>
                  <a:lnTo>
                    <a:pt x="310" y="303"/>
                  </a:lnTo>
                  <a:lnTo>
                    <a:pt x="239" y="303"/>
                  </a:lnTo>
                  <a:lnTo>
                    <a:pt x="128" y="78"/>
                  </a:lnTo>
                  <a:lnTo>
                    <a:pt x="66" y="214"/>
                  </a:lnTo>
                  <a:lnTo>
                    <a:pt x="0" y="214"/>
                  </a:lnTo>
                  <a:lnTo>
                    <a:pt x="92" y="20"/>
                  </a:lnTo>
                  <a:close/>
                  <a:moveTo>
                    <a:pt x="239" y="0"/>
                  </a:moveTo>
                  <a:lnTo>
                    <a:pt x="270" y="0"/>
                  </a:lnTo>
                  <a:lnTo>
                    <a:pt x="270" y="54"/>
                  </a:lnTo>
                  <a:lnTo>
                    <a:pt x="239" y="54"/>
                  </a:lnTo>
                  <a:lnTo>
                    <a:pt x="239" y="0"/>
                  </a:lnTo>
                  <a:close/>
                  <a:moveTo>
                    <a:pt x="312" y="0"/>
                  </a:moveTo>
                  <a:lnTo>
                    <a:pt x="312" y="54"/>
                  </a:lnTo>
                  <a:lnTo>
                    <a:pt x="282" y="54"/>
                  </a:lnTo>
                  <a:lnTo>
                    <a:pt x="282" y="0"/>
                  </a:lnTo>
                  <a:lnTo>
                    <a:pt x="31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Rectangle 58"/>
            <p:cNvSpPr>
              <a:spLocks noChangeArrowheads="1"/>
            </p:cNvSpPr>
            <p:nvPr userDrawn="1"/>
          </p:nvSpPr>
          <p:spPr bwMode="auto">
            <a:xfrm>
              <a:off x="6004" y="2129"/>
              <a:ext cx="281" cy="60"/>
            </a:xfrm>
            <a:prstGeom prst="rect">
              <a:avLst/>
            </a:prstGeom>
            <a:solidFill>
              <a:srgbClr val="C500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6" name="Freeform 59"/>
            <p:cNvSpPr>
              <a:spLocks noEditPoints="1"/>
            </p:cNvSpPr>
            <p:nvPr userDrawn="1"/>
          </p:nvSpPr>
          <p:spPr bwMode="auto">
            <a:xfrm>
              <a:off x="6347" y="2012"/>
              <a:ext cx="288" cy="296"/>
            </a:xfrm>
            <a:custGeom>
              <a:avLst/>
              <a:gdLst>
                <a:gd name="T0" fmla="*/ 0 w 122"/>
                <a:gd name="T1" fmla="*/ 96 h 122"/>
                <a:gd name="T2" fmla="*/ 45 w 122"/>
                <a:gd name="T3" fmla="*/ 96 h 122"/>
                <a:gd name="T4" fmla="*/ 85 w 122"/>
                <a:gd name="T5" fmla="*/ 90 h 122"/>
                <a:gd name="T6" fmla="*/ 96 w 122"/>
                <a:gd name="T7" fmla="*/ 63 h 122"/>
                <a:gd name="T8" fmla="*/ 96 w 122"/>
                <a:gd name="T9" fmla="*/ 14 h 122"/>
                <a:gd name="T10" fmla="*/ 122 w 122"/>
                <a:gd name="T11" fmla="*/ 14 h 122"/>
                <a:gd name="T12" fmla="*/ 122 w 122"/>
                <a:gd name="T13" fmla="*/ 63 h 122"/>
                <a:gd name="T14" fmla="*/ 96 w 122"/>
                <a:gd name="T15" fmla="*/ 113 h 122"/>
                <a:gd name="T16" fmla="*/ 43 w 122"/>
                <a:gd name="T17" fmla="*/ 122 h 122"/>
                <a:gd name="T18" fmla="*/ 0 w 122"/>
                <a:gd name="T19" fmla="*/ 122 h 122"/>
                <a:gd name="T20" fmla="*/ 0 w 122"/>
                <a:gd name="T21" fmla="*/ 96 h 122"/>
                <a:gd name="T22" fmla="*/ 1 w 122"/>
                <a:gd name="T23" fmla="*/ 0 h 122"/>
                <a:gd name="T24" fmla="*/ 10 w 122"/>
                <a:gd name="T25" fmla="*/ 1 h 122"/>
                <a:gd name="T26" fmla="*/ 44 w 122"/>
                <a:gd name="T27" fmla="*/ 7 h 122"/>
                <a:gd name="T28" fmla="*/ 65 w 122"/>
                <a:gd name="T29" fmla="*/ 11 h 122"/>
                <a:gd name="T30" fmla="*/ 65 w 122"/>
                <a:gd name="T31" fmla="*/ 36 h 122"/>
                <a:gd name="T32" fmla="*/ 1 w 122"/>
                <a:gd name="T33" fmla="*/ 24 h 122"/>
                <a:gd name="T34" fmla="*/ 1 w 122"/>
                <a:gd name="T35" fmla="*/ 0 h 122"/>
                <a:gd name="T36" fmla="*/ 1 w 122"/>
                <a:gd name="T37" fmla="*/ 40 h 122"/>
                <a:gd name="T38" fmla="*/ 23 w 122"/>
                <a:gd name="T39" fmla="*/ 43 h 122"/>
                <a:gd name="T40" fmla="*/ 52 w 122"/>
                <a:gd name="T41" fmla="*/ 49 h 122"/>
                <a:gd name="T42" fmla="*/ 65 w 122"/>
                <a:gd name="T43" fmla="*/ 51 h 122"/>
                <a:gd name="T44" fmla="*/ 65 w 122"/>
                <a:gd name="T45" fmla="*/ 76 h 122"/>
                <a:gd name="T46" fmla="*/ 51 w 122"/>
                <a:gd name="T47" fmla="*/ 73 h 122"/>
                <a:gd name="T48" fmla="*/ 31 w 122"/>
                <a:gd name="T49" fmla="*/ 70 h 122"/>
                <a:gd name="T50" fmla="*/ 1 w 122"/>
                <a:gd name="T51" fmla="*/ 65 h 122"/>
                <a:gd name="T52" fmla="*/ 1 w 122"/>
                <a:gd name="T53" fmla="*/ 4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2">
                  <a:moveTo>
                    <a:pt x="0" y="96"/>
                  </a:moveTo>
                  <a:cubicBezTo>
                    <a:pt x="45" y="96"/>
                    <a:pt x="45" y="96"/>
                    <a:pt x="45" y="96"/>
                  </a:cubicBezTo>
                  <a:cubicBezTo>
                    <a:pt x="70" y="96"/>
                    <a:pt x="77" y="95"/>
                    <a:pt x="85" y="90"/>
                  </a:cubicBezTo>
                  <a:cubicBezTo>
                    <a:pt x="92" y="85"/>
                    <a:pt x="96" y="77"/>
                    <a:pt x="96" y="63"/>
                  </a:cubicBezTo>
                  <a:cubicBezTo>
                    <a:pt x="96" y="14"/>
                    <a:pt x="96" y="14"/>
                    <a:pt x="96" y="14"/>
                  </a:cubicBezTo>
                  <a:cubicBezTo>
                    <a:pt x="122" y="14"/>
                    <a:pt x="122" y="14"/>
                    <a:pt x="122" y="14"/>
                  </a:cubicBezTo>
                  <a:cubicBezTo>
                    <a:pt x="122" y="63"/>
                    <a:pt x="122" y="63"/>
                    <a:pt x="122" y="63"/>
                  </a:cubicBezTo>
                  <a:cubicBezTo>
                    <a:pt x="122" y="88"/>
                    <a:pt x="114" y="102"/>
                    <a:pt x="96" y="113"/>
                  </a:cubicBezTo>
                  <a:cubicBezTo>
                    <a:pt x="84" y="120"/>
                    <a:pt x="71" y="122"/>
                    <a:pt x="43" y="122"/>
                  </a:cubicBezTo>
                  <a:cubicBezTo>
                    <a:pt x="0" y="122"/>
                    <a:pt x="0" y="122"/>
                    <a:pt x="0" y="122"/>
                  </a:cubicBezTo>
                  <a:lnTo>
                    <a:pt x="0" y="96"/>
                  </a:lnTo>
                  <a:close/>
                  <a:moveTo>
                    <a:pt x="1" y="0"/>
                  </a:moveTo>
                  <a:cubicBezTo>
                    <a:pt x="10" y="1"/>
                    <a:pt x="10" y="1"/>
                    <a:pt x="10" y="1"/>
                  </a:cubicBezTo>
                  <a:cubicBezTo>
                    <a:pt x="44" y="7"/>
                    <a:pt x="44" y="7"/>
                    <a:pt x="44" y="7"/>
                  </a:cubicBezTo>
                  <a:cubicBezTo>
                    <a:pt x="50" y="8"/>
                    <a:pt x="54" y="9"/>
                    <a:pt x="65" y="11"/>
                  </a:cubicBezTo>
                  <a:cubicBezTo>
                    <a:pt x="65" y="36"/>
                    <a:pt x="65" y="36"/>
                    <a:pt x="65" y="36"/>
                  </a:cubicBezTo>
                  <a:cubicBezTo>
                    <a:pt x="41" y="31"/>
                    <a:pt x="25" y="28"/>
                    <a:pt x="1" y="24"/>
                  </a:cubicBezTo>
                  <a:lnTo>
                    <a:pt x="1" y="0"/>
                  </a:lnTo>
                  <a:close/>
                  <a:moveTo>
                    <a:pt x="1" y="40"/>
                  </a:moveTo>
                  <a:cubicBezTo>
                    <a:pt x="14" y="42"/>
                    <a:pt x="15" y="42"/>
                    <a:pt x="23" y="43"/>
                  </a:cubicBezTo>
                  <a:cubicBezTo>
                    <a:pt x="27" y="44"/>
                    <a:pt x="37" y="46"/>
                    <a:pt x="52" y="49"/>
                  </a:cubicBezTo>
                  <a:cubicBezTo>
                    <a:pt x="65" y="51"/>
                    <a:pt x="65" y="51"/>
                    <a:pt x="65" y="51"/>
                  </a:cubicBezTo>
                  <a:cubicBezTo>
                    <a:pt x="65" y="76"/>
                    <a:pt x="65" y="76"/>
                    <a:pt x="65" y="76"/>
                  </a:cubicBezTo>
                  <a:cubicBezTo>
                    <a:pt x="51" y="73"/>
                    <a:pt x="51" y="73"/>
                    <a:pt x="51" y="73"/>
                  </a:cubicBezTo>
                  <a:cubicBezTo>
                    <a:pt x="45" y="72"/>
                    <a:pt x="38" y="71"/>
                    <a:pt x="31" y="70"/>
                  </a:cubicBezTo>
                  <a:cubicBezTo>
                    <a:pt x="25" y="69"/>
                    <a:pt x="18" y="67"/>
                    <a:pt x="1" y="65"/>
                  </a:cubicBezTo>
                  <a:lnTo>
                    <a:pt x="1" y="4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Freeform 60"/>
            <p:cNvSpPr>
              <a:spLocks/>
            </p:cNvSpPr>
            <p:nvPr userDrawn="1"/>
          </p:nvSpPr>
          <p:spPr bwMode="auto">
            <a:xfrm>
              <a:off x="6704" y="2061"/>
              <a:ext cx="260" cy="247"/>
            </a:xfrm>
            <a:custGeom>
              <a:avLst/>
              <a:gdLst>
                <a:gd name="T0" fmla="*/ 109 w 110"/>
                <a:gd name="T1" fmla="*/ 0 h 102"/>
                <a:gd name="T2" fmla="*/ 109 w 110"/>
                <a:gd name="T3" fmla="*/ 71 h 102"/>
                <a:gd name="T4" fmla="*/ 78 w 110"/>
                <a:gd name="T5" fmla="*/ 102 h 102"/>
                <a:gd name="T6" fmla="*/ 0 w 110"/>
                <a:gd name="T7" fmla="*/ 102 h 102"/>
                <a:gd name="T8" fmla="*/ 0 w 110"/>
                <a:gd name="T9" fmla="*/ 80 h 102"/>
                <a:gd name="T10" fmla="*/ 73 w 110"/>
                <a:gd name="T11" fmla="*/ 80 h 102"/>
                <a:gd name="T12" fmla="*/ 83 w 110"/>
                <a:gd name="T13" fmla="*/ 70 h 102"/>
                <a:gd name="T14" fmla="*/ 83 w 110"/>
                <a:gd name="T15" fmla="*/ 60 h 102"/>
                <a:gd name="T16" fmla="*/ 7 w 110"/>
                <a:gd name="T17" fmla="*/ 60 h 102"/>
                <a:gd name="T18" fmla="*/ 7 w 110"/>
                <a:gd name="T19" fmla="*/ 39 h 102"/>
                <a:gd name="T20" fmla="*/ 83 w 110"/>
                <a:gd name="T21" fmla="*/ 39 h 102"/>
                <a:gd name="T22" fmla="*/ 83 w 110"/>
                <a:gd name="T23" fmla="*/ 21 h 102"/>
                <a:gd name="T24" fmla="*/ 0 w 110"/>
                <a:gd name="T25" fmla="*/ 21 h 102"/>
                <a:gd name="T26" fmla="*/ 0 w 110"/>
                <a:gd name="T27" fmla="*/ 0 h 102"/>
                <a:gd name="T28" fmla="*/ 109 w 110"/>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102">
                  <a:moveTo>
                    <a:pt x="109" y="0"/>
                  </a:moveTo>
                  <a:cubicBezTo>
                    <a:pt x="109" y="71"/>
                    <a:pt x="109" y="71"/>
                    <a:pt x="109" y="71"/>
                  </a:cubicBezTo>
                  <a:cubicBezTo>
                    <a:pt x="110" y="92"/>
                    <a:pt x="99" y="102"/>
                    <a:pt x="78" y="102"/>
                  </a:cubicBezTo>
                  <a:cubicBezTo>
                    <a:pt x="0" y="102"/>
                    <a:pt x="0" y="102"/>
                    <a:pt x="0" y="102"/>
                  </a:cubicBezTo>
                  <a:cubicBezTo>
                    <a:pt x="0" y="80"/>
                    <a:pt x="0" y="80"/>
                    <a:pt x="0" y="80"/>
                  </a:cubicBezTo>
                  <a:cubicBezTo>
                    <a:pt x="73" y="80"/>
                    <a:pt x="73" y="80"/>
                    <a:pt x="73" y="80"/>
                  </a:cubicBezTo>
                  <a:cubicBezTo>
                    <a:pt x="81" y="80"/>
                    <a:pt x="83" y="79"/>
                    <a:pt x="83" y="70"/>
                  </a:cubicBezTo>
                  <a:cubicBezTo>
                    <a:pt x="83" y="60"/>
                    <a:pt x="83" y="60"/>
                    <a:pt x="83" y="60"/>
                  </a:cubicBezTo>
                  <a:cubicBezTo>
                    <a:pt x="7" y="60"/>
                    <a:pt x="7" y="60"/>
                    <a:pt x="7" y="60"/>
                  </a:cubicBezTo>
                  <a:cubicBezTo>
                    <a:pt x="7" y="39"/>
                    <a:pt x="7" y="39"/>
                    <a:pt x="7" y="39"/>
                  </a:cubicBezTo>
                  <a:cubicBezTo>
                    <a:pt x="83" y="39"/>
                    <a:pt x="83" y="39"/>
                    <a:pt x="83" y="39"/>
                  </a:cubicBezTo>
                  <a:cubicBezTo>
                    <a:pt x="83" y="21"/>
                    <a:pt x="83" y="21"/>
                    <a:pt x="83" y="21"/>
                  </a:cubicBezTo>
                  <a:cubicBezTo>
                    <a:pt x="0" y="21"/>
                    <a:pt x="0" y="21"/>
                    <a:pt x="0" y="21"/>
                  </a:cubicBezTo>
                  <a:cubicBezTo>
                    <a:pt x="0" y="0"/>
                    <a:pt x="0" y="0"/>
                    <a:pt x="0" y="0"/>
                  </a:cubicBezTo>
                  <a:lnTo>
                    <a:pt x="109"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Freeform 61"/>
            <p:cNvSpPr>
              <a:spLocks noEditPoints="1"/>
            </p:cNvSpPr>
            <p:nvPr userDrawn="1"/>
          </p:nvSpPr>
          <p:spPr bwMode="auto">
            <a:xfrm>
              <a:off x="7035" y="2010"/>
              <a:ext cx="290" cy="298"/>
            </a:xfrm>
            <a:custGeom>
              <a:avLst/>
              <a:gdLst>
                <a:gd name="T0" fmla="*/ 123 w 123"/>
                <a:gd name="T1" fmla="*/ 12 h 123"/>
                <a:gd name="T2" fmla="*/ 123 w 123"/>
                <a:gd name="T3" fmla="*/ 56 h 123"/>
                <a:gd name="T4" fmla="*/ 101 w 123"/>
                <a:gd name="T5" fmla="*/ 109 h 123"/>
                <a:gd name="T6" fmla="*/ 41 w 123"/>
                <a:gd name="T7" fmla="*/ 123 h 123"/>
                <a:gd name="T8" fmla="*/ 0 w 123"/>
                <a:gd name="T9" fmla="*/ 123 h 123"/>
                <a:gd name="T10" fmla="*/ 0 w 123"/>
                <a:gd name="T11" fmla="*/ 98 h 123"/>
                <a:gd name="T12" fmla="*/ 41 w 123"/>
                <a:gd name="T13" fmla="*/ 98 h 123"/>
                <a:gd name="T14" fmla="*/ 79 w 123"/>
                <a:gd name="T15" fmla="*/ 91 h 123"/>
                <a:gd name="T16" fmla="*/ 97 w 123"/>
                <a:gd name="T17" fmla="*/ 61 h 123"/>
                <a:gd name="T18" fmla="*/ 97 w 123"/>
                <a:gd name="T19" fmla="*/ 12 h 123"/>
                <a:gd name="T20" fmla="*/ 123 w 123"/>
                <a:gd name="T21" fmla="*/ 12 h 123"/>
                <a:gd name="T22" fmla="*/ 2 w 123"/>
                <a:gd name="T23" fmla="*/ 0 h 123"/>
                <a:gd name="T24" fmla="*/ 68 w 123"/>
                <a:gd name="T25" fmla="*/ 20 h 123"/>
                <a:gd name="T26" fmla="*/ 68 w 123"/>
                <a:gd name="T27" fmla="*/ 46 h 123"/>
                <a:gd name="T28" fmla="*/ 2 w 123"/>
                <a:gd name="T29" fmla="*/ 26 h 123"/>
                <a:gd name="T30" fmla="*/ 2 w 123"/>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3">
                  <a:moveTo>
                    <a:pt x="123" y="12"/>
                  </a:moveTo>
                  <a:cubicBezTo>
                    <a:pt x="123" y="56"/>
                    <a:pt x="123" y="56"/>
                    <a:pt x="123" y="56"/>
                  </a:cubicBezTo>
                  <a:cubicBezTo>
                    <a:pt x="123" y="82"/>
                    <a:pt x="116" y="98"/>
                    <a:pt x="101" y="109"/>
                  </a:cubicBezTo>
                  <a:cubicBezTo>
                    <a:pt x="88" y="119"/>
                    <a:pt x="72" y="123"/>
                    <a:pt x="41" y="123"/>
                  </a:cubicBezTo>
                  <a:cubicBezTo>
                    <a:pt x="0" y="123"/>
                    <a:pt x="0" y="123"/>
                    <a:pt x="0" y="123"/>
                  </a:cubicBezTo>
                  <a:cubicBezTo>
                    <a:pt x="0" y="98"/>
                    <a:pt x="0" y="98"/>
                    <a:pt x="0" y="98"/>
                  </a:cubicBezTo>
                  <a:cubicBezTo>
                    <a:pt x="41" y="98"/>
                    <a:pt x="41" y="98"/>
                    <a:pt x="41" y="98"/>
                  </a:cubicBezTo>
                  <a:cubicBezTo>
                    <a:pt x="59" y="98"/>
                    <a:pt x="73" y="95"/>
                    <a:pt x="79" y="91"/>
                  </a:cubicBezTo>
                  <a:cubicBezTo>
                    <a:pt x="90" y="86"/>
                    <a:pt x="97" y="75"/>
                    <a:pt x="97" y="61"/>
                  </a:cubicBezTo>
                  <a:cubicBezTo>
                    <a:pt x="97" y="12"/>
                    <a:pt x="97" y="12"/>
                    <a:pt x="97" y="12"/>
                  </a:cubicBezTo>
                  <a:lnTo>
                    <a:pt x="123" y="12"/>
                  </a:lnTo>
                  <a:close/>
                  <a:moveTo>
                    <a:pt x="2" y="0"/>
                  </a:moveTo>
                  <a:cubicBezTo>
                    <a:pt x="27" y="7"/>
                    <a:pt x="55" y="15"/>
                    <a:pt x="68" y="20"/>
                  </a:cubicBezTo>
                  <a:cubicBezTo>
                    <a:pt x="68" y="46"/>
                    <a:pt x="68" y="46"/>
                    <a:pt x="68" y="46"/>
                  </a:cubicBezTo>
                  <a:cubicBezTo>
                    <a:pt x="46" y="39"/>
                    <a:pt x="21" y="31"/>
                    <a:pt x="2" y="26"/>
                  </a:cubicBezTo>
                  <a:lnTo>
                    <a:pt x="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cxnSp>
        <p:nvCxnSpPr>
          <p:cNvPr id="123" name="直線コネクタ 122"/>
          <p:cNvCxnSpPr/>
          <p:nvPr/>
        </p:nvCxnSpPr>
        <p:spPr>
          <a:xfrm>
            <a:off x="1259632" y="235071"/>
            <a:ext cx="7884368"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622561"/>
      </p:ext>
    </p:extLst>
  </p:cSld>
  <p:clrMap bg1="lt1" tx1="dk1" bg2="lt2" tx2="dk2" accent1="accent1" accent2="accent2" accent3="accent3" accent4="accent4" accent5="accent5" accent6="accent6" hlink="hlink" folHlink="folHlink"/>
  <p:sldLayoutIdLst>
    <p:sldLayoutId id="2147483904" r:id="rId1"/>
  </p:sldLayoutIdLst>
  <p:hf sldNum="0" hdr="0" ftr="0" dt="0"/>
  <p:txStyles>
    <p:titleStyle>
      <a:lvl1pPr algn="l" rtl="0" eaLnBrk="1" latinLnBrk="0" hangingPunct="1">
        <a:spcBef>
          <a:spcPct val="0"/>
        </a:spcBef>
        <a:buNone/>
        <a:defRPr kumimoji="1"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37" indent="-283446" algn="l" rtl="0" eaLnBrk="1" latinLnBrk="0" hangingPunct="1">
        <a:lnSpc>
          <a:spcPct val="100000"/>
        </a:lnSpc>
        <a:spcBef>
          <a:spcPts val="600"/>
        </a:spcBef>
        <a:buClr>
          <a:schemeClr val="accent1"/>
        </a:buClr>
        <a:buSzPct val="80000"/>
        <a:buFont typeface="Wingdings 2"/>
        <a:buChar char=""/>
        <a:defRPr kumimoji="1" sz="3200" kern="1200">
          <a:solidFill>
            <a:schemeClr val="tx1"/>
          </a:solidFill>
          <a:latin typeface="+mn-lt"/>
          <a:ea typeface="+mn-ea"/>
          <a:cs typeface="+mn-cs"/>
        </a:defRPr>
      </a:lvl1pPr>
      <a:lvl2pPr marL="640039" indent="-237729" algn="l" rtl="0" eaLnBrk="1" latinLnBrk="0" hangingPunct="1">
        <a:lnSpc>
          <a:spcPct val="100000"/>
        </a:lnSpc>
        <a:spcBef>
          <a:spcPts val="550"/>
        </a:spcBef>
        <a:buClr>
          <a:schemeClr val="accent1"/>
        </a:buClr>
        <a:buFont typeface="Verdana"/>
        <a:buChar char="◦"/>
        <a:defRPr kumimoji="1" sz="2800" kern="1200">
          <a:solidFill>
            <a:schemeClr val="tx1"/>
          </a:solidFill>
          <a:latin typeface="+mn-lt"/>
          <a:ea typeface="+mn-ea"/>
          <a:cs typeface="+mn-cs"/>
        </a:defRPr>
      </a:lvl2pPr>
      <a:lvl3pPr marL="886912" indent="-228586" algn="l" rtl="0" eaLnBrk="1" latinLnBrk="0" hangingPunct="1">
        <a:lnSpc>
          <a:spcPct val="100000"/>
        </a:lnSpc>
        <a:spcBef>
          <a:spcPct val="20000"/>
        </a:spcBef>
        <a:buClr>
          <a:schemeClr val="accent2"/>
        </a:buClr>
        <a:buFont typeface="Wingdings 2"/>
        <a:buChar char=""/>
        <a:defRPr kumimoji="1" sz="2400" kern="1200">
          <a:solidFill>
            <a:schemeClr val="tx1"/>
          </a:solidFill>
          <a:latin typeface="+mn-lt"/>
          <a:ea typeface="+mn-ea"/>
          <a:cs typeface="+mn-cs"/>
        </a:defRPr>
      </a:lvl3pPr>
      <a:lvl4pPr marL="1097211" indent="-173725" algn="l" rtl="0" eaLnBrk="1" latinLnBrk="0" hangingPunct="1">
        <a:lnSpc>
          <a:spcPct val="100000"/>
        </a:lnSpc>
        <a:spcBef>
          <a:spcPct val="20000"/>
        </a:spcBef>
        <a:buClr>
          <a:schemeClr val="accent3"/>
        </a:buClr>
        <a:buFont typeface="Wingdings 2"/>
        <a:buChar char=""/>
        <a:defRPr kumimoji="1" sz="2000" kern="1200">
          <a:solidFill>
            <a:schemeClr val="tx1"/>
          </a:solidFill>
          <a:latin typeface="+mn-lt"/>
          <a:ea typeface="+mn-ea"/>
          <a:cs typeface="+mn-cs"/>
        </a:defRPr>
      </a:lvl4pPr>
      <a:lvl5pPr marL="1298366" indent="-182868" algn="l" rtl="0" eaLnBrk="1" latinLnBrk="0" hangingPunct="1">
        <a:lnSpc>
          <a:spcPct val="100000"/>
        </a:lnSpc>
        <a:spcBef>
          <a:spcPct val="20000"/>
        </a:spcBef>
        <a:buClr>
          <a:schemeClr val="accent4"/>
        </a:buClr>
        <a:buFont typeface="Wingdings 2"/>
        <a:buChar char=""/>
        <a:defRPr kumimoji="1" sz="2000" kern="1200">
          <a:solidFill>
            <a:schemeClr val="tx1"/>
          </a:solidFill>
          <a:latin typeface="+mn-lt"/>
          <a:ea typeface="+mn-ea"/>
          <a:cs typeface="+mn-cs"/>
        </a:defRPr>
      </a:lvl5pPr>
      <a:lvl6pPr marL="1508665" indent="-182868" algn="l" rtl="0" eaLnBrk="1" latinLnBrk="0" hangingPunct="1">
        <a:lnSpc>
          <a:spcPct val="100000"/>
        </a:lnSpc>
        <a:spcBef>
          <a:spcPct val="20000"/>
        </a:spcBef>
        <a:buClr>
          <a:schemeClr val="accent5"/>
        </a:buClr>
        <a:buFont typeface="Wingdings 2"/>
        <a:buChar char=""/>
        <a:defRPr kumimoji="1" sz="2000" kern="1200">
          <a:solidFill>
            <a:schemeClr val="tx1"/>
          </a:solidFill>
          <a:latin typeface="+mn-lt"/>
          <a:ea typeface="+mn-ea"/>
          <a:cs typeface="+mn-cs"/>
        </a:defRPr>
      </a:lvl6pPr>
      <a:lvl7pPr marL="1718964"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7pPr>
      <a:lvl8pPr marL="1920118"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8pPr>
      <a:lvl9pPr marL="2130417"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9pPr>
      <a:extLst/>
    </p:bodyStyle>
    <p:otherStyle>
      <a:lvl1pPr marL="0" algn="l" rtl="0" eaLnBrk="1" latinLnBrk="0" hangingPunct="1">
        <a:defRPr kumimoji="1" kern="1200">
          <a:solidFill>
            <a:schemeClr val="tx1"/>
          </a:solidFill>
          <a:latin typeface="+mn-lt"/>
          <a:ea typeface="+mn-ea"/>
          <a:cs typeface="+mn-cs"/>
        </a:defRPr>
      </a:lvl1pPr>
      <a:lvl2pPr marL="457171" algn="l" rtl="0" eaLnBrk="1" latinLnBrk="0" hangingPunct="1">
        <a:defRPr kumimoji="1" kern="1200">
          <a:solidFill>
            <a:schemeClr val="tx1"/>
          </a:solidFill>
          <a:latin typeface="+mn-lt"/>
          <a:ea typeface="+mn-ea"/>
          <a:cs typeface="+mn-cs"/>
        </a:defRPr>
      </a:lvl2pPr>
      <a:lvl3pPr marL="914342" algn="l" rtl="0" eaLnBrk="1" latinLnBrk="0" hangingPunct="1">
        <a:defRPr kumimoji="1" kern="1200">
          <a:solidFill>
            <a:schemeClr val="tx1"/>
          </a:solidFill>
          <a:latin typeface="+mn-lt"/>
          <a:ea typeface="+mn-ea"/>
          <a:cs typeface="+mn-cs"/>
        </a:defRPr>
      </a:lvl3pPr>
      <a:lvl4pPr marL="1371513" algn="l" rtl="0" eaLnBrk="1" latinLnBrk="0" hangingPunct="1">
        <a:defRPr kumimoji="1" kern="1200">
          <a:solidFill>
            <a:schemeClr val="tx1"/>
          </a:solidFill>
          <a:latin typeface="+mn-lt"/>
          <a:ea typeface="+mn-ea"/>
          <a:cs typeface="+mn-cs"/>
        </a:defRPr>
      </a:lvl4pPr>
      <a:lvl5pPr marL="1828684" algn="l" rtl="0" eaLnBrk="1" latinLnBrk="0" hangingPunct="1">
        <a:defRPr kumimoji="1" kern="1200">
          <a:solidFill>
            <a:schemeClr val="tx1"/>
          </a:solidFill>
          <a:latin typeface="+mn-lt"/>
          <a:ea typeface="+mn-ea"/>
          <a:cs typeface="+mn-cs"/>
        </a:defRPr>
      </a:lvl5pPr>
      <a:lvl6pPr marL="2285855" algn="l" rtl="0" eaLnBrk="1" latinLnBrk="0" hangingPunct="1">
        <a:defRPr kumimoji="1" kern="1200">
          <a:solidFill>
            <a:schemeClr val="tx1"/>
          </a:solidFill>
          <a:latin typeface="+mn-lt"/>
          <a:ea typeface="+mn-ea"/>
          <a:cs typeface="+mn-cs"/>
        </a:defRPr>
      </a:lvl6pPr>
      <a:lvl7pPr marL="2743026" algn="l" rtl="0" eaLnBrk="1" latinLnBrk="0" hangingPunct="1">
        <a:defRPr kumimoji="1" kern="1200">
          <a:solidFill>
            <a:schemeClr val="tx1"/>
          </a:solidFill>
          <a:latin typeface="+mn-lt"/>
          <a:ea typeface="+mn-ea"/>
          <a:cs typeface="+mn-cs"/>
        </a:defRPr>
      </a:lvl7pPr>
      <a:lvl8pPr marL="3200198" algn="l" rtl="0" eaLnBrk="1" latinLnBrk="0" hangingPunct="1">
        <a:defRPr kumimoji="1" kern="1200">
          <a:solidFill>
            <a:schemeClr val="tx1"/>
          </a:solidFill>
          <a:latin typeface="+mn-lt"/>
          <a:ea typeface="+mn-ea"/>
          <a:cs typeface="+mn-cs"/>
        </a:defRPr>
      </a:lvl8pPr>
      <a:lvl9pPr marL="3657369" algn="l" rtl="0" eaLnBrk="1" latinLnBrk="0" hangingPunct="1">
        <a:defRPr kumimoji="1" kern="1200">
          <a:solidFill>
            <a:schemeClr val="tx1"/>
          </a:solidFill>
          <a:latin typeface="+mn-lt"/>
          <a:ea typeface="+mn-ea"/>
          <a:cs typeface="+mn-cs"/>
        </a:defRPr>
      </a:lvl9pPr>
      <a:extLst/>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guide id="3" pos="158">
          <p15:clr>
            <a:srgbClr val="F26B43"/>
          </p15:clr>
        </p15:guide>
        <p15:guide id="4" pos="5602">
          <p15:clr>
            <a:srgbClr val="F26B43"/>
          </p15:clr>
        </p15:guide>
        <p15:guide id="5" orient="horz" pos="4133">
          <p15:clr>
            <a:srgbClr val="F26B43"/>
          </p15:clr>
        </p15:guide>
        <p15:guide id="6" orient="horz" pos="73">
          <p15:clr>
            <a:srgbClr val="F26B43"/>
          </p15:clr>
        </p15:guide>
        <p15:guide id="7" orient="horz" pos="436">
          <p15:clr>
            <a:srgbClr val="F26B43"/>
          </p15:clr>
        </p15:guide>
        <p15:guide id="8" orient="horz" pos="346">
          <p15:clr>
            <a:srgbClr val="F26B43"/>
          </p15:clr>
        </p15:guide>
        <p15:guide id="9" orient="horz" pos="406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6580119"/>
      </p:ext>
    </p:extLst>
  </p:cSld>
  <p:clrMap bg1="lt1" tx1="dk1" bg2="lt2" tx2="dk2" accent1="accent1" accent2="accent2" accent3="accent3" accent4="accent4" accent5="accent5" accent6="accent6" hlink="hlink" folHlink="folHlink"/>
  <p:sldLayoutIdLst>
    <p:sldLayoutId id="2147483990" r:id="rId1"/>
    <p:sldLayoutId id="2147483991" r:id="rId2"/>
  </p:sldLayoutIdLst>
  <p:timing>
    <p:tnLst>
      <p:par>
        <p:cTn id="1" dur="indefinite" restart="never" nodeType="tmRoot"/>
      </p:par>
    </p:tnLst>
  </p:timing>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 name="円/楕円 118"/>
          <p:cNvSpPr/>
          <p:nvPr userDrawn="1"/>
        </p:nvSpPr>
        <p:spPr>
          <a:xfrm>
            <a:off x="4211960" y="6565180"/>
            <a:ext cx="150837" cy="292820"/>
          </a:xfrm>
          <a:custGeom>
            <a:avLst/>
            <a:gdLst>
              <a:gd name="connsiteX0" fmla="*/ 0 w 291600"/>
              <a:gd name="connsiteY0" fmla="*/ 145800 h 291600"/>
              <a:gd name="connsiteX1" fmla="*/ 145800 w 291600"/>
              <a:gd name="connsiteY1" fmla="*/ 0 h 291600"/>
              <a:gd name="connsiteX2" fmla="*/ 291600 w 291600"/>
              <a:gd name="connsiteY2" fmla="*/ 145800 h 291600"/>
              <a:gd name="connsiteX3" fmla="*/ 145800 w 291600"/>
              <a:gd name="connsiteY3" fmla="*/ 291600 h 291600"/>
              <a:gd name="connsiteX4" fmla="*/ 0 w 291600"/>
              <a:gd name="connsiteY4" fmla="*/ 145800 h 291600"/>
              <a:gd name="connsiteX0" fmla="*/ 0 w 291600"/>
              <a:gd name="connsiteY0" fmla="*/ 145800 h 291600"/>
              <a:gd name="connsiteX1" fmla="*/ 145800 w 291600"/>
              <a:gd name="connsiteY1" fmla="*/ 0 h 291600"/>
              <a:gd name="connsiteX2" fmla="*/ 291600 w 291600"/>
              <a:gd name="connsiteY2" fmla="*/ 145800 h 291600"/>
              <a:gd name="connsiteX3" fmla="*/ 145800 w 291600"/>
              <a:gd name="connsiteY3" fmla="*/ 291600 h 291600"/>
              <a:gd name="connsiteX4" fmla="*/ 91440 w 291600"/>
              <a:gd name="connsiteY4" fmla="*/ 237240 h 291600"/>
              <a:gd name="connsiteX0" fmla="*/ 98851 w 244651"/>
              <a:gd name="connsiteY0" fmla="*/ 0 h 291600"/>
              <a:gd name="connsiteX1" fmla="*/ 244651 w 244651"/>
              <a:gd name="connsiteY1" fmla="*/ 145800 h 291600"/>
              <a:gd name="connsiteX2" fmla="*/ 98851 w 244651"/>
              <a:gd name="connsiteY2" fmla="*/ 291600 h 291600"/>
              <a:gd name="connsiteX3" fmla="*/ 44491 w 244651"/>
              <a:gd name="connsiteY3" fmla="*/ 237240 h 291600"/>
              <a:gd name="connsiteX0" fmla="*/ 0 w 145800"/>
              <a:gd name="connsiteY0" fmla="*/ 0 h 291600"/>
              <a:gd name="connsiteX1" fmla="*/ 145800 w 145800"/>
              <a:gd name="connsiteY1" fmla="*/ 145800 h 291600"/>
              <a:gd name="connsiteX2" fmla="*/ 0 w 145800"/>
              <a:gd name="connsiteY2" fmla="*/ 291600 h 291600"/>
            </a:gdLst>
            <a:ahLst/>
            <a:cxnLst>
              <a:cxn ang="0">
                <a:pos x="connsiteX0" y="connsiteY0"/>
              </a:cxn>
              <a:cxn ang="0">
                <a:pos x="connsiteX1" y="connsiteY1"/>
              </a:cxn>
              <a:cxn ang="0">
                <a:pos x="connsiteX2" y="connsiteY2"/>
              </a:cxn>
            </a:cxnLst>
            <a:rect l="l" t="t" r="r" b="b"/>
            <a:pathLst>
              <a:path w="145800" h="291600">
                <a:moveTo>
                  <a:pt x="0" y="0"/>
                </a:moveTo>
                <a:cubicBezTo>
                  <a:pt x="80523" y="0"/>
                  <a:pt x="145800" y="65277"/>
                  <a:pt x="145800" y="145800"/>
                </a:cubicBezTo>
                <a:cubicBezTo>
                  <a:pt x="145800" y="226323"/>
                  <a:pt x="80523" y="291600"/>
                  <a:pt x="0" y="291600"/>
                </a:cubicBezTo>
              </a:path>
            </a:pathLst>
          </a:custGeom>
          <a:solidFill>
            <a:srgbClr val="21713A"/>
          </a:solidFill>
        </p:spPr>
        <p:txBody>
          <a:bodyPr wrap="square" rtlCol="0" anchor="ctr">
            <a:noAutofit/>
          </a:bodyPr>
          <a:lstStyle/>
          <a:p>
            <a:pPr marL="0" marR="0" indent="0" algn="ctr" defTabSz="914400" eaLnBrk="1" fontAlgn="auto" latinLnBrk="0" hangingPunct="1">
              <a:lnSpc>
                <a:spcPts val="1400"/>
              </a:lnSpc>
              <a:spcBef>
                <a:spcPts val="0"/>
              </a:spcBef>
              <a:spcAft>
                <a:spcPts val="0"/>
              </a:spcAft>
              <a:buClrTx/>
              <a:buSzTx/>
              <a:buFontTx/>
              <a:buNone/>
              <a:tabLst/>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26" name="正方形/長方形 25"/>
          <p:cNvSpPr/>
          <p:nvPr userDrawn="1"/>
        </p:nvSpPr>
        <p:spPr>
          <a:xfrm>
            <a:off x="0" y="6565180"/>
            <a:ext cx="4211960" cy="292820"/>
          </a:xfrm>
          <a:prstGeom prst="rect">
            <a:avLst/>
          </a:prstGeom>
          <a:solidFill>
            <a:srgbClr val="21713A"/>
          </a:solidFill>
        </p:spPr>
        <p:txBody>
          <a:bodyPr wrap="square" rtlCol="0" anchor="ctr">
            <a:noAutofit/>
          </a:bodyPr>
          <a:lstStyle/>
          <a:p>
            <a:pPr marL="0" marR="0" indent="0" algn="ctr" defTabSz="914400" eaLnBrk="1" fontAlgn="auto" latinLnBrk="0" hangingPunct="1">
              <a:lnSpc>
                <a:spcPts val="1400"/>
              </a:lnSpc>
              <a:spcBef>
                <a:spcPts val="0"/>
              </a:spcBef>
              <a:spcAft>
                <a:spcPts val="0"/>
              </a:spcAft>
              <a:buClrTx/>
              <a:buSzTx/>
              <a:buFontTx/>
              <a:buNone/>
              <a:tabLst/>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cxnSp>
        <p:nvCxnSpPr>
          <p:cNvPr id="6" name="直線コネクタ 5"/>
          <p:cNvCxnSpPr/>
          <p:nvPr/>
        </p:nvCxnSpPr>
        <p:spPr>
          <a:xfrm flipV="1">
            <a:off x="0" y="6525344"/>
            <a:ext cx="9144000" cy="4863"/>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7" name="テキスト ボックス 6"/>
          <p:cNvSpPr txBox="1"/>
          <p:nvPr/>
        </p:nvSpPr>
        <p:spPr>
          <a:xfrm>
            <a:off x="8167688" y="6551949"/>
            <a:ext cx="595178" cy="282573"/>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wrap="square" lIns="0" tIns="36000" rIns="0" bIns="0" rtlCol="0" anchor="ctr" anchorCtr="0">
            <a:spAutoFit/>
          </a:bodyPr>
          <a:lstStyle/>
          <a:p>
            <a:pPr algn="ctr"/>
            <a:fld id="{DDECCA39-7FE6-408C-8475-740CBAFBF106}" type="slidenum">
              <a:rPr kumimoji="1" lang="ja-JP" altLang="en-US" sz="1600" b="1" smtClean="0">
                <a:solidFill>
                  <a:schemeClr val="tx1"/>
                </a:solidFill>
              </a:rPr>
              <a:pPr algn="ctr"/>
              <a:t>‹#›</a:t>
            </a:fld>
            <a:endParaRPr kumimoji="1" lang="ja-JP" altLang="en-US" sz="1600" b="1" dirty="0">
              <a:solidFill>
                <a:schemeClr val="tx1"/>
              </a:solidFill>
            </a:endParaRPr>
          </a:p>
        </p:txBody>
      </p:sp>
      <p:sp>
        <p:nvSpPr>
          <p:cNvPr id="85" name="テキスト ボックス 84"/>
          <p:cNvSpPr txBox="1"/>
          <p:nvPr userDrawn="1"/>
        </p:nvSpPr>
        <p:spPr>
          <a:xfrm>
            <a:off x="236031" y="6613504"/>
            <a:ext cx="4126766" cy="159462"/>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r>
              <a:rPr kumimoji="1" lang="ja-JP" altLang="en-US" sz="780" b="1" dirty="0" smtClean="0">
                <a:solidFill>
                  <a:schemeClr val="bg1"/>
                </a:solidFill>
                <a:latin typeface="+mn-ea"/>
                <a:ea typeface="+mn-ea"/>
              </a:rPr>
              <a:t>うめきた</a:t>
            </a:r>
            <a:r>
              <a:rPr kumimoji="1" lang="en-US" altLang="ja-JP" sz="780" b="1" dirty="0" smtClean="0">
                <a:solidFill>
                  <a:schemeClr val="bg1"/>
                </a:solidFill>
                <a:latin typeface="+mn-ea"/>
                <a:ea typeface="+mn-ea"/>
              </a:rPr>
              <a:t>2</a:t>
            </a:r>
            <a:r>
              <a:rPr kumimoji="1" lang="ja-JP" altLang="en-US" sz="780" b="1" dirty="0" smtClean="0">
                <a:solidFill>
                  <a:schemeClr val="bg1"/>
                </a:solidFill>
                <a:latin typeface="+mn-ea"/>
                <a:ea typeface="+mn-ea"/>
              </a:rPr>
              <a:t>期　みどりとイノベーションの融合拠点形成推進協議会 設立記念シンポジウム</a:t>
            </a:r>
            <a:endParaRPr kumimoji="1" lang="ja-JP" altLang="en-US" sz="780" b="1" dirty="0">
              <a:solidFill>
                <a:schemeClr val="bg1"/>
              </a:solidFill>
              <a:latin typeface="+mn-ea"/>
              <a:ea typeface="+mn-ea"/>
            </a:endParaRPr>
          </a:p>
        </p:txBody>
      </p:sp>
      <p:cxnSp>
        <p:nvCxnSpPr>
          <p:cNvPr id="129" name="直線コネクタ 128"/>
          <p:cNvCxnSpPr/>
          <p:nvPr userDrawn="1"/>
        </p:nvCxnSpPr>
        <p:spPr>
          <a:xfrm>
            <a:off x="8089750" y="6517174"/>
            <a:ext cx="0" cy="340826"/>
          </a:xfrm>
          <a:prstGeom prst="line">
            <a:avLst/>
          </a:prstGeom>
          <a:ln w="127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7" name="直線コネクタ 136"/>
          <p:cNvCxnSpPr/>
          <p:nvPr userDrawn="1"/>
        </p:nvCxnSpPr>
        <p:spPr>
          <a:xfrm flipV="1">
            <a:off x="1259632" y="1"/>
            <a:ext cx="0" cy="692695"/>
          </a:xfrm>
          <a:prstGeom prst="line">
            <a:avLst/>
          </a:prstGeom>
          <a:ln w="952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158" name="グループ化 157"/>
          <p:cNvGrpSpPr/>
          <p:nvPr userDrawn="1"/>
        </p:nvGrpSpPr>
        <p:grpSpPr>
          <a:xfrm>
            <a:off x="7168622" y="6661466"/>
            <a:ext cx="843191" cy="100248"/>
            <a:chOff x="-755650" y="2794000"/>
            <a:chExt cx="10655301" cy="1266825"/>
          </a:xfrm>
        </p:grpSpPr>
        <p:sp>
          <p:nvSpPr>
            <p:cNvPr id="159" name="Freeform 5"/>
            <p:cNvSpPr>
              <a:spLocks/>
            </p:cNvSpPr>
            <p:nvPr userDrawn="1"/>
          </p:nvSpPr>
          <p:spPr bwMode="auto">
            <a:xfrm>
              <a:off x="-755650" y="2794000"/>
              <a:ext cx="1281113" cy="1266825"/>
            </a:xfrm>
            <a:custGeom>
              <a:avLst/>
              <a:gdLst>
                <a:gd name="T0" fmla="*/ 339 w 341"/>
                <a:gd name="T1" fmla="*/ 142 h 335"/>
                <a:gd name="T2" fmla="*/ 215 w 341"/>
                <a:gd name="T3" fmla="*/ 0 h 335"/>
                <a:gd name="T4" fmla="*/ 170 w 341"/>
                <a:gd name="T5" fmla="*/ 45 h 335"/>
                <a:gd name="T6" fmla="*/ 287 w 341"/>
                <a:gd name="T7" fmla="*/ 140 h 335"/>
                <a:gd name="T8" fmla="*/ 170 w 341"/>
                <a:gd name="T9" fmla="*/ 207 h 335"/>
                <a:gd name="T10" fmla="*/ 53 w 341"/>
                <a:gd name="T11" fmla="*/ 140 h 335"/>
                <a:gd name="T12" fmla="*/ 170 w 341"/>
                <a:gd name="T13" fmla="*/ 45 h 335"/>
                <a:gd name="T14" fmla="*/ 125 w 341"/>
                <a:gd name="T15" fmla="*/ 0 h 335"/>
                <a:gd name="T16" fmla="*/ 1 w 341"/>
                <a:gd name="T17" fmla="*/ 142 h 335"/>
                <a:gd name="T18" fmla="*/ 0 w 341"/>
                <a:gd name="T19" fmla="*/ 165 h 335"/>
                <a:gd name="T20" fmla="*/ 2 w 341"/>
                <a:gd name="T21" fmla="*/ 194 h 335"/>
                <a:gd name="T22" fmla="*/ 34 w 341"/>
                <a:gd name="T23" fmla="*/ 190 h 335"/>
                <a:gd name="T24" fmla="*/ 54 w 341"/>
                <a:gd name="T25" fmla="*/ 192 h 335"/>
                <a:gd name="T26" fmla="*/ 143 w 341"/>
                <a:gd name="T27" fmla="*/ 261 h 335"/>
                <a:gd name="T28" fmla="*/ 150 w 341"/>
                <a:gd name="T29" fmla="*/ 282 h 335"/>
                <a:gd name="T30" fmla="*/ 153 w 341"/>
                <a:gd name="T31" fmla="*/ 310 h 335"/>
                <a:gd name="T32" fmla="*/ 151 w 341"/>
                <a:gd name="T33" fmla="*/ 334 h 335"/>
                <a:gd name="T34" fmla="*/ 151 w 341"/>
                <a:gd name="T35" fmla="*/ 335 h 335"/>
                <a:gd name="T36" fmla="*/ 190 w 341"/>
                <a:gd name="T37" fmla="*/ 335 h 335"/>
                <a:gd name="T38" fmla="*/ 190 w 341"/>
                <a:gd name="T39" fmla="*/ 334 h 335"/>
                <a:gd name="T40" fmla="*/ 187 w 341"/>
                <a:gd name="T41" fmla="*/ 310 h 335"/>
                <a:gd name="T42" fmla="*/ 191 w 341"/>
                <a:gd name="T43" fmla="*/ 282 h 335"/>
                <a:gd name="T44" fmla="*/ 198 w 341"/>
                <a:gd name="T45" fmla="*/ 261 h 335"/>
                <a:gd name="T46" fmla="*/ 287 w 341"/>
                <a:gd name="T47" fmla="*/ 192 h 335"/>
                <a:gd name="T48" fmla="*/ 307 w 341"/>
                <a:gd name="T49" fmla="*/ 190 h 335"/>
                <a:gd name="T50" fmla="*/ 338 w 341"/>
                <a:gd name="T51" fmla="*/ 194 h 335"/>
                <a:gd name="T52" fmla="*/ 341 w 341"/>
                <a:gd name="T53" fmla="*/ 165 h 335"/>
                <a:gd name="T54" fmla="*/ 339 w 341"/>
                <a:gd name="T55" fmla="*/ 142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1" h="335">
                  <a:moveTo>
                    <a:pt x="339" y="142"/>
                  </a:moveTo>
                  <a:cubicBezTo>
                    <a:pt x="330" y="74"/>
                    <a:pt x="281" y="18"/>
                    <a:pt x="215" y="0"/>
                  </a:cubicBezTo>
                  <a:cubicBezTo>
                    <a:pt x="170" y="45"/>
                    <a:pt x="170" y="45"/>
                    <a:pt x="170" y="45"/>
                  </a:cubicBezTo>
                  <a:cubicBezTo>
                    <a:pt x="228" y="45"/>
                    <a:pt x="276" y="86"/>
                    <a:pt x="287" y="140"/>
                  </a:cubicBezTo>
                  <a:cubicBezTo>
                    <a:pt x="240" y="146"/>
                    <a:pt x="198" y="171"/>
                    <a:pt x="170" y="207"/>
                  </a:cubicBezTo>
                  <a:cubicBezTo>
                    <a:pt x="143" y="171"/>
                    <a:pt x="101" y="146"/>
                    <a:pt x="53" y="140"/>
                  </a:cubicBezTo>
                  <a:cubicBezTo>
                    <a:pt x="65" y="86"/>
                    <a:pt x="113" y="45"/>
                    <a:pt x="170" y="45"/>
                  </a:cubicBezTo>
                  <a:cubicBezTo>
                    <a:pt x="125" y="0"/>
                    <a:pt x="125" y="0"/>
                    <a:pt x="125" y="0"/>
                  </a:cubicBezTo>
                  <a:cubicBezTo>
                    <a:pt x="60" y="18"/>
                    <a:pt x="10" y="74"/>
                    <a:pt x="1" y="142"/>
                  </a:cubicBezTo>
                  <a:cubicBezTo>
                    <a:pt x="0" y="150"/>
                    <a:pt x="0" y="157"/>
                    <a:pt x="0" y="165"/>
                  </a:cubicBezTo>
                  <a:cubicBezTo>
                    <a:pt x="0" y="175"/>
                    <a:pt x="1" y="185"/>
                    <a:pt x="2" y="194"/>
                  </a:cubicBezTo>
                  <a:cubicBezTo>
                    <a:pt x="12" y="192"/>
                    <a:pt x="23" y="190"/>
                    <a:pt x="34" y="190"/>
                  </a:cubicBezTo>
                  <a:cubicBezTo>
                    <a:pt x="41" y="190"/>
                    <a:pt x="48" y="191"/>
                    <a:pt x="54" y="192"/>
                  </a:cubicBezTo>
                  <a:cubicBezTo>
                    <a:pt x="94" y="199"/>
                    <a:pt x="127" y="225"/>
                    <a:pt x="143" y="261"/>
                  </a:cubicBezTo>
                  <a:cubicBezTo>
                    <a:pt x="146" y="268"/>
                    <a:pt x="148" y="275"/>
                    <a:pt x="150" y="282"/>
                  </a:cubicBezTo>
                  <a:cubicBezTo>
                    <a:pt x="152" y="291"/>
                    <a:pt x="153" y="300"/>
                    <a:pt x="153" y="310"/>
                  </a:cubicBezTo>
                  <a:cubicBezTo>
                    <a:pt x="153" y="318"/>
                    <a:pt x="152" y="326"/>
                    <a:pt x="151" y="334"/>
                  </a:cubicBezTo>
                  <a:cubicBezTo>
                    <a:pt x="151" y="335"/>
                    <a:pt x="151" y="335"/>
                    <a:pt x="151" y="335"/>
                  </a:cubicBezTo>
                  <a:cubicBezTo>
                    <a:pt x="190" y="335"/>
                    <a:pt x="190" y="335"/>
                    <a:pt x="190" y="335"/>
                  </a:cubicBezTo>
                  <a:cubicBezTo>
                    <a:pt x="190" y="334"/>
                    <a:pt x="190" y="334"/>
                    <a:pt x="190" y="334"/>
                  </a:cubicBezTo>
                  <a:cubicBezTo>
                    <a:pt x="188" y="326"/>
                    <a:pt x="187" y="318"/>
                    <a:pt x="187" y="310"/>
                  </a:cubicBezTo>
                  <a:cubicBezTo>
                    <a:pt x="187" y="300"/>
                    <a:pt x="189" y="291"/>
                    <a:pt x="191" y="282"/>
                  </a:cubicBezTo>
                  <a:cubicBezTo>
                    <a:pt x="192" y="275"/>
                    <a:pt x="195" y="268"/>
                    <a:pt x="198" y="261"/>
                  </a:cubicBezTo>
                  <a:cubicBezTo>
                    <a:pt x="213" y="225"/>
                    <a:pt x="247" y="199"/>
                    <a:pt x="287" y="192"/>
                  </a:cubicBezTo>
                  <a:cubicBezTo>
                    <a:pt x="293" y="191"/>
                    <a:pt x="300" y="190"/>
                    <a:pt x="307" y="190"/>
                  </a:cubicBezTo>
                  <a:cubicBezTo>
                    <a:pt x="318" y="190"/>
                    <a:pt x="328" y="192"/>
                    <a:pt x="338" y="194"/>
                  </a:cubicBezTo>
                  <a:cubicBezTo>
                    <a:pt x="340" y="185"/>
                    <a:pt x="341" y="175"/>
                    <a:pt x="341" y="165"/>
                  </a:cubicBezTo>
                  <a:cubicBezTo>
                    <a:pt x="341" y="157"/>
                    <a:pt x="340" y="150"/>
                    <a:pt x="339" y="142"/>
                  </a:cubicBez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0" name="Freeform 6"/>
            <p:cNvSpPr>
              <a:spLocks noEditPoints="1"/>
            </p:cNvSpPr>
            <p:nvPr userDrawn="1"/>
          </p:nvSpPr>
          <p:spPr bwMode="auto">
            <a:xfrm>
              <a:off x="941388" y="2998788"/>
              <a:ext cx="608013" cy="804863"/>
            </a:xfrm>
            <a:custGeom>
              <a:avLst/>
              <a:gdLst>
                <a:gd name="T0" fmla="*/ 162 w 162"/>
                <a:gd name="T1" fmla="*/ 106 h 213"/>
                <a:gd name="T2" fmla="*/ 81 w 162"/>
                <a:gd name="T3" fmla="*/ 213 h 213"/>
                <a:gd name="T4" fmla="*/ 0 w 162"/>
                <a:gd name="T5" fmla="*/ 107 h 213"/>
                <a:gd name="T6" fmla="*/ 81 w 162"/>
                <a:gd name="T7" fmla="*/ 0 h 213"/>
                <a:gd name="T8" fmla="*/ 162 w 162"/>
                <a:gd name="T9" fmla="*/ 106 h 213"/>
                <a:gd name="T10" fmla="*/ 35 w 162"/>
                <a:gd name="T11" fmla="*/ 106 h 213"/>
                <a:gd name="T12" fmla="*/ 81 w 162"/>
                <a:gd name="T13" fmla="*/ 185 h 213"/>
                <a:gd name="T14" fmla="*/ 127 w 162"/>
                <a:gd name="T15" fmla="*/ 106 h 213"/>
                <a:gd name="T16" fmla="*/ 81 w 162"/>
                <a:gd name="T17" fmla="*/ 27 h 213"/>
                <a:gd name="T18" fmla="*/ 35 w 162"/>
                <a:gd name="T19" fmla="*/ 106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213">
                  <a:moveTo>
                    <a:pt x="162" y="106"/>
                  </a:moveTo>
                  <a:cubicBezTo>
                    <a:pt x="162" y="174"/>
                    <a:pt x="129" y="213"/>
                    <a:pt x="81" y="213"/>
                  </a:cubicBezTo>
                  <a:cubicBezTo>
                    <a:pt x="32" y="213"/>
                    <a:pt x="0" y="174"/>
                    <a:pt x="0" y="107"/>
                  </a:cubicBezTo>
                  <a:cubicBezTo>
                    <a:pt x="0" y="38"/>
                    <a:pt x="33" y="0"/>
                    <a:pt x="81" y="0"/>
                  </a:cubicBezTo>
                  <a:cubicBezTo>
                    <a:pt x="129" y="0"/>
                    <a:pt x="162" y="38"/>
                    <a:pt x="162" y="106"/>
                  </a:cubicBezTo>
                  <a:close/>
                  <a:moveTo>
                    <a:pt x="35" y="106"/>
                  </a:moveTo>
                  <a:cubicBezTo>
                    <a:pt x="35" y="159"/>
                    <a:pt x="53" y="185"/>
                    <a:pt x="81" y="185"/>
                  </a:cubicBezTo>
                  <a:cubicBezTo>
                    <a:pt x="109" y="185"/>
                    <a:pt x="127" y="159"/>
                    <a:pt x="127" y="106"/>
                  </a:cubicBezTo>
                  <a:cubicBezTo>
                    <a:pt x="127" y="54"/>
                    <a:pt x="109" y="27"/>
                    <a:pt x="81" y="27"/>
                  </a:cubicBezTo>
                  <a:cubicBezTo>
                    <a:pt x="53" y="27"/>
                    <a:pt x="35" y="54"/>
                    <a:pt x="35" y="106"/>
                  </a:cubicBez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1" name="Freeform 7"/>
            <p:cNvSpPr>
              <a:spLocks/>
            </p:cNvSpPr>
            <p:nvPr userDrawn="1"/>
          </p:nvSpPr>
          <p:spPr bwMode="auto">
            <a:xfrm>
              <a:off x="1617663" y="2998788"/>
              <a:ext cx="525463" cy="804863"/>
            </a:xfrm>
            <a:custGeom>
              <a:avLst/>
              <a:gdLst>
                <a:gd name="T0" fmla="*/ 105 w 140"/>
                <a:gd name="T1" fmla="*/ 60 h 213"/>
                <a:gd name="T2" fmla="*/ 71 w 140"/>
                <a:gd name="T3" fmla="*/ 27 h 213"/>
                <a:gd name="T4" fmla="*/ 40 w 140"/>
                <a:gd name="T5" fmla="*/ 54 h 213"/>
                <a:gd name="T6" fmla="*/ 75 w 140"/>
                <a:gd name="T7" fmla="*/ 88 h 213"/>
                <a:gd name="T8" fmla="*/ 85 w 140"/>
                <a:gd name="T9" fmla="*/ 91 h 213"/>
                <a:gd name="T10" fmla="*/ 140 w 140"/>
                <a:gd name="T11" fmla="*/ 152 h 213"/>
                <a:gd name="T12" fmla="*/ 72 w 140"/>
                <a:gd name="T13" fmla="*/ 213 h 213"/>
                <a:gd name="T14" fmla="*/ 0 w 140"/>
                <a:gd name="T15" fmla="*/ 160 h 213"/>
                <a:gd name="T16" fmla="*/ 32 w 140"/>
                <a:gd name="T17" fmla="*/ 149 h 213"/>
                <a:gd name="T18" fmla="*/ 71 w 140"/>
                <a:gd name="T19" fmla="*/ 186 h 213"/>
                <a:gd name="T20" fmla="*/ 107 w 140"/>
                <a:gd name="T21" fmla="*/ 156 h 213"/>
                <a:gd name="T22" fmla="*/ 70 w 140"/>
                <a:gd name="T23" fmla="*/ 121 h 213"/>
                <a:gd name="T24" fmla="*/ 60 w 140"/>
                <a:gd name="T25" fmla="*/ 118 h 213"/>
                <a:gd name="T26" fmla="*/ 7 w 140"/>
                <a:gd name="T27" fmla="*/ 56 h 213"/>
                <a:gd name="T28" fmla="*/ 70 w 140"/>
                <a:gd name="T29" fmla="*/ 0 h 213"/>
                <a:gd name="T30" fmla="*/ 137 w 140"/>
                <a:gd name="T31" fmla="*/ 51 h 213"/>
                <a:gd name="T32" fmla="*/ 105 w 140"/>
                <a:gd name="T33" fmla="*/ 6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13">
                  <a:moveTo>
                    <a:pt x="105" y="60"/>
                  </a:moveTo>
                  <a:cubicBezTo>
                    <a:pt x="100" y="38"/>
                    <a:pt x="89" y="27"/>
                    <a:pt x="71" y="27"/>
                  </a:cubicBezTo>
                  <a:cubicBezTo>
                    <a:pt x="51" y="27"/>
                    <a:pt x="40" y="37"/>
                    <a:pt x="40" y="54"/>
                  </a:cubicBezTo>
                  <a:cubicBezTo>
                    <a:pt x="40" y="72"/>
                    <a:pt x="47" y="80"/>
                    <a:pt x="75" y="88"/>
                  </a:cubicBezTo>
                  <a:cubicBezTo>
                    <a:pt x="85" y="91"/>
                    <a:pt x="85" y="91"/>
                    <a:pt x="85" y="91"/>
                  </a:cubicBezTo>
                  <a:cubicBezTo>
                    <a:pt x="128" y="104"/>
                    <a:pt x="140" y="122"/>
                    <a:pt x="140" y="152"/>
                  </a:cubicBezTo>
                  <a:cubicBezTo>
                    <a:pt x="140" y="188"/>
                    <a:pt x="117" y="213"/>
                    <a:pt x="72" y="213"/>
                  </a:cubicBezTo>
                  <a:cubicBezTo>
                    <a:pt x="35" y="213"/>
                    <a:pt x="9" y="195"/>
                    <a:pt x="0" y="160"/>
                  </a:cubicBezTo>
                  <a:cubicBezTo>
                    <a:pt x="32" y="149"/>
                    <a:pt x="32" y="149"/>
                    <a:pt x="32" y="149"/>
                  </a:cubicBezTo>
                  <a:cubicBezTo>
                    <a:pt x="37" y="173"/>
                    <a:pt x="51" y="186"/>
                    <a:pt x="71" y="186"/>
                  </a:cubicBezTo>
                  <a:cubicBezTo>
                    <a:pt x="96" y="186"/>
                    <a:pt x="107" y="174"/>
                    <a:pt x="107" y="156"/>
                  </a:cubicBezTo>
                  <a:cubicBezTo>
                    <a:pt x="107" y="139"/>
                    <a:pt x="101" y="130"/>
                    <a:pt x="70" y="121"/>
                  </a:cubicBezTo>
                  <a:cubicBezTo>
                    <a:pt x="60" y="118"/>
                    <a:pt x="60" y="118"/>
                    <a:pt x="60" y="118"/>
                  </a:cubicBezTo>
                  <a:cubicBezTo>
                    <a:pt x="20" y="105"/>
                    <a:pt x="7" y="88"/>
                    <a:pt x="7" y="56"/>
                  </a:cubicBezTo>
                  <a:cubicBezTo>
                    <a:pt x="7" y="25"/>
                    <a:pt x="30" y="0"/>
                    <a:pt x="70" y="0"/>
                  </a:cubicBezTo>
                  <a:cubicBezTo>
                    <a:pt x="104" y="0"/>
                    <a:pt x="127" y="17"/>
                    <a:pt x="137" y="51"/>
                  </a:cubicBezTo>
                  <a:lnTo>
                    <a:pt x="105" y="60"/>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2" name="Freeform 8"/>
            <p:cNvSpPr>
              <a:spLocks noEditPoints="1"/>
            </p:cNvSpPr>
            <p:nvPr userDrawn="1"/>
          </p:nvSpPr>
          <p:spPr bwMode="auto">
            <a:xfrm>
              <a:off x="2198688" y="3009900"/>
              <a:ext cx="585788" cy="777875"/>
            </a:xfrm>
            <a:custGeom>
              <a:avLst/>
              <a:gdLst>
                <a:gd name="T0" fmla="*/ 156 w 156"/>
                <a:gd name="T1" fmla="*/ 206 h 206"/>
                <a:gd name="T2" fmla="*/ 121 w 156"/>
                <a:gd name="T3" fmla="*/ 206 h 206"/>
                <a:gd name="T4" fmla="*/ 105 w 156"/>
                <a:gd name="T5" fmla="*/ 145 h 206"/>
                <a:gd name="T6" fmla="*/ 47 w 156"/>
                <a:gd name="T7" fmla="*/ 145 h 206"/>
                <a:gd name="T8" fmla="*/ 31 w 156"/>
                <a:gd name="T9" fmla="*/ 206 h 206"/>
                <a:gd name="T10" fmla="*/ 0 w 156"/>
                <a:gd name="T11" fmla="*/ 206 h 206"/>
                <a:gd name="T12" fmla="*/ 58 w 156"/>
                <a:gd name="T13" fmla="*/ 0 h 206"/>
                <a:gd name="T14" fmla="*/ 97 w 156"/>
                <a:gd name="T15" fmla="*/ 0 h 206"/>
                <a:gd name="T16" fmla="*/ 156 w 156"/>
                <a:gd name="T17" fmla="*/ 206 h 206"/>
                <a:gd name="T18" fmla="*/ 88 w 156"/>
                <a:gd name="T19" fmla="*/ 77 h 206"/>
                <a:gd name="T20" fmla="*/ 77 w 156"/>
                <a:gd name="T21" fmla="*/ 27 h 206"/>
                <a:gd name="T22" fmla="*/ 75 w 156"/>
                <a:gd name="T23" fmla="*/ 27 h 206"/>
                <a:gd name="T24" fmla="*/ 63 w 156"/>
                <a:gd name="T25" fmla="*/ 77 h 206"/>
                <a:gd name="T26" fmla="*/ 53 w 156"/>
                <a:gd name="T27" fmla="*/ 119 h 206"/>
                <a:gd name="T28" fmla="*/ 99 w 156"/>
                <a:gd name="T29" fmla="*/ 119 h 206"/>
                <a:gd name="T30" fmla="*/ 88 w 156"/>
                <a:gd name="T31"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6">
                  <a:moveTo>
                    <a:pt x="156" y="206"/>
                  </a:moveTo>
                  <a:cubicBezTo>
                    <a:pt x="121" y="206"/>
                    <a:pt x="121" y="206"/>
                    <a:pt x="121" y="206"/>
                  </a:cubicBezTo>
                  <a:cubicBezTo>
                    <a:pt x="105" y="145"/>
                    <a:pt x="105" y="145"/>
                    <a:pt x="105" y="145"/>
                  </a:cubicBezTo>
                  <a:cubicBezTo>
                    <a:pt x="47" y="145"/>
                    <a:pt x="47" y="145"/>
                    <a:pt x="47" y="145"/>
                  </a:cubicBezTo>
                  <a:cubicBezTo>
                    <a:pt x="31" y="206"/>
                    <a:pt x="31" y="206"/>
                    <a:pt x="31" y="206"/>
                  </a:cubicBezTo>
                  <a:cubicBezTo>
                    <a:pt x="0" y="206"/>
                    <a:pt x="0" y="206"/>
                    <a:pt x="0" y="206"/>
                  </a:cubicBezTo>
                  <a:cubicBezTo>
                    <a:pt x="58" y="0"/>
                    <a:pt x="58" y="0"/>
                    <a:pt x="58" y="0"/>
                  </a:cubicBezTo>
                  <a:cubicBezTo>
                    <a:pt x="97" y="0"/>
                    <a:pt x="97" y="0"/>
                    <a:pt x="97" y="0"/>
                  </a:cubicBezTo>
                  <a:lnTo>
                    <a:pt x="156" y="206"/>
                  </a:lnTo>
                  <a:close/>
                  <a:moveTo>
                    <a:pt x="88" y="77"/>
                  </a:moveTo>
                  <a:cubicBezTo>
                    <a:pt x="84" y="61"/>
                    <a:pt x="81" y="46"/>
                    <a:pt x="77" y="27"/>
                  </a:cubicBezTo>
                  <a:cubicBezTo>
                    <a:pt x="75" y="27"/>
                    <a:pt x="75" y="27"/>
                    <a:pt x="75" y="27"/>
                  </a:cubicBezTo>
                  <a:cubicBezTo>
                    <a:pt x="71" y="46"/>
                    <a:pt x="68" y="61"/>
                    <a:pt x="63" y="77"/>
                  </a:cubicBezTo>
                  <a:cubicBezTo>
                    <a:pt x="53" y="119"/>
                    <a:pt x="53" y="119"/>
                    <a:pt x="53" y="119"/>
                  </a:cubicBezTo>
                  <a:cubicBezTo>
                    <a:pt x="99" y="119"/>
                    <a:pt x="99" y="119"/>
                    <a:pt x="99" y="119"/>
                  </a:cubicBezTo>
                  <a:lnTo>
                    <a:pt x="88" y="77"/>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3" name="Freeform 9"/>
            <p:cNvSpPr>
              <a:spLocks/>
            </p:cNvSpPr>
            <p:nvPr userDrawn="1"/>
          </p:nvSpPr>
          <p:spPr bwMode="auto">
            <a:xfrm>
              <a:off x="2878138" y="3009900"/>
              <a:ext cx="552450" cy="777875"/>
            </a:xfrm>
            <a:custGeom>
              <a:avLst/>
              <a:gdLst>
                <a:gd name="T0" fmla="*/ 180 w 348"/>
                <a:gd name="T1" fmla="*/ 195 h 490"/>
                <a:gd name="T2" fmla="*/ 348 w 348"/>
                <a:gd name="T3" fmla="*/ 490 h 490"/>
                <a:gd name="T4" fmla="*/ 261 w 348"/>
                <a:gd name="T5" fmla="*/ 490 h 490"/>
                <a:gd name="T6" fmla="*/ 130 w 348"/>
                <a:gd name="T7" fmla="*/ 254 h 490"/>
                <a:gd name="T8" fmla="*/ 78 w 348"/>
                <a:gd name="T9" fmla="*/ 319 h 490"/>
                <a:gd name="T10" fmla="*/ 78 w 348"/>
                <a:gd name="T11" fmla="*/ 490 h 490"/>
                <a:gd name="T12" fmla="*/ 0 w 348"/>
                <a:gd name="T13" fmla="*/ 490 h 490"/>
                <a:gd name="T14" fmla="*/ 0 w 348"/>
                <a:gd name="T15" fmla="*/ 0 h 490"/>
                <a:gd name="T16" fmla="*/ 78 w 348"/>
                <a:gd name="T17" fmla="*/ 0 h 490"/>
                <a:gd name="T18" fmla="*/ 78 w 348"/>
                <a:gd name="T19" fmla="*/ 223 h 490"/>
                <a:gd name="T20" fmla="*/ 246 w 348"/>
                <a:gd name="T21" fmla="*/ 0 h 490"/>
                <a:gd name="T22" fmla="*/ 336 w 348"/>
                <a:gd name="T23" fmla="*/ 0 h 490"/>
                <a:gd name="T24" fmla="*/ 180 w 348"/>
                <a:gd name="T25" fmla="*/ 195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8" h="490">
                  <a:moveTo>
                    <a:pt x="180" y="195"/>
                  </a:moveTo>
                  <a:lnTo>
                    <a:pt x="348" y="490"/>
                  </a:lnTo>
                  <a:lnTo>
                    <a:pt x="261" y="490"/>
                  </a:lnTo>
                  <a:lnTo>
                    <a:pt x="130" y="254"/>
                  </a:lnTo>
                  <a:lnTo>
                    <a:pt x="78" y="319"/>
                  </a:lnTo>
                  <a:lnTo>
                    <a:pt x="78" y="490"/>
                  </a:lnTo>
                  <a:lnTo>
                    <a:pt x="0" y="490"/>
                  </a:lnTo>
                  <a:lnTo>
                    <a:pt x="0" y="0"/>
                  </a:lnTo>
                  <a:lnTo>
                    <a:pt x="78" y="0"/>
                  </a:lnTo>
                  <a:lnTo>
                    <a:pt x="78" y="223"/>
                  </a:lnTo>
                  <a:lnTo>
                    <a:pt x="246" y="0"/>
                  </a:lnTo>
                  <a:lnTo>
                    <a:pt x="336" y="0"/>
                  </a:lnTo>
                  <a:lnTo>
                    <a:pt x="180" y="195"/>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4" name="Freeform 10"/>
            <p:cNvSpPr>
              <a:spLocks noEditPoints="1"/>
            </p:cNvSpPr>
            <p:nvPr userDrawn="1"/>
          </p:nvSpPr>
          <p:spPr bwMode="auto">
            <a:xfrm>
              <a:off x="3460750" y="3009900"/>
              <a:ext cx="585788" cy="777875"/>
            </a:xfrm>
            <a:custGeom>
              <a:avLst/>
              <a:gdLst>
                <a:gd name="T0" fmla="*/ 156 w 156"/>
                <a:gd name="T1" fmla="*/ 206 h 206"/>
                <a:gd name="T2" fmla="*/ 122 w 156"/>
                <a:gd name="T3" fmla="*/ 206 h 206"/>
                <a:gd name="T4" fmla="*/ 106 w 156"/>
                <a:gd name="T5" fmla="*/ 145 h 206"/>
                <a:gd name="T6" fmla="*/ 48 w 156"/>
                <a:gd name="T7" fmla="*/ 145 h 206"/>
                <a:gd name="T8" fmla="*/ 31 w 156"/>
                <a:gd name="T9" fmla="*/ 206 h 206"/>
                <a:gd name="T10" fmla="*/ 0 w 156"/>
                <a:gd name="T11" fmla="*/ 206 h 206"/>
                <a:gd name="T12" fmla="*/ 58 w 156"/>
                <a:gd name="T13" fmla="*/ 0 h 206"/>
                <a:gd name="T14" fmla="*/ 98 w 156"/>
                <a:gd name="T15" fmla="*/ 0 h 206"/>
                <a:gd name="T16" fmla="*/ 156 w 156"/>
                <a:gd name="T17" fmla="*/ 206 h 206"/>
                <a:gd name="T18" fmla="*/ 89 w 156"/>
                <a:gd name="T19" fmla="*/ 77 h 206"/>
                <a:gd name="T20" fmla="*/ 78 w 156"/>
                <a:gd name="T21" fmla="*/ 27 h 206"/>
                <a:gd name="T22" fmla="*/ 75 w 156"/>
                <a:gd name="T23" fmla="*/ 27 h 206"/>
                <a:gd name="T24" fmla="*/ 64 w 156"/>
                <a:gd name="T25" fmla="*/ 77 h 206"/>
                <a:gd name="T26" fmla="*/ 53 w 156"/>
                <a:gd name="T27" fmla="*/ 119 h 206"/>
                <a:gd name="T28" fmla="*/ 100 w 156"/>
                <a:gd name="T29" fmla="*/ 119 h 206"/>
                <a:gd name="T30" fmla="*/ 89 w 156"/>
                <a:gd name="T31" fmla="*/ 7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6" h="206">
                  <a:moveTo>
                    <a:pt x="156" y="206"/>
                  </a:moveTo>
                  <a:cubicBezTo>
                    <a:pt x="122" y="206"/>
                    <a:pt x="122" y="206"/>
                    <a:pt x="122" y="206"/>
                  </a:cubicBezTo>
                  <a:cubicBezTo>
                    <a:pt x="106" y="145"/>
                    <a:pt x="106" y="145"/>
                    <a:pt x="106" y="145"/>
                  </a:cubicBezTo>
                  <a:cubicBezTo>
                    <a:pt x="48" y="145"/>
                    <a:pt x="48" y="145"/>
                    <a:pt x="48" y="145"/>
                  </a:cubicBezTo>
                  <a:cubicBezTo>
                    <a:pt x="31" y="206"/>
                    <a:pt x="31" y="206"/>
                    <a:pt x="31" y="206"/>
                  </a:cubicBezTo>
                  <a:cubicBezTo>
                    <a:pt x="0" y="206"/>
                    <a:pt x="0" y="206"/>
                    <a:pt x="0" y="206"/>
                  </a:cubicBezTo>
                  <a:cubicBezTo>
                    <a:pt x="58" y="0"/>
                    <a:pt x="58" y="0"/>
                    <a:pt x="58" y="0"/>
                  </a:cubicBezTo>
                  <a:cubicBezTo>
                    <a:pt x="98" y="0"/>
                    <a:pt x="98" y="0"/>
                    <a:pt x="98" y="0"/>
                  </a:cubicBezTo>
                  <a:lnTo>
                    <a:pt x="156" y="206"/>
                  </a:lnTo>
                  <a:close/>
                  <a:moveTo>
                    <a:pt x="89" y="77"/>
                  </a:moveTo>
                  <a:cubicBezTo>
                    <a:pt x="85" y="61"/>
                    <a:pt x="82" y="46"/>
                    <a:pt x="78" y="27"/>
                  </a:cubicBezTo>
                  <a:cubicBezTo>
                    <a:pt x="75" y="27"/>
                    <a:pt x="75" y="27"/>
                    <a:pt x="75" y="27"/>
                  </a:cubicBezTo>
                  <a:cubicBezTo>
                    <a:pt x="71" y="46"/>
                    <a:pt x="68" y="61"/>
                    <a:pt x="64" y="77"/>
                  </a:cubicBezTo>
                  <a:cubicBezTo>
                    <a:pt x="53" y="119"/>
                    <a:pt x="53" y="119"/>
                    <a:pt x="53" y="119"/>
                  </a:cubicBezTo>
                  <a:cubicBezTo>
                    <a:pt x="100" y="119"/>
                    <a:pt x="100" y="119"/>
                    <a:pt x="100" y="119"/>
                  </a:cubicBezTo>
                  <a:lnTo>
                    <a:pt x="89" y="77"/>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5" name="Freeform 11"/>
            <p:cNvSpPr>
              <a:spLocks/>
            </p:cNvSpPr>
            <p:nvPr userDrawn="1"/>
          </p:nvSpPr>
          <p:spPr bwMode="auto">
            <a:xfrm>
              <a:off x="4392613" y="3009900"/>
              <a:ext cx="536575" cy="793750"/>
            </a:xfrm>
            <a:custGeom>
              <a:avLst/>
              <a:gdLst>
                <a:gd name="T0" fmla="*/ 143 w 143"/>
                <a:gd name="T1" fmla="*/ 135 h 210"/>
                <a:gd name="T2" fmla="*/ 72 w 143"/>
                <a:gd name="T3" fmla="*/ 210 h 210"/>
                <a:gd name="T4" fmla="*/ 0 w 143"/>
                <a:gd name="T5" fmla="*/ 135 h 210"/>
                <a:gd name="T6" fmla="*/ 0 w 143"/>
                <a:gd name="T7" fmla="*/ 0 h 210"/>
                <a:gd name="T8" fmla="*/ 33 w 143"/>
                <a:gd name="T9" fmla="*/ 0 h 210"/>
                <a:gd name="T10" fmla="*/ 33 w 143"/>
                <a:gd name="T11" fmla="*/ 134 h 210"/>
                <a:gd name="T12" fmla="*/ 73 w 143"/>
                <a:gd name="T13" fmla="*/ 182 h 210"/>
                <a:gd name="T14" fmla="*/ 113 w 143"/>
                <a:gd name="T15" fmla="*/ 134 h 210"/>
                <a:gd name="T16" fmla="*/ 113 w 143"/>
                <a:gd name="T17" fmla="*/ 0 h 210"/>
                <a:gd name="T18" fmla="*/ 143 w 143"/>
                <a:gd name="T19" fmla="*/ 0 h 210"/>
                <a:gd name="T20" fmla="*/ 143 w 143"/>
                <a:gd name="T21" fmla="*/ 13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210">
                  <a:moveTo>
                    <a:pt x="143" y="135"/>
                  </a:moveTo>
                  <a:cubicBezTo>
                    <a:pt x="143" y="184"/>
                    <a:pt x="116" y="210"/>
                    <a:pt x="72" y="210"/>
                  </a:cubicBezTo>
                  <a:cubicBezTo>
                    <a:pt x="28" y="210"/>
                    <a:pt x="0" y="185"/>
                    <a:pt x="0" y="135"/>
                  </a:cubicBezTo>
                  <a:cubicBezTo>
                    <a:pt x="0" y="0"/>
                    <a:pt x="0" y="0"/>
                    <a:pt x="0" y="0"/>
                  </a:cubicBezTo>
                  <a:cubicBezTo>
                    <a:pt x="33" y="0"/>
                    <a:pt x="33" y="0"/>
                    <a:pt x="33" y="0"/>
                  </a:cubicBezTo>
                  <a:cubicBezTo>
                    <a:pt x="33" y="134"/>
                    <a:pt x="33" y="134"/>
                    <a:pt x="33" y="134"/>
                  </a:cubicBezTo>
                  <a:cubicBezTo>
                    <a:pt x="33" y="168"/>
                    <a:pt x="48" y="182"/>
                    <a:pt x="73" y="182"/>
                  </a:cubicBezTo>
                  <a:cubicBezTo>
                    <a:pt x="98" y="182"/>
                    <a:pt x="113" y="168"/>
                    <a:pt x="113" y="134"/>
                  </a:cubicBezTo>
                  <a:cubicBezTo>
                    <a:pt x="113" y="0"/>
                    <a:pt x="113" y="0"/>
                    <a:pt x="113" y="0"/>
                  </a:cubicBezTo>
                  <a:cubicBezTo>
                    <a:pt x="143" y="0"/>
                    <a:pt x="143" y="0"/>
                    <a:pt x="143" y="0"/>
                  </a:cubicBezTo>
                  <a:lnTo>
                    <a:pt x="143" y="135"/>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6" name="Freeform 12"/>
            <p:cNvSpPr>
              <a:spLocks/>
            </p:cNvSpPr>
            <p:nvPr userDrawn="1"/>
          </p:nvSpPr>
          <p:spPr bwMode="auto">
            <a:xfrm>
              <a:off x="5089525" y="3009900"/>
              <a:ext cx="544513" cy="777875"/>
            </a:xfrm>
            <a:custGeom>
              <a:avLst/>
              <a:gdLst>
                <a:gd name="T0" fmla="*/ 145 w 145"/>
                <a:gd name="T1" fmla="*/ 206 h 206"/>
                <a:gd name="T2" fmla="*/ 104 w 145"/>
                <a:gd name="T3" fmla="*/ 206 h 206"/>
                <a:gd name="T4" fmla="*/ 59 w 145"/>
                <a:gd name="T5" fmla="*/ 100 h 206"/>
                <a:gd name="T6" fmla="*/ 32 w 145"/>
                <a:gd name="T7" fmla="*/ 32 h 206"/>
                <a:gd name="T8" fmla="*/ 28 w 145"/>
                <a:gd name="T9" fmla="*/ 32 h 206"/>
                <a:gd name="T10" fmla="*/ 30 w 145"/>
                <a:gd name="T11" fmla="*/ 106 h 206"/>
                <a:gd name="T12" fmla="*/ 30 w 145"/>
                <a:gd name="T13" fmla="*/ 206 h 206"/>
                <a:gd name="T14" fmla="*/ 0 w 145"/>
                <a:gd name="T15" fmla="*/ 206 h 206"/>
                <a:gd name="T16" fmla="*/ 0 w 145"/>
                <a:gd name="T17" fmla="*/ 0 h 206"/>
                <a:gd name="T18" fmla="*/ 49 w 145"/>
                <a:gd name="T19" fmla="*/ 0 h 206"/>
                <a:gd name="T20" fmla="*/ 88 w 145"/>
                <a:gd name="T21" fmla="*/ 91 h 206"/>
                <a:gd name="T22" fmla="*/ 113 w 145"/>
                <a:gd name="T23" fmla="*/ 162 h 206"/>
                <a:gd name="T24" fmla="*/ 117 w 145"/>
                <a:gd name="T25" fmla="*/ 162 h 206"/>
                <a:gd name="T26" fmla="*/ 114 w 145"/>
                <a:gd name="T27" fmla="*/ 87 h 206"/>
                <a:gd name="T28" fmla="*/ 114 w 145"/>
                <a:gd name="T29" fmla="*/ 0 h 206"/>
                <a:gd name="T30" fmla="*/ 145 w 145"/>
                <a:gd name="T31" fmla="*/ 0 h 206"/>
                <a:gd name="T32" fmla="*/ 145 w 145"/>
                <a:gd name="T33"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06">
                  <a:moveTo>
                    <a:pt x="145" y="206"/>
                  </a:moveTo>
                  <a:cubicBezTo>
                    <a:pt x="104" y="206"/>
                    <a:pt x="104" y="206"/>
                    <a:pt x="104" y="206"/>
                  </a:cubicBezTo>
                  <a:cubicBezTo>
                    <a:pt x="59" y="100"/>
                    <a:pt x="59" y="100"/>
                    <a:pt x="59" y="100"/>
                  </a:cubicBezTo>
                  <a:cubicBezTo>
                    <a:pt x="48" y="74"/>
                    <a:pt x="40" y="55"/>
                    <a:pt x="32" y="32"/>
                  </a:cubicBezTo>
                  <a:cubicBezTo>
                    <a:pt x="28" y="32"/>
                    <a:pt x="28" y="32"/>
                    <a:pt x="28" y="32"/>
                  </a:cubicBezTo>
                  <a:cubicBezTo>
                    <a:pt x="29" y="56"/>
                    <a:pt x="30" y="81"/>
                    <a:pt x="30" y="106"/>
                  </a:cubicBezTo>
                  <a:cubicBezTo>
                    <a:pt x="30" y="206"/>
                    <a:pt x="30" y="206"/>
                    <a:pt x="30" y="206"/>
                  </a:cubicBezTo>
                  <a:cubicBezTo>
                    <a:pt x="0" y="206"/>
                    <a:pt x="0" y="206"/>
                    <a:pt x="0" y="206"/>
                  </a:cubicBezTo>
                  <a:cubicBezTo>
                    <a:pt x="0" y="0"/>
                    <a:pt x="0" y="0"/>
                    <a:pt x="0" y="0"/>
                  </a:cubicBezTo>
                  <a:cubicBezTo>
                    <a:pt x="49" y="0"/>
                    <a:pt x="49" y="0"/>
                    <a:pt x="49" y="0"/>
                  </a:cubicBezTo>
                  <a:cubicBezTo>
                    <a:pt x="88" y="91"/>
                    <a:pt x="88" y="91"/>
                    <a:pt x="88" y="91"/>
                  </a:cubicBezTo>
                  <a:cubicBezTo>
                    <a:pt x="99" y="117"/>
                    <a:pt x="106" y="138"/>
                    <a:pt x="113" y="162"/>
                  </a:cubicBezTo>
                  <a:cubicBezTo>
                    <a:pt x="117" y="162"/>
                    <a:pt x="117" y="162"/>
                    <a:pt x="117" y="162"/>
                  </a:cubicBezTo>
                  <a:cubicBezTo>
                    <a:pt x="115" y="137"/>
                    <a:pt x="114" y="114"/>
                    <a:pt x="114" y="87"/>
                  </a:cubicBezTo>
                  <a:cubicBezTo>
                    <a:pt x="114" y="0"/>
                    <a:pt x="114" y="0"/>
                    <a:pt x="114" y="0"/>
                  </a:cubicBezTo>
                  <a:cubicBezTo>
                    <a:pt x="145" y="0"/>
                    <a:pt x="145" y="0"/>
                    <a:pt x="145" y="0"/>
                  </a:cubicBezTo>
                  <a:lnTo>
                    <a:pt x="145" y="206"/>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7" name="Rectangle 13"/>
            <p:cNvSpPr>
              <a:spLocks noChangeArrowheads="1"/>
            </p:cNvSpPr>
            <p:nvPr userDrawn="1"/>
          </p:nvSpPr>
          <p:spPr bwMode="auto">
            <a:xfrm>
              <a:off x="5792788" y="3009900"/>
              <a:ext cx="127000" cy="777875"/>
            </a:xfrm>
            <a:prstGeom prst="rect">
              <a:avLst/>
            </a:prstGeom>
            <a:solidFill>
              <a:srgbClr val="2C37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8" name="Freeform 14"/>
            <p:cNvSpPr>
              <a:spLocks/>
            </p:cNvSpPr>
            <p:nvPr userDrawn="1"/>
          </p:nvSpPr>
          <p:spPr bwMode="auto">
            <a:xfrm>
              <a:off x="6013450" y="3009900"/>
              <a:ext cx="585788" cy="777875"/>
            </a:xfrm>
            <a:custGeom>
              <a:avLst/>
              <a:gdLst>
                <a:gd name="T0" fmla="*/ 98 w 156"/>
                <a:gd name="T1" fmla="*/ 206 h 206"/>
                <a:gd name="T2" fmla="*/ 58 w 156"/>
                <a:gd name="T3" fmla="*/ 206 h 206"/>
                <a:gd name="T4" fmla="*/ 0 w 156"/>
                <a:gd name="T5" fmla="*/ 0 h 206"/>
                <a:gd name="T6" fmla="*/ 36 w 156"/>
                <a:gd name="T7" fmla="*/ 0 h 206"/>
                <a:gd name="T8" fmla="*/ 60 w 156"/>
                <a:gd name="T9" fmla="*/ 97 h 206"/>
                <a:gd name="T10" fmla="*/ 78 w 156"/>
                <a:gd name="T11" fmla="*/ 173 h 206"/>
                <a:gd name="T12" fmla="*/ 81 w 156"/>
                <a:gd name="T13" fmla="*/ 173 h 206"/>
                <a:gd name="T14" fmla="*/ 99 w 156"/>
                <a:gd name="T15" fmla="*/ 98 h 206"/>
                <a:gd name="T16" fmla="*/ 124 w 156"/>
                <a:gd name="T17" fmla="*/ 0 h 206"/>
                <a:gd name="T18" fmla="*/ 156 w 156"/>
                <a:gd name="T19" fmla="*/ 0 h 206"/>
                <a:gd name="T20" fmla="*/ 98 w 156"/>
                <a:gd name="T21"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6" h="206">
                  <a:moveTo>
                    <a:pt x="98" y="206"/>
                  </a:moveTo>
                  <a:cubicBezTo>
                    <a:pt x="58" y="206"/>
                    <a:pt x="58" y="206"/>
                    <a:pt x="58" y="206"/>
                  </a:cubicBezTo>
                  <a:cubicBezTo>
                    <a:pt x="0" y="0"/>
                    <a:pt x="0" y="0"/>
                    <a:pt x="0" y="0"/>
                  </a:cubicBezTo>
                  <a:cubicBezTo>
                    <a:pt x="36" y="0"/>
                    <a:pt x="36" y="0"/>
                    <a:pt x="36" y="0"/>
                  </a:cubicBezTo>
                  <a:cubicBezTo>
                    <a:pt x="60" y="97"/>
                    <a:pt x="60" y="97"/>
                    <a:pt x="60" y="97"/>
                  </a:cubicBezTo>
                  <a:cubicBezTo>
                    <a:pt x="67" y="124"/>
                    <a:pt x="72" y="148"/>
                    <a:pt x="78" y="173"/>
                  </a:cubicBezTo>
                  <a:cubicBezTo>
                    <a:pt x="81" y="173"/>
                    <a:pt x="81" y="173"/>
                    <a:pt x="81" y="173"/>
                  </a:cubicBezTo>
                  <a:cubicBezTo>
                    <a:pt x="87" y="148"/>
                    <a:pt x="92" y="125"/>
                    <a:pt x="99" y="98"/>
                  </a:cubicBezTo>
                  <a:cubicBezTo>
                    <a:pt x="124" y="0"/>
                    <a:pt x="124" y="0"/>
                    <a:pt x="124" y="0"/>
                  </a:cubicBezTo>
                  <a:cubicBezTo>
                    <a:pt x="156" y="0"/>
                    <a:pt x="156" y="0"/>
                    <a:pt x="156" y="0"/>
                  </a:cubicBezTo>
                  <a:lnTo>
                    <a:pt x="98" y="206"/>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69" name="Freeform 15"/>
            <p:cNvSpPr>
              <a:spLocks/>
            </p:cNvSpPr>
            <p:nvPr userDrawn="1"/>
          </p:nvSpPr>
          <p:spPr bwMode="auto">
            <a:xfrm>
              <a:off x="6697663" y="3009900"/>
              <a:ext cx="473075" cy="777875"/>
            </a:xfrm>
            <a:custGeom>
              <a:avLst/>
              <a:gdLst>
                <a:gd name="T0" fmla="*/ 293 w 298"/>
                <a:gd name="T1" fmla="*/ 69 h 490"/>
                <a:gd name="T2" fmla="*/ 78 w 298"/>
                <a:gd name="T3" fmla="*/ 69 h 490"/>
                <a:gd name="T4" fmla="*/ 78 w 298"/>
                <a:gd name="T5" fmla="*/ 197 h 490"/>
                <a:gd name="T6" fmla="*/ 241 w 298"/>
                <a:gd name="T7" fmla="*/ 197 h 490"/>
                <a:gd name="T8" fmla="*/ 241 w 298"/>
                <a:gd name="T9" fmla="*/ 264 h 490"/>
                <a:gd name="T10" fmla="*/ 78 w 298"/>
                <a:gd name="T11" fmla="*/ 264 h 490"/>
                <a:gd name="T12" fmla="*/ 78 w 298"/>
                <a:gd name="T13" fmla="*/ 423 h 490"/>
                <a:gd name="T14" fmla="*/ 298 w 298"/>
                <a:gd name="T15" fmla="*/ 423 h 490"/>
                <a:gd name="T16" fmla="*/ 298 w 298"/>
                <a:gd name="T17" fmla="*/ 490 h 490"/>
                <a:gd name="T18" fmla="*/ 0 w 298"/>
                <a:gd name="T19" fmla="*/ 490 h 490"/>
                <a:gd name="T20" fmla="*/ 0 w 298"/>
                <a:gd name="T21" fmla="*/ 0 h 490"/>
                <a:gd name="T22" fmla="*/ 293 w 298"/>
                <a:gd name="T23" fmla="*/ 0 h 490"/>
                <a:gd name="T24" fmla="*/ 293 w 298"/>
                <a:gd name="T25" fmla="*/ 6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8" h="490">
                  <a:moveTo>
                    <a:pt x="293" y="69"/>
                  </a:moveTo>
                  <a:lnTo>
                    <a:pt x="78" y="69"/>
                  </a:lnTo>
                  <a:lnTo>
                    <a:pt x="78" y="197"/>
                  </a:lnTo>
                  <a:lnTo>
                    <a:pt x="241" y="197"/>
                  </a:lnTo>
                  <a:lnTo>
                    <a:pt x="241" y="264"/>
                  </a:lnTo>
                  <a:lnTo>
                    <a:pt x="78" y="264"/>
                  </a:lnTo>
                  <a:lnTo>
                    <a:pt x="78" y="423"/>
                  </a:lnTo>
                  <a:lnTo>
                    <a:pt x="298" y="423"/>
                  </a:lnTo>
                  <a:lnTo>
                    <a:pt x="298" y="490"/>
                  </a:lnTo>
                  <a:lnTo>
                    <a:pt x="0" y="490"/>
                  </a:lnTo>
                  <a:lnTo>
                    <a:pt x="0" y="0"/>
                  </a:lnTo>
                  <a:lnTo>
                    <a:pt x="293" y="0"/>
                  </a:lnTo>
                  <a:lnTo>
                    <a:pt x="293" y="69"/>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0" name="Freeform 16"/>
            <p:cNvSpPr>
              <a:spLocks noEditPoints="1"/>
            </p:cNvSpPr>
            <p:nvPr userDrawn="1"/>
          </p:nvSpPr>
          <p:spPr bwMode="auto">
            <a:xfrm>
              <a:off x="7278688" y="3009900"/>
              <a:ext cx="530225" cy="777875"/>
            </a:xfrm>
            <a:custGeom>
              <a:avLst/>
              <a:gdLst>
                <a:gd name="T0" fmla="*/ 68 w 141"/>
                <a:gd name="T1" fmla="*/ 0 h 206"/>
                <a:gd name="T2" fmla="*/ 135 w 141"/>
                <a:gd name="T3" fmla="*/ 56 h 206"/>
                <a:gd name="T4" fmla="*/ 97 w 141"/>
                <a:gd name="T5" fmla="*/ 108 h 206"/>
                <a:gd name="T6" fmla="*/ 141 w 141"/>
                <a:gd name="T7" fmla="*/ 206 h 206"/>
                <a:gd name="T8" fmla="*/ 106 w 141"/>
                <a:gd name="T9" fmla="*/ 206 h 206"/>
                <a:gd name="T10" fmla="*/ 68 w 141"/>
                <a:gd name="T11" fmla="*/ 114 h 206"/>
                <a:gd name="T12" fmla="*/ 59 w 141"/>
                <a:gd name="T13" fmla="*/ 114 h 206"/>
                <a:gd name="T14" fmla="*/ 32 w 141"/>
                <a:gd name="T15" fmla="*/ 114 h 206"/>
                <a:gd name="T16" fmla="*/ 32 w 141"/>
                <a:gd name="T17" fmla="*/ 206 h 206"/>
                <a:gd name="T18" fmla="*/ 0 w 141"/>
                <a:gd name="T19" fmla="*/ 206 h 206"/>
                <a:gd name="T20" fmla="*/ 0 w 141"/>
                <a:gd name="T21" fmla="*/ 0 h 206"/>
                <a:gd name="T22" fmla="*/ 68 w 141"/>
                <a:gd name="T23" fmla="*/ 0 h 206"/>
                <a:gd name="T24" fmla="*/ 32 w 141"/>
                <a:gd name="T25" fmla="*/ 87 h 206"/>
                <a:gd name="T26" fmla="*/ 65 w 141"/>
                <a:gd name="T27" fmla="*/ 87 h 206"/>
                <a:gd name="T28" fmla="*/ 102 w 141"/>
                <a:gd name="T29" fmla="*/ 57 h 206"/>
                <a:gd name="T30" fmla="*/ 67 w 141"/>
                <a:gd name="T31" fmla="*/ 27 h 206"/>
                <a:gd name="T32" fmla="*/ 32 w 141"/>
                <a:gd name="T33" fmla="*/ 27 h 206"/>
                <a:gd name="T34" fmla="*/ 32 w 141"/>
                <a:gd name="T35" fmla="*/ 8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206">
                  <a:moveTo>
                    <a:pt x="68" y="0"/>
                  </a:moveTo>
                  <a:cubicBezTo>
                    <a:pt x="114" y="0"/>
                    <a:pt x="135" y="20"/>
                    <a:pt x="135" y="56"/>
                  </a:cubicBezTo>
                  <a:cubicBezTo>
                    <a:pt x="135" y="82"/>
                    <a:pt x="122" y="100"/>
                    <a:pt x="97" y="108"/>
                  </a:cubicBezTo>
                  <a:cubicBezTo>
                    <a:pt x="141" y="206"/>
                    <a:pt x="141" y="206"/>
                    <a:pt x="141" y="206"/>
                  </a:cubicBezTo>
                  <a:cubicBezTo>
                    <a:pt x="106" y="206"/>
                    <a:pt x="106" y="206"/>
                    <a:pt x="106" y="206"/>
                  </a:cubicBezTo>
                  <a:cubicBezTo>
                    <a:pt x="68" y="114"/>
                    <a:pt x="68" y="114"/>
                    <a:pt x="68" y="114"/>
                  </a:cubicBezTo>
                  <a:cubicBezTo>
                    <a:pt x="59" y="114"/>
                    <a:pt x="59" y="114"/>
                    <a:pt x="59" y="114"/>
                  </a:cubicBezTo>
                  <a:cubicBezTo>
                    <a:pt x="32" y="114"/>
                    <a:pt x="32" y="114"/>
                    <a:pt x="32" y="114"/>
                  </a:cubicBezTo>
                  <a:cubicBezTo>
                    <a:pt x="32" y="206"/>
                    <a:pt x="32" y="206"/>
                    <a:pt x="32" y="206"/>
                  </a:cubicBezTo>
                  <a:cubicBezTo>
                    <a:pt x="0" y="206"/>
                    <a:pt x="0" y="206"/>
                    <a:pt x="0" y="206"/>
                  </a:cubicBezTo>
                  <a:cubicBezTo>
                    <a:pt x="0" y="0"/>
                    <a:pt x="0" y="0"/>
                    <a:pt x="0" y="0"/>
                  </a:cubicBezTo>
                  <a:lnTo>
                    <a:pt x="68" y="0"/>
                  </a:lnTo>
                  <a:close/>
                  <a:moveTo>
                    <a:pt x="32" y="87"/>
                  </a:moveTo>
                  <a:cubicBezTo>
                    <a:pt x="65" y="87"/>
                    <a:pt x="65" y="87"/>
                    <a:pt x="65" y="87"/>
                  </a:cubicBezTo>
                  <a:cubicBezTo>
                    <a:pt x="91" y="87"/>
                    <a:pt x="102" y="76"/>
                    <a:pt x="102" y="57"/>
                  </a:cubicBezTo>
                  <a:cubicBezTo>
                    <a:pt x="102" y="38"/>
                    <a:pt x="93" y="27"/>
                    <a:pt x="67" y="27"/>
                  </a:cubicBezTo>
                  <a:cubicBezTo>
                    <a:pt x="32" y="27"/>
                    <a:pt x="32" y="27"/>
                    <a:pt x="32" y="27"/>
                  </a:cubicBezTo>
                  <a:lnTo>
                    <a:pt x="32" y="87"/>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1" name="Freeform 17"/>
            <p:cNvSpPr>
              <a:spLocks/>
            </p:cNvSpPr>
            <p:nvPr userDrawn="1"/>
          </p:nvSpPr>
          <p:spPr bwMode="auto">
            <a:xfrm>
              <a:off x="7856538" y="2998788"/>
              <a:ext cx="527050" cy="804863"/>
            </a:xfrm>
            <a:custGeom>
              <a:avLst/>
              <a:gdLst>
                <a:gd name="T0" fmla="*/ 105 w 140"/>
                <a:gd name="T1" fmla="*/ 60 h 213"/>
                <a:gd name="T2" fmla="*/ 71 w 140"/>
                <a:gd name="T3" fmla="*/ 27 h 213"/>
                <a:gd name="T4" fmla="*/ 40 w 140"/>
                <a:gd name="T5" fmla="*/ 54 h 213"/>
                <a:gd name="T6" fmla="*/ 74 w 140"/>
                <a:gd name="T7" fmla="*/ 88 h 213"/>
                <a:gd name="T8" fmla="*/ 84 w 140"/>
                <a:gd name="T9" fmla="*/ 91 h 213"/>
                <a:gd name="T10" fmla="*/ 140 w 140"/>
                <a:gd name="T11" fmla="*/ 152 h 213"/>
                <a:gd name="T12" fmla="*/ 71 w 140"/>
                <a:gd name="T13" fmla="*/ 213 h 213"/>
                <a:gd name="T14" fmla="*/ 0 w 140"/>
                <a:gd name="T15" fmla="*/ 160 h 213"/>
                <a:gd name="T16" fmla="*/ 32 w 140"/>
                <a:gd name="T17" fmla="*/ 149 h 213"/>
                <a:gd name="T18" fmla="*/ 71 w 140"/>
                <a:gd name="T19" fmla="*/ 186 h 213"/>
                <a:gd name="T20" fmla="*/ 107 w 140"/>
                <a:gd name="T21" fmla="*/ 156 h 213"/>
                <a:gd name="T22" fmla="*/ 70 w 140"/>
                <a:gd name="T23" fmla="*/ 121 h 213"/>
                <a:gd name="T24" fmla="*/ 60 w 140"/>
                <a:gd name="T25" fmla="*/ 118 h 213"/>
                <a:gd name="T26" fmla="*/ 7 w 140"/>
                <a:gd name="T27" fmla="*/ 56 h 213"/>
                <a:gd name="T28" fmla="*/ 70 w 140"/>
                <a:gd name="T29" fmla="*/ 0 h 213"/>
                <a:gd name="T30" fmla="*/ 137 w 140"/>
                <a:gd name="T31" fmla="*/ 51 h 213"/>
                <a:gd name="T32" fmla="*/ 105 w 140"/>
                <a:gd name="T33" fmla="*/ 6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213">
                  <a:moveTo>
                    <a:pt x="105" y="60"/>
                  </a:moveTo>
                  <a:cubicBezTo>
                    <a:pt x="100" y="38"/>
                    <a:pt x="89" y="27"/>
                    <a:pt x="71" y="27"/>
                  </a:cubicBezTo>
                  <a:cubicBezTo>
                    <a:pt x="51" y="27"/>
                    <a:pt x="40" y="37"/>
                    <a:pt x="40" y="54"/>
                  </a:cubicBezTo>
                  <a:cubicBezTo>
                    <a:pt x="40" y="72"/>
                    <a:pt x="47" y="80"/>
                    <a:pt x="74" y="88"/>
                  </a:cubicBezTo>
                  <a:cubicBezTo>
                    <a:pt x="84" y="91"/>
                    <a:pt x="84" y="91"/>
                    <a:pt x="84" y="91"/>
                  </a:cubicBezTo>
                  <a:cubicBezTo>
                    <a:pt x="127" y="104"/>
                    <a:pt x="140" y="122"/>
                    <a:pt x="140" y="152"/>
                  </a:cubicBezTo>
                  <a:cubicBezTo>
                    <a:pt x="140" y="188"/>
                    <a:pt x="117" y="213"/>
                    <a:pt x="71" y="213"/>
                  </a:cubicBezTo>
                  <a:cubicBezTo>
                    <a:pt x="35" y="213"/>
                    <a:pt x="9" y="195"/>
                    <a:pt x="0" y="160"/>
                  </a:cubicBezTo>
                  <a:cubicBezTo>
                    <a:pt x="32" y="149"/>
                    <a:pt x="32" y="149"/>
                    <a:pt x="32" y="149"/>
                  </a:cubicBezTo>
                  <a:cubicBezTo>
                    <a:pt x="36" y="173"/>
                    <a:pt x="51" y="186"/>
                    <a:pt x="71" y="186"/>
                  </a:cubicBezTo>
                  <a:cubicBezTo>
                    <a:pt x="96" y="186"/>
                    <a:pt x="107" y="174"/>
                    <a:pt x="107" y="156"/>
                  </a:cubicBezTo>
                  <a:cubicBezTo>
                    <a:pt x="107" y="139"/>
                    <a:pt x="101" y="130"/>
                    <a:pt x="70" y="121"/>
                  </a:cubicBezTo>
                  <a:cubicBezTo>
                    <a:pt x="60" y="118"/>
                    <a:pt x="60" y="118"/>
                    <a:pt x="60" y="118"/>
                  </a:cubicBezTo>
                  <a:cubicBezTo>
                    <a:pt x="20" y="105"/>
                    <a:pt x="7" y="88"/>
                    <a:pt x="7" y="56"/>
                  </a:cubicBezTo>
                  <a:cubicBezTo>
                    <a:pt x="7" y="25"/>
                    <a:pt x="30" y="0"/>
                    <a:pt x="70" y="0"/>
                  </a:cubicBezTo>
                  <a:cubicBezTo>
                    <a:pt x="103" y="0"/>
                    <a:pt x="127" y="17"/>
                    <a:pt x="137" y="51"/>
                  </a:cubicBezTo>
                  <a:lnTo>
                    <a:pt x="105" y="60"/>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2" name="Rectangle 18"/>
            <p:cNvSpPr>
              <a:spLocks noChangeArrowheads="1"/>
            </p:cNvSpPr>
            <p:nvPr userDrawn="1"/>
          </p:nvSpPr>
          <p:spPr bwMode="auto">
            <a:xfrm>
              <a:off x="8502650" y="3009900"/>
              <a:ext cx="123825" cy="777875"/>
            </a:xfrm>
            <a:prstGeom prst="rect">
              <a:avLst/>
            </a:prstGeom>
            <a:solidFill>
              <a:srgbClr val="2C37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3" name="Freeform 19"/>
            <p:cNvSpPr>
              <a:spLocks/>
            </p:cNvSpPr>
            <p:nvPr userDrawn="1"/>
          </p:nvSpPr>
          <p:spPr bwMode="auto">
            <a:xfrm>
              <a:off x="8731250" y="3009900"/>
              <a:ext cx="544513" cy="777875"/>
            </a:xfrm>
            <a:custGeom>
              <a:avLst/>
              <a:gdLst>
                <a:gd name="T0" fmla="*/ 343 w 343"/>
                <a:gd name="T1" fmla="*/ 69 h 490"/>
                <a:gd name="T2" fmla="*/ 209 w 343"/>
                <a:gd name="T3" fmla="*/ 69 h 490"/>
                <a:gd name="T4" fmla="*/ 209 w 343"/>
                <a:gd name="T5" fmla="*/ 490 h 490"/>
                <a:gd name="T6" fmla="*/ 131 w 343"/>
                <a:gd name="T7" fmla="*/ 490 h 490"/>
                <a:gd name="T8" fmla="*/ 131 w 343"/>
                <a:gd name="T9" fmla="*/ 69 h 490"/>
                <a:gd name="T10" fmla="*/ 0 w 343"/>
                <a:gd name="T11" fmla="*/ 69 h 490"/>
                <a:gd name="T12" fmla="*/ 0 w 343"/>
                <a:gd name="T13" fmla="*/ 0 h 490"/>
                <a:gd name="T14" fmla="*/ 343 w 343"/>
                <a:gd name="T15" fmla="*/ 0 h 490"/>
                <a:gd name="T16" fmla="*/ 343 w 343"/>
                <a:gd name="T17" fmla="*/ 69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90">
                  <a:moveTo>
                    <a:pt x="343" y="69"/>
                  </a:moveTo>
                  <a:lnTo>
                    <a:pt x="209" y="69"/>
                  </a:lnTo>
                  <a:lnTo>
                    <a:pt x="209" y="490"/>
                  </a:lnTo>
                  <a:lnTo>
                    <a:pt x="131" y="490"/>
                  </a:lnTo>
                  <a:lnTo>
                    <a:pt x="131" y="69"/>
                  </a:lnTo>
                  <a:lnTo>
                    <a:pt x="0" y="69"/>
                  </a:lnTo>
                  <a:lnTo>
                    <a:pt x="0" y="0"/>
                  </a:lnTo>
                  <a:lnTo>
                    <a:pt x="343" y="0"/>
                  </a:lnTo>
                  <a:lnTo>
                    <a:pt x="343" y="69"/>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74" name="Freeform 20"/>
            <p:cNvSpPr>
              <a:spLocks/>
            </p:cNvSpPr>
            <p:nvPr userDrawn="1"/>
          </p:nvSpPr>
          <p:spPr bwMode="auto">
            <a:xfrm>
              <a:off x="9313863" y="3009900"/>
              <a:ext cx="585788" cy="777875"/>
            </a:xfrm>
            <a:custGeom>
              <a:avLst/>
              <a:gdLst>
                <a:gd name="T0" fmla="*/ 94 w 156"/>
                <a:gd name="T1" fmla="*/ 121 h 206"/>
                <a:gd name="T2" fmla="*/ 94 w 156"/>
                <a:gd name="T3" fmla="*/ 206 h 206"/>
                <a:gd name="T4" fmla="*/ 61 w 156"/>
                <a:gd name="T5" fmla="*/ 206 h 206"/>
                <a:gd name="T6" fmla="*/ 61 w 156"/>
                <a:gd name="T7" fmla="*/ 121 h 206"/>
                <a:gd name="T8" fmla="*/ 0 w 156"/>
                <a:gd name="T9" fmla="*/ 0 h 206"/>
                <a:gd name="T10" fmla="*/ 37 w 156"/>
                <a:gd name="T11" fmla="*/ 0 h 206"/>
                <a:gd name="T12" fmla="*/ 74 w 156"/>
                <a:gd name="T13" fmla="*/ 77 h 206"/>
                <a:gd name="T14" fmla="*/ 80 w 156"/>
                <a:gd name="T15" fmla="*/ 89 h 206"/>
                <a:gd name="T16" fmla="*/ 86 w 156"/>
                <a:gd name="T17" fmla="*/ 77 h 206"/>
                <a:gd name="T18" fmla="*/ 122 w 156"/>
                <a:gd name="T19" fmla="*/ 0 h 206"/>
                <a:gd name="T20" fmla="*/ 156 w 156"/>
                <a:gd name="T21" fmla="*/ 0 h 206"/>
                <a:gd name="T22" fmla="*/ 94 w 156"/>
                <a:gd name="T23" fmla="*/ 121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6" h="206">
                  <a:moveTo>
                    <a:pt x="94" y="121"/>
                  </a:moveTo>
                  <a:cubicBezTo>
                    <a:pt x="94" y="206"/>
                    <a:pt x="94" y="206"/>
                    <a:pt x="94" y="206"/>
                  </a:cubicBezTo>
                  <a:cubicBezTo>
                    <a:pt x="61" y="206"/>
                    <a:pt x="61" y="206"/>
                    <a:pt x="61" y="206"/>
                  </a:cubicBezTo>
                  <a:cubicBezTo>
                    <a:pt x="61" y="121"/>
                    <a:pt x="61" y="121"/>
                    <a:pt x="61" y="121"/>
                  </a:cubicBezTo>
                  <a:cubicBezTo>
                    <a:pt x="0" y="0"/>
                    <a:pt x="0" y="0"/>
                    <a:pt x="0" y="0"/>
                  </a:cubicBezTo>
                  <a:cubicBezTo>
                    <a:pt x="37" y="0"/>
                    <a:pt x="37" y="0"/>
                    <a:pt x="37" y="0"/>
                  </a:cubicBezTo>
                  <a:cubicBezTo>
                    <a:pt x="74" y="77"/>
                    <a:pt x="74" y="77"/>
                    <a:pt x="74" y="77"/>
                  </a:cubicBezTo>
                  <a:cubicBezTo>
                    <a:pt x="77" y="82"/>
                    <a:pt x="78" y="85"/>
                    <a:pt x="80" y="89"/>
                  </a:cubicBezTo>
                  <a:cubicBezTo>
                    <a:pt x="82" y="84"/>
                    <a:pt x="83" y="82"/>
                    <a:pt x="86" y="77"/>
                  </a:cubicBezTo>
                  <a:cubicBezTo>
                    <a:pt x="122" y="0"/>
                    <a:pt x="122" y="0"/>
                    <a:pt x="122" y="0"/>
                  </a:cubicBezTo>
                  <a:cubicBezTo>
                    <a:pt x="156" y="0"/>
                    <a:pt x="156" y="0"/>
                    <a:pt x="156" y="0"/>
                  </a:cubicBezTo>
                  <a:lnTo>
                    <a:pt x="94" y="121"/>
                  </a:lnTo>
                  <a:close/>
                </a:path>
              </a:pathLst>
            </a:custGeom>
            <a:solidFill>
              <a:srgbClr val="2C37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121" name="グループ化 120"/>
          <p:cNvGrpSpPr/>
          <p:nvPr userDrawn="1"/>
        </p:nvGrpSpPr>
        <p:grpSpPr>
          <a:xfrm>
            <a:off x="253473" y="119939"/>
            <a:ext cx="974712" cy="516358"/>
            <a:chOff x="323790" y="141997"/>
            <a:chExt cx="854770" cy="452818"/>
          </a:xfrm>
        </p:grpSpPr>
        <p:sp>
          <p:nvSpPr>
            <p:cNvPr id="62" name="Freeform 5"/>
            <p:cNvSpPr>
              <a:spLocks/>
            </p:cNvSpPr>
            <p:nvPr userDrawn="1"/>
          </p:nvSpPr>
          <p:spPr bwMode="auto">
            <a:xfrm>
              <a:off x="656521" y="145143"/>
              <a:ext cx="522039" cy="449672"/>
            </a:xfrm>
            <a:custGeom>
              <a:avLst/>
              <a:gdLst>
                <a:gd name="T0" fmla="*/ 1356 w 1684"/>
                <a:gd name="T1" fmla="*/ 1145 h 1449"/>
                <a:gd name="T2" fmla="*/ 1246 w 1684"/>
                <a:gd name="T3" fmla="*/ 1449 h 1449"/>
                <a:gd name="T4" fmla="*/ 0 w 1684"/>
                <a:gd name="T5" fmla="*/ 1449 h 1449"/>
                <a:gd name="T6" fmla="*/ 1496 w 1684"/>
                <a:gd name="T7" fmla="*/ 0 h 1449"/>
                <a:gd name="T8" fmla="*/ 1635 w 1684"/>
                <a:gd name="T9" fmla="*/ 105 h 1449"/>
                <a:gd name="T10" fmla="*/ 1544 w 1684"/>
                <a:gd name="T11" fmla="*/ 193 h 1449"/>
                <a:gd name="T12" fmla="*/ 1539 w 1684"/>
                <a:gd name="T13" fmla="*/ 217 h 1449"/>
                <a:gd name="T14" fmla="*/ 1559 w 1684"/>
                <a:gd name="T15" fmla="*/ 230 h 1449"/>
                <a:gd name="T16" fmla="*/ 1684 w 1684"/>
                <a:gd name="T17" fmla="*/ 230 h 1449"/>
                <a:gd name="T18" fmla="*/ 1684 w 1684"/>
                <a:gd name="T19" fmla="*/ 420 h 1449"/>
                <a:gd name="T20" fmla="*/ 1356 w 1684"/>
                <a:gd name="T21" fmla="*/ 420 h 1449"/>
                <a:gd name="T22" fmla="*/ 1356 w 1684"/>
                <a:gd name="T23" fmla="*/ 1145 h 1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4" h="1449">
                  <a:moveTo>
                    <a:pt x="1356" y="1145"/>
                  </a:moveTo>
                  <a:cubicBezTo>
                    <a:pt x="1246" y="1449"/>
                    <a:pt x="1246" y="1449"/>
                    <a:pt x="1246" y="1449"/>
                  </a:cubicBezTo>
                  <a:cubicBezTo>
                    <a:pt x="0" y="1449"/>
                    <a:pt x="0" y="1449"/>
                    <a:pt x="0" y="1449"/>
                  </a:cubicBezTo>
                  <a:cubicBezTo>
                    <a:pt x="1496" y="0"/>
                    <a:pt x="1496" y="0"/>
                    <a:pt x="1496" y="0"/>
                  </a:cubicBezTo>
                  <a:cubicBezTo>
                    <a:pt x="1635" y="105"/>
                    <a:pt x="1635" y="105"/>
                    <a:pt x="1635" y="105"/>
                  </a:cubicBezTo>
                  <a:cubicBezTo>
                    <a:pt x="1544" y="193"/>
                    <a:pt x="1544" y="193"/>
                    <a:pt x="1544" y="193"/>
                  </a:cubicBezTo>
                  <a:cubicBezTo>
                    <a:pt x="1538" y="199"/>
                    <a:pt x="1536" y="209"/>
                    <a:pt x="1539" y="217"/>
                  </a:cubicBezTo>
                  <a:cubicBezTo>
                    <a:pt x="1543" y="225"/>
                    <a:pt x="1551" y="230"/>
                    <a:pt x="1559" y="230"/>
                  </a:cubicBezTo>
                  <a:cubicBezTo>
                    <a:pt x="1684" y="230"/>
                    <a:pt x="1684" y="230"/>
                    <a:pt x="1684" y="230"/>
                  </a:cubicBezTo>
                  <a:cubicBezTo>
                    <a:pt x="1684" y="420"/>
                    <a:pt x="1684" y="420"/>
                    <a:pt x="1684" y="420"/>
                  </a:cubicBezTo>
                  <a:cubicBezTo>
                    <a:pt x="1356" y="420"/>
                    <a:pt x="1356" y="420"/>
                    <a:pt x="1356" y="420"/>
                  </a:cubicBezTo>
                  <a:lnTo>
                    <a:pt x="1356" y="1145"/>
                  </a:lnTo>
                  <a:close/>
                </a:path>
              </a:pathLst>
            </a:custGeom>
            <a:solidFill>
              <a:srgbClr val="D2DC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4" name="Rectangle 6"/>
            <p:cNvSpPr>
              <a:spLocks noChangeArrowheads="1"/>
            </p:cNvSpPr>
            <p:nvPr userDrawn="1"/>
          </p:nvSpPr>
          <p:spPr bwMode="auto">
            <a:xfrm>
              <a:off x="323790" y="141997"/>
              <a:ext cx="332731" cy="452818"/>
            </a:xfrm>
            <a:prstGeom prst="rect">
              <a:avLst/>
            </a:prstGeom>
            <a:solidFill>
              <a:srgbClr val="62AD7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5" name="Freeform 7"/>
            <p:cNvSpPr>
              <a:spLocks/>
            </p:cNvSpPr>
            <p:nvPr userDrawn="1"/>
          </p:nvSpPr>
          <p:spPr bwMode="auto">
            <a:xfrm>
              <a:off x="679464" y="188537"/>
              <a:ext cx="129264" cy="154566"/>
            </a:xfrm>
            <a:custGeom>
              <a:avLst/>
              <a:gdLst>
                <a:gd name="T0" fmla="*/ 19 w 417"/>
                <a:gd name="T1" fmla="*/ 0 h 498"/>
                <a:gd name="T2" fmla="*/ 261 w 417"/>
                <a:gd name="T3" fmla="*/ 0 h 498"/>
                <a:gd name="T4" fmla="*/ 387 w 417"/>
                <a:gd name="T5" fmla="*/ 39 h 498"/>
                <a:gd name="T6" fmla="*/ 417 w 417"/>
                <a:gd name="T7" fmla="*/ 146 h 498"/>
                <a:gd name="T8" fmla="*/ 375 w 417"/>
                <a:gd name="T9" fmla="*/ 266 h 498"/>
                <a:gd name="T10" fmla="*/ 256 w 417"/>
                <a:gd name="T11" fmla="*/ 299 h 498"/>
                <a:gd name="T12" fmla="*/ 191 w 417"/>
                <a:gd name="T13" fmla="*/ 299 h 498"/>
                <a:gd name="T14" fmla="*/ 116 w 417"/>
                <a:gd name="T15" fmla="*/ 363 h 498"/>
                <a:gd name="T16" fmla="*/ 116 w 417"/>
                <a:gd name="T17" fmla="*/ 402 h 498"/>
                <a:gd name="T18" fmla="*/ 407 w 417"/>
                <a:gd name="T19" fmla="*/ 402 h 498"/>
                <a:gd name="T20" fmla="*/ 407 w 417"/>
                <a:gd name="T21" fmla="*/ 498 h 498"/>
                <a:gd name="T22" fmla="*/ 2 w 417"/>
                <a:gd name="T23" fmla="*/ 498 h 498"/>
                <a:gd name="T24" fmla="*/ 2 w 417"/>
                <a:gd name="T25" fmla="*/ 387 h 498"/>
                <a:gd name="T26" fmla="*/ 192 w 417"/>
                <a:gd name="T27" fmla="*/ 197 h 498"/>
                <a:gd name="T28" fmla="*/ 254 w 417"/>
                <a:gd name="T29" fmla="*/ 197 h 498"/>
                <a:gd name="T30" fmla="*/ 304 w 417"/>
                <a:gd name="T31" fmla="*/ 146 h 498"/>
                <a:gd name="T32" fmla="*/ 237 w 417"/>
                <a:gd name="T33" fmla="*/ 95 h 498"/>
                <a:gd name="T34" fmla="*/ 19 w 417"/>
                <a:gd name="T35" fmla="*/ 95 h 498"/>
                <a:gd name="T36" fmla="*/ 19 w 417"/>
                <a:gd name="T37" fmla="*/ 0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7" h="498">
                  <a:moveTo>
                    <a:pt x="19" y="0"/>
                  </a:moveTo>
                  <a:cubicBezTo>
                    <a:pt x="261" y="0"/>
                    <a:pt x="261" y="0"/>
                    <a:pt x="261" y="0"/>
                  </a:cubicBezTo>
                  <a:cubicBezTo>
                    <a:pt x="324" y="0"/>
                    <a:pt x="365" y="12"/>
                    <a:pt x="387" y="39"/>
                  </a:cubicBezTo>
                  <a:cubicBezTo>
                    <a:pt x="406" y="62"/>
                    <a:pt x="417" y="103"/>
                    <a:pt x="417" y="146"/>
                  </a:cubicBezTo>
                  <a:cubicBezTo>
                    <a:pt x="417" y="198"/>
                    <a:pt x="402" y="241"/>
                    <a:pt x="375" y="266"/>
                  </a:cubicBezTo>
                  <a:cubicBezTo>
                    <a:pt x="350" y="289"/>
                    <a:pt x="315" y="299"/>
                    <a:pt x="256" y="299"/>
                  </a:cubicBezTo>
                  <a:cubicBezTo>
                    <a:pt x="191" y="299"/>
                    <a:pt x="191" y="299"/>
                    <a:pt x="191" y="299"/>
                  </a:cubicBezTo>
                  <a:cubicBezTo>
                    <a:pt x="131" y="302"/>
                    <a:pt x="114" y="316"/>
                    <a:pt x="116" y="363"/>
                  </a:cubicBezTo>
                  <a:cubicBezTo>
                    <a:pt x="116" y="402"/>
                    <a:pt x="116" y="402"/>
                    <a:pt x="116" y="402"/>
                  </a:cubicBezTo>
                  <a:cubicBezTo>
                    <a:pt x="407" y="402"/>
                    <a:pt x="407" y="402"/>
                    <a:pt x="407" y="402"/>
                  </a:cubicBezTo>
                  <a:cubicBezTo>
                    <a:pt x="407" y="498"/>
                    <a:pt x="407" y="498"/>
                    <a:pt x="407" y="498"/>
                  </a:cubicBezTo>
                  <a:cubicBezTo>
                    <a:pt x="2" y="498"/>
                    <a:pt x="2" y="498"/>
                    <a:pt x="2" y="498"/>
                  </a:cubicBezTo>
                  <a:cubicBezTo>
                    <a:pt x="2" y="387"/>
                    <a:pt x="2" y="387"/>
                    <a:pt x="2" y="387"/>
                  </a:cubicBezTo>
                  <a:cubicBezTo>
                    <a:pt x="0" y="251"/>
                    <a:pt x="54" y="197"/>
                    <a:pt x="192" y="197"/>
                  </a:cubicBezTo>
                  <a:cubicBezTo>
                    <a:pt x="254" y="197"/>
                    <a:pt x="254" y="197"/>
                    <a:pt x="254" y="197"/>
                  </a:cubicBezTo>
                  <a:cubicBezTo>
                    <a:pt x="296" y="197"/>
                    <a:pt x="304" y="189"/>
                    <a:pt x="304" y="146"/>
                  </a:cubicBezTo>
                  <a:cubicBezTo>
                    <a:pt x="304" y="104"/>
                    <a:pt x="293" y="95"/>
                    <a:pt x="237" y="95"/>
                  </a:cubicBezTo>
                  <a:cubicBezTo>
                    <a:pt x="19" y="95"/>
                    <a:pt x="19" y="95"/>
                    <a:pt x="19" y="95"/>
                  </a:cubicBezTo>
                  <a:lnTo>
                    <a:pt x="19" y="0"/>
                  </a:lnTo>
                  <a:close/>
                </a:path>
              </a:pathLst>
            </a:custGeom>
            <a:solidFill>
              <a:srgbClr val="62AD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6" name="Freeform 8"/>
            <p:cNvSpPr>
              <a:spLocks noEditPoints="1"/>
            </p:cNvSpPr>
            <p:nvPr userDrawn="1"/>
          </p:nvSpPr>
          <p:spPr bwMode="auto">
            <a:xfrm>
              <a:off x="836652" y="186046"/>
              <a:ext cx="172396" cy="172003"/>
            </a:xfrm>
            <a:custGeom>
              <a:avLst/>
              <a:gdLst>
                <a:gd name="T0" fmla="*/ 6 w 556"/>
                <a:gd name="T1" fmla="*/ 372 h 554"/>
                <a:gd name="T2" fmla="*/ 50 w 556"/>
                <a:gd name="T3" fmla="*/ 110 h 554"/>
                <a:gd name="T4" fmla="*/ 6 w 556"/>
                <a:gd name="T5" fmla="*/ 33 h 554"/>
                <a:gd name="T6" fmla="*/ 50 w 556"/>
                <a:gd name="T7" fmla="*/ 0 h 554"/>
                <a:gd name="T8" fmla="*/ 132 w 556"/>
                <a:gd name="T9" fmla="*/ 36 h 554"/>
                <a:gd name="T10" fmla="*/ 192 w 556"/>
                <a:gd name="T11" fmla="*/ 0 h 554"/>
                <a:gd name="T12" fmla="*/ 279 w 556"/>
                <a:gd name="T13" fmla="*/ 36 h 554"/>
                <a:gd name="T14" fmla="*/ 322 w 556"/>
                <a:gd name="T15" fmla="*/ 110 h 554"/>
                <a:gd name="T16" fmla="*/ 279 w 556"/>
                <a:gd name="T17" fmla="*/ 372 h 554"/>
                <a:gd name="T18" fmla="*/ 317 w 556"/>
                <a:gd name="T19" fmla="*/ 443 h 554"/>
                <a:gd name="T20" fmla="*/ 345 w 556"/>
                <a:gd name="T21" fmla="*/ 3 h 554"/>
                <a:gd name="T22" fmla="*/ 556 w 556"/>
                <a:gd name="T23" fmla="*/ 454 h 554"/>
                <a:gd name="T24" fmla="*/ 460 w 556"/>
                <a:gd name="T25" fmla="*/ 544 h 554"/>
                <a:gd name="T26" fmla="*/ 431 w 556"/>
                <a:gd name="T27" fmla="*/ 450 h 554"/>
                <a:gd name="T28" fmla="*/ 471 w 556"/>
                <a:gd name="T29" fmla="*/ 420 h 554"/>
                <a:gd name="T30" fmla="*/ 436 w 556"/>
                <a:gd name="T31" fmla="*/ 352 h 554"/>
                <a:gd name="T32" fmla="*/ 317 w 556"/>
                <a:gd name="T33" fmla="*/ 451 h 554"/>
                <a:gd name="T34" fmla="*/ 312 w 556"/>
                <a:gd name="T35" fmla="*/ 550 h 554"/>
                <a:gd name="T36" fmla="*/ 188 w 556"/>
                <a:gd name="T37" fmla="*/ 451 h 554"/>
                <a:gd name="T38" fmla="*/ 102 w 556"/>
                <a:gd name="T39" fmla="*/ 550 h 554"/>
                <a:gd name="T40" fmla="*/ 53 w 556"/>
                <a:gd name="T41" fmla="*/ 451 h 554"/>
                <a:gd name="T42" fmla="*/ 192 w 556"/>
                <a:gd name="T43" fmla="*/ 144 h 554"/>
                <a:gd name="T44" fmla="*/ 132 w 556"/>
                <a:gd name="T45" fmla="*/ 110 h 554"/>
                <a:gd name="T46" fmla="*/ 192 w 556"/>
                <a:gd name="T47" fmla="*/ 144 h 554"/>
                <a:gd name="T48" fmla="*/ 192 w 556"/>
                <a:gd name="T49" fmla="*/ 215 h 554"/>
                <a:gd name="T50" fmla="*/ 132 w 556"/>
                <a:gd name="T51" fmla="*/ 258 h 554"/>
                <a:gd name="T52" fmla="*/ 192 w 556"/>
                <a:gd name="T53" fmla="*/ 372 h 554"/>
                <a:gd name="T54" fmla="*/ 132 w 556"/>
                <a:gd name="T55" fmla="*/ 329 h 554"/>
                <a:gd name="T56" fmla="*/ 192 w 556"/>
                <a:gd name="T57" fmla="*/ 372 h 554"/>
                <a:gd name="T58" fmla="*/ 471 w 556"/>
                <a:gd name="T59" fmla="*/ 87 h 554"/>
                <a:gd name="T60" fmla="*/ 436 w 556"/>
                <a:gd name="T61" fmla="*/ 144 h 554"/>
                <a:gd name="T62" fmla="*/ 471 w 556"/>
                <a:gd name="T63" fmla="*/ 214 h 554"/>
                <a:gd name="T64" fmla="*/ 436 w 556"/>
                <a:gd name="T65" fmla="*/ 274 h 554"/>
                <a:gd name="T66" fmla="*/ 471 w 556"/>
                <a:gd name="T67" fmla="*/ 21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6" h="554">
                  <a:moveTo>
                    <a:pt x="6" y="451"/>
                  </a:moveTo>
                  <a:cubicBezTo>
                    <a:pt x="6" y="372"/>
                    <a:pt x="6" y="372"/>
                    <a:pt x="6" y="372"/>
                  </a:cubicBezTo>
                  <a:cubicBezTo>
                    <a:pt x="50" y="372"/>
                    <a:pt x="50" y="372"/>
                    <a:pt x="50" y="372"/>
                  </a:cubicBezTo>
                  <a:cubicBezTo>
                    <a:pt x="50" y="110"/>
                    <a:pt x="50" y="110"/>
                    <a:pt x="50" y="110"/>
                  </a:cubicBezTo>
                  <a:cubicBezTo>
                    <a:pt x="6" y="110"/>
                    <a:pt x="6" y="110"/>
                    <a:pt x="6" y="110"/>
                  </a:cubicBezTo>
                  <a:cubicBezTo>
                    <a:pt x="6" y="33"/>
                    <a:pt x="6" y="33"/>
                    <a:pt x="6" y="33"/>
                  </a:cubicBezTo>
                  <a:cubicBezTo>
                    <a:pt x="50" y="33"/>
                    <a:pt x="50" y="33"/>
                    <a:pt x="50" y="33"/>
                  </a:cubicBezTo>
                  <a:cubicBezTo>
                    <a:pt x="50" y="0"/>
                    <a:pt x="50" y="0"/>
                    <a:pt x="50" y="0"/>
                  </a:cubicBezTo>
                  <a:cubicBezTo>
                    <a:pt x="132" y="0"/>
                    <a:pt x="132" y="0"/>
                    <a:pt x="132" y="0"/>
                  </a:cubicBezTo>
                  <a:cubicBezTo>
                    <a:pt x="132" y="36"/>
                    <a:pt x="132" y="36"/>
                    <a:pt x="132" y="36"/>
                  </a:cubicBezTo>
                  <a:cubicBezTo>
                    <a:pt x="192" y="36"/>
                    <a:pt x="192" y="36"/>
                    <a:pt x="192" y="36"/>
                  </a:cubicBezTo>
                  <a:cubicBezTo>
                    <a:pt x="192" y="0"/>
                    <a:pt x="192" y="0"/>
                    <a:pt x="192" y="0"/>
                  </a:cubicBezTo>
                  <a:cubicBezTo>
                    <a:pt x="279" y="0"/>
                    <a:pt x="279" y="0"/>
                    <a:pt x="279" y="0"/>
                  </a:cubicBezTo>
                  <a:cubicBezTo>
                    <a:pt x="279" y="36"/>
                    <a:pt x="279" y="36"/>
                    <a:pt x="279" y="36"/>
                  </a:cubicBezTo>
                  <a:cubicBezTo>
                    <a:pt x="322" y="36"/>
                    <a:pt x="322" y="36"/>
                    <a:pt x="322" y="36"/>
                  </a:cubicBezTo>
                  <a:cubicBezTo>
                    <a:pt x="322" y="110"/>
                    <a:pt x="322" y="110"/>
                    <a:pt x="322" y="110"/>
                  </a:cubicBezTo>
                  <a:cubicBezTo>
                    <a:pt x="279" y="110"/>
                    <a:pt x="279" y="110"/>
                    <a:pt x="279" y="110"/>
                  </a:cubicBezTo>
                  <a:cubicBezTo>
                    <a:pt x="279" y="372"/>
                    <a:pt x="279" y="372"/>
                    <a:pt x="279" y="372"/>
                  </a:cubicBezTo>
                  <a:cubicBezTo>
                    <a:pt x="317" y="372"/>
                    <a:pt x="317" y="372"/>
                    <a:pt x="317" y="372"/>
                  </a:cubicBezTo>
                  <a:cubicBezTo>
                    <a:pt x="317" y="443"/>
                    <a:pt x="317" y="443"/>
                    <a:pt x="317" y="443"/>
                  </a:cubicBezTo>
                  <a:cubicBezTo>
                    <a:pt x="339" y="423"/>
                    <a:pt x="344" y="409"/>
                    <a:pt x="345" y="360"/>
                  </a:cubicBezTo>
                  <a:cubicBezTo>
                    <a:pt x="345" y="3"/>
                    <a:pt x="345" y="3"/>
                    <a:pt x="345" y="3"/>
                  </a:cubicBezTo>
                  <a:cubicBezTo>
                    <a:pt x="556" y="3"/>
                    <a:pt x="556" y="3"/>
                    <a:pt x="556" y="3"/>
                  </a:cubicBezTo>
                  <a:cubicBezTo>
                    <a:pt x="556" y="454"/>
                    <a:pt x="556" y="454"/>
                    <a:pt x="556" y="454"/>
                  </a:cubicBezTo>
                  <a:cubicBezTo>
                    <a:pt x="556" y="491"/>
                    <a:pt x="553" y="505"/>
                    <a:pt x="539" y="522"/>
                  </a:cubicBezTo>
                  <a:cubicBezTo>
                    <a:pt x="522" y="540"/>
                    <a:pt x="510" y="543"/>
                    <a:pt x="460" y="544"/>
                  </a:cubicBezTo>
                  <a:cubicBezTo>
                    <a:pt x="431" y="544"/>
                    <a:pt x="431" y="544"/>
                    <a:pt x="431" y="544"/>
                  </a:cubicBezTo>
                  <a:cubicBezTo>
                    <a:pt x="431" y="450"/>
                    <a:pt x="431" y="450"/>
                    <a:pt x="431" y="450"/>
                  </a:cubicBezTo>
                  <a:cubicBezTo>
                    <a:pt x="447" y="450"/>
                    <a:pt x="447" y="450"/>
                    <a:pt x="447" y="450"/>
                  </a:cubicBezTo>
                  <a:cubicBezTo>
                    <a:pt x="467" y="449"/>
                    <a:pt x="471" y="445"/>
                    <a:pt x="471" y="420"/>
                  </a:cubicBezTo>
                  <a:cubicBezTo>
                    <a:pt x="471" y="352"/>
                    <a:pt x="471" y="352"/>
                    <a:pt x="471" y="352"/>
                  </a:cubicBezTo>
                  <a:cubicBezTo>
                    <a:pt x="436" y="352"/>
                    <a:pt x="436" y="352"/>
                    <a:pt x="436" y="352"/>
                  </a:cubicBezTo>
                  <a:cubicBezTo>
                    <a:pt x="431" y="462"/>
                    <a:pt x="396" y="520"/>
                    <a:pt x="317" y="554"/>
                  </a:cubicBezTo>
                  <a:cubicBezTo>
                    <a:pt x="317" y="451"/>
                    <a:pt x="317" y="451"/>
                    <a:pt x="317" y="451"/>
                  </a:cubicBezTo>
                  <a:cubicBezTo>
                    <a:pt x="274" y="451"/>
                    <a:pt x="274" y="451"/>
                    <a:pt x="274" y="451"/>
                  </a:cubicBezTo>
                  <a:cubicBezTo>
                    <a:pt x="283" y="479"/>
                    <a:pt x="285" y="484"/>
                    <a:pt x="312" y="550"/>
                  </a:cubicBezTo>
                  <a:cubicBezTo>
                    <a:pt x="213" y="550"/>
                    <a:pt x="213" y="550"/>
                    <a:pt x="213" y="550"/>
                  </a:cubicBezTo>
                  <a:cubicBezTo>
                    <a:pt x="203" y="516"/>
                    <a:pt x="201" y="508"/>
                    <a:pt x="188" y="451"/>
                  </a:cubicBezTo>
                  <a:cubicBezTo>
                    <a:pt x="142" y="451"/>
                    <a:pt x="142" y="451"/>
                    <a:pt x="142" y="451"/>
                  </a:cubicBezTo>
                  <a:cubicBezTo>
                    <a:pt x="130" y="490"/>
                    <a:pt x="123" y="508"/>
                    <a:pt x="102" y="550"/>
                  </a:cubicBezTo>
                  <a:cubicBezTo>
                    <a:pt x="0" y="550"/>
                    <a:pt x="0" y="550"/>
                    <a:pt x="0" y="550"/>
                  </a:cubicBezTo>
                  <a:cubicBezTo>
                    <a:pt x="35" y="496"/>
                    <a:pt x="40" y="486"/>
                    <a:pt x="53" y="451"/>
                  </a:cubicBezTo>
                  <a:lnTo>
                    <a:pt x="6" y="451"/>
                  </a:lnTo>
                  <a:close/>
                  <a:moveTo>
                    <a:pt x="192" y="144"/>
                  </a:moveTo>
                  <a:cubicBezTo>
                    <a:pt x="192" y="110"/>
                    <a:pt x="192" y="110"/>
                    <a:pt x="192" y="110"/>
                  </a:cubicBezTo>
                  <a:cubicBezTo>
                    <a:pt x="132" y="110"/>
                    <a:pt x="132" y="110"/>
                    <a:pt x="132" y="110"/>
                  </a:cubicBezTo>
                  <a:cubicBezTo>
                    <a:pt x="132" y="144"/>
                    <a:pt x="132" y="144"/>
                    <a:pt x="132" y="144"/>
                  </a:cubicBezTo>
                  <a:lnTo>
                    <a:pt x="192" y="144"/>
                  </a:lnTo>
                  <a:close/>
                  <a:moveTo>
                    <a:pt x="192" y="258"/>
                  </a:moveTo>
                  <a:cubicBezTo>
                    <a:pt x="192" y="215"/>
                    <a:pt x="192" y="215"/>
                    <a:pt x="192" y="215"/>
                  </a:cubicBezTo>
                  <a:cubicBezTo>
                    <a:pt x="132" y="215"/>
                    <a:pt x="132" y="215"/>
                    <a:pt x="132" y="215"/>
                  </a:cubicBezTo>
                  <a:cubicBezTo>
                    <a:pt x="132" y="258"/>
                    <a:pt x="132" y="258"/>
                    <a:pt x="132" y="258"/>
                  </a:cubicBezTo>
                  <a:lnTo>
                    <a:pt x="192" y="258"/>
                  </a:lnTo>
                  <a:close/>
                  <a:moveTo>
                    <a:pt x="192" y="372"/>
                  </a:moveTo>
                  <a:cubicBezTo>
                    <a:pt x="192" y="329"/>
                    <a:pt x="192" y="329"/>
                    <a:pt x="192" y="329"/>
                  </a:cubicBezTo>
                  <a:cubicBezTo>
                    <a:pt x="132" y="329"/>
                    <a:pt x="132" y="329"/>
                    <a:pt x="132" y="329"/>
                  </a:cubicBezTo>
                  <a:cubicBezTo>
                    <a:pt x="132" y="372"/>
                    <a:pt x="132" y="372"/>
                    <a:pt x="132" y="372"/>
                  </a:cubicBezTo>
                  <a:lnTo>
                    <a:pt x="192" y="372"/>
                  </a:lnTo>
                  <a:close/>
                  <a:moveTo>
                    <a:pt x="471" y="144"/>
                  </a:moveTo>
                  <a:cubicBezTo>
                    <a:pt x="471" y="87"/>
                    <a:pt x="471" y="87"/>
                    <a:pt x="471" y="87"/>
                  </a:cubicBezTo>
                  <a:cubicBezTo>
                    <a:pt x="436" y="87"/>
                    <a:pt x="436" y="87"/>
                    <a:pt x="436" y="87"/>
                  </a:cubicBezTo>
                  <a:cubicBezTo>
                    <a:pt x="436" y="144"/>
                    <a:pt x="436" y="144"/>
                    <a:pt x="436" y="144"/>
                  </a:cubicBezTo>
                  <a:lnTo>
                    <a:pt x="471" y="144"/>
                  </a:lnTo>
                  <a:close/>
                  <a:moveTo>
                    <a:pt x="471" y="214"/>
                  </a:moveTo>
                  <a:cubicBezTo>
                    <a:pt x="436" y="214"/>
                    <a:pt x="436" y="214"/>
                    <a:pt x="436" y="214"/>
                  </a:cubicBezTo>
                  <a:cubicBezTo>
                    <a:pt x="436" y="274"/>
                    <a:pt x="436" y="274"/>
                    <a:pt x="436" y="274"/>
                  </a:cubicBezTo>
                  <a:cubicBezTo>
                    <a:pt x="471" y="274"/>
                    <a:pt x="471" y="274"/>
                    <a:pt x="471" y="274"/>
                  </a:cubicBezTo>
                  <a:lnTo>
                    <a:pt x="471" y="214"/>
                  </a:lnTo>
                  <a:close/>
                </a:path>
              </a:pathLst>
            </a:custGeom>
            <a:solidFill>
              <a:srgbClr val="62AD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7" name="Freeform 9"/>
            <p:cNvSpPr>
              <a:spLocks/>
            </p:cNvSpPr>
            <p:nvPr userDrawn="1"/>
          </p:nvSpPr>
          <p:spPr bwMode="auto">
            <a:xfrm>
              <a:off x="346733" y="213971"/>
              <a:ext cx="126249" cy="133197"/>
            </a:xfrm>
            <a:custGeom>
              <a:avLst/>
              <a:gdLst>
                <a:gd name="T0" fmla="*/ 221 w 407"/>
                <a:gd name="T1" fmla="*/ 429 h 429"/>
                <a:gd name="T2" fmla="*/ 407 w 407"/>
                <a:gd name="T3" fmla="*/ 260 h 429"/>
                <a:gd name="T4" fmla="*/ 407 w 407"/>
                <a:gd name="T5" fmla="*/ 226 h 429"/>
                <a:gd name="T6" fmla="*/ 407 w 407"/>
                <a:gd name="T7" fmla="*/ 136 h 429"/>
                <a:gd name="T8" fmla="*/ 407 w 407"/>
                <a:gd name="T9" fmla="*/ 116 h 429"/>
                <a:gd name="T10" fmla="*/ 291 w 407"/>
                <a:gd name="T11" fmla="*/ 0 h 429"/>
                <a:gd name="T12" fmla="*/ 23 w 407"/>
                <a:gd name="T13" fmla="*/ 0 h 429"/>
                <a:gd name="T14" fmla="*/ 0 w 407"/>
                <a:gd name="T15" fmla="*/ 23 h 429"/>
                <a:gd name="T16" fmla="*/ 0 w 407"/>
                <a:gd name="T17" fmla="*/ 67 h 429"/>
                <a:gd name="T18" fmla="*/ 23 w 407"/>
                <a:gd name="T19" fmla="*/ 90 h 429"/>
                <a:gd name="T20" fmla="*/ 291 w 407"/>
                <a:gd name="T21" fmla="*/ 90 h 429"/>
                <a:gd name="T22" fmla="*/ 316 w 407"/>
                <a:gd name="T23" fmla="*/ 116 h 429"/>
                <a:gd name="T24" fmla="*/ 316 w 407"/>
                <a:gd name="T25" fmla="*/ 136 h 429"/>
                <a:gd name="T26" fmla="*/ 316 w 407"/>
                <a:gd name="T27" fmla="*/ 226 h 429"/>
                <a:gd name="T28" fmla="*/ 316 w 407"/>
                <a:gd name="T29" fmla="*/ 260 h 429"/>
                <a:gd name="T30" fmla="*/ 221 w 407"/>
                <a:gd name="T31" fmla="*/ 339 h 429"/>
                <a:gd name="T32" fmla="*/ 69 w 407"/>
                <a:gd name="T33" fmla="*/ 339 h 429"/>
                <a:gd name="T34" fmla="*/ 45 w 407"/>
                <a:gd name="T35" fmla="*/ 362 h 429"/>
                <a:gd name="T36" fmla="*/ 45 w 407"/>
                <a:gd name="T37" fmla="*/ 406 h 429"/>
                <a:gd name="T38" fmla="*/ 69 w 407"/>
                <a:gd name="T39" fmla="*/ 429 h 429"/>
                <a:gd name="T40" fmla="*/ 221 w 407"/>
                <a:gd name="T41" fmla="*/ 429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7" h="429">
                  <a:moveTo>
                    <a:pt x="221" y="429"/>
                  </a:moveTo>
                  <a:cubicBezTo>
                    <a:pt x="323" y="429"/>
                    <a:pt x="407" y="353"/>
                    <a:pt x="407" y="260"/>
                  </a:cubicBezTo>
                  <a:cubicBezTo>
                    <a:pt x="407" y="226"/>
                    <a:pt x="407" y="226"/>
                    <a:pt x="407" y="226"/>
                  </a:cubicBezTo>
                  <a:cubicBezTo>
                    <a:pt x="407" y="136"/>
                    <a:pt x="407" y="136"/>
                    <a:pt x="407" y="136"/>
                  </a:cubicBezTo>
                  <a:cubicBezTo>
                    <a:pt x="407" y="116"/>
                    <a:pt x="407" y="116"/>
                    <a:pt x="407" y="116"/>
                  </a:cubicBezTo>
                  <a:cubicBezTo>
                    <a:pt x="407" y="52"/>
                    <a:pt x="355" y="0"/>
                    <a:pt x="291" y="0"/>
                  </a:cubicBezTo>
                  <a:cubicBezTo>
                    <a:pt x="23" y="0"/>
                    <a:pt x="23" y="0"/>
                    <a:pt x="23" y="0"/>
                  </a:cubicBezTo>
                  <a:cubicBezTo>
                    <a:pt x="11" y="0"/>
                    <a:pt x="0" y="10"/>
                    <a:pt x="0" y="23"/>
                  </a:cubicBezTo>
                  <a:cubicBezTo>
                    <a:pt x="0" y="67"/>
                    <a:pt x="0" y="67"/>
                    <a:pt x="0" y="67"/>
                  </a:cubicBezTo>
                  <a:cubicBezTo>
                    <a:pt x="0" y="80"/>
                    <a:pt x="11" y="90"/>
                    <a:pt x="23" y="90"/>
                  </a:cubicBezTo>
                  <a:cubicBezTo>
                    <a:pt x="291" y="90"/>
                    <a:pt x="291" y="90"/>
                    <a:pt x="291" y="90"/>
                  </a:cubicBezTo>
                  <a:cubicBezTo>
                    <a:pt x="305" y="90"/>
                    <a:pt x="316" y="102"/>
                    <a:pt x="316" y="116"/>
                  </a:cubicBezTo>
                  <a:cubicBezTo>
                    <a:pt x="316" y="136"/>
                    <a:pt x="316" y="136"/>
                    <a:pt x="316" y="136"/>
                  </a:cubicBezTo>
                  <a:cubicBezTo>
                    <a:pt x="316" y="226"/>
                    <a:pt x="316" y="226"/>
                    <a:pt x="316" y="226"/>
                  </a:cubicBezTo>
                  <a:cubicBezTo>
                    <a:pt x="316" y="260"/>
                    <a:pt x="316" y="260"/>
                    <a:pt x="316" y="260"/>
                  </a:cubicBezTo>
                  <a:cubicBezTo>
                    <a:pt x="316" y="303"/>
                    <a:pt x="273" y="339"/>
                    <a:pt x="221" y="339"/>
                  </a:cubicBezTo>
                  <a:cubicBezTo>
                    <a:pt x="69" y="339"/>
                    <a:pt x="69" y="339"/>
                    <a:pt x="69" y="339"/>
                  </a:cubicBezTo>
                  <a:cubicBezTo>
                    <a:pt x="56" y="339"/>
                    <a:pt x="45" y="350"/>
                    <a:pt x="45" y="362"/>
                  </a:cubicBezTo>
                  <a:cubicBezTo>
                    <a:pt x="45" y="406"/>
                    <a:pt x="45" y="406"/>
                    <a:pt x="45" y="406"/>
                  </a:cubicBezTo>
                  <a:cubicBezTo>
                    <a:pt x="45" y="419"/>
                    <a:pt x="56" y="429"/>
                    <a:pt x="69" y="429"/>
                  </a:cubicBezTo>
                  <a:lnTo>
                    <a:pt x="221" y="4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8" name="Freeform 10"/>
            <p:cNvSpPr>
              <a:spLocks/>
            </p:cNvSpPr>
            <p:nvPr userDrawn="1"/>
          </p:nvSpPr>
          <p:spPr bwMode="auto">
            <a:xfrm>
              <a:off x="360760" y="164939"/>
              <a:ext cx="91114" cy="27924"/>
            </a:xfrm>
            <a:custGeom>
              <a:avLst/>
              <a:gdLst>
                <a:gd name="T0" fmla="*/ 294 w 294"/>
                <a:gd name="T1" fmla="*/ 22 h 90"/>
                <a:gd name="T2" fmla="*/ 271 w 294"/>
                <a:gd name="T3" fmla="*/ 0 h 90"/>
                <a:gd name="T4" fmla="*/ 23 w 294"/>
                <a:gd name="T5" fmla="*/ 0 h 90"/>
                <a:gd name="T6" fmla="*/ 0 w 294"/>
                <a:gd name="T7" fmla="*/ 22 h 90"/>
                <a:gd name="T8" fmla="*/ 0 w 294"/>
                <a:gd name="T9" fmla="*/ 67 h 90"/>
                <a:gd name="T10" fmla="*/ 23 w 294"/>
                <a:gd name="T11" fmla="*/ 90 h 90"/>
                <a:gd name="T12" fmla="*/ 271 w 294"/>
                <a:gd name="T13" fmla="*/ 90 h 90"/>
                <a:gd name="T14" fmla="*/ 294 w 294"/>
                <a:gd name="T15" fmla="*/ 67 h 90"/>
                <a:gd name="T16" fmla="*/ 294 w 294"/>
                <a:gd name="T17" fmla="*/ 2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 h="90">
                  <a:moveTo>
                    <a:pt x="294" y="22"/>
                  </a:moveTo>
                  <a:cubicBezTo>
                    <a:pt x="294" y="10"/>
                    <a:pt x="284" y="0"/>
                    <a:pt x="271" y="0"/>
                  </a:cubicBezTo>
                  <a:cubicBezTo>
                    <a:pt x="23" y="0"/>
                    <a:pt x="23" y="0"/>
                    <a:pt x="23" y="0"/>
                  </a:cubicBezTo>
                  <a:cubicBezTo>
                    <a:pt x="10" y="0"/>
                    <a:pt x="0" y="10"/>
                    <a:pt x="0" y="22"/>
                  </a:cubicBezTo>
                  <a:cubicBezTo>
                    <a:pt x="0" y="67"/>
                    <a:pt x="0" y="67"/>
                    <a:pt x="0" y="67"/>
                  </a:cubicBezTo>
                  <a:cubicBezTo>
                    <a:pt x="0" y="80"/>
                    <a:pt x="10" y="90"/>
                    <a:pt x="23" y="90"/>
                  </a:cubicBezTo>
                  <a:cubicBezTo>
                    <a:pt x="271" y="90"/>
                    <a:pt x="271" y="90"/>
                    <a:pt x="271" y="90"/>
                  </a:cubicBezTo>
                  <a:cubicBezTo>
                    <a:pt x="284" y="90"/>
                    <a:pt x="294" y="80"/>
                    <a:pt x="294" y="67"/>
                  </a:cubicBezTo>
                  <a:lnTo>
                    <a:pt x="294"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69" name="Freeform 11"/>
            <p:cNvSpPr>
              <a:spLocks noEditPoints="1"/>
            </p:cNvSpPr>
            <p:nvPr userDrawn="1"/>
          </p:nvSpPr>
          <p:spPr bwMode="auto">
            <a:xfrm>
              <a:off x="507330" y="164939"/>
              <a:ext cx="126249" cy="182229"/>
            </a:xfrm>
            <a:custGeom>
              <a:avLst/>
              <a:gdLst>
                <a:gd name="T0" fmla="*/ 330 w 407"/>
                <a:gd name="T1" fmla="*/ 113 h 587"/>
                <a:gd name="T2" fmla="*/ 352 w 407"/>
                <a:gd name="T3" fmla="*/ 23 h 587"/>
                <a:gd name="T4" fmla="*/ 334 w 407"/>
                <a:gd name="T5" fmla="*/ 0 h 587"/>
                <a:gd name="T6" fmla="*/ 288 w 407"/>
                <a:gd name="T7" fmla="*/ 0 h 587"/>
                <a:gd name="T8" fmla="*/ 259 w 407"/>
                <a:gd name="T9" fmla="*/ 23 h 587"/>
                <a:gd name="T10" fmla="*/ 237 w 407"/>
                <a:gd name="T11" fmla="*/ 113 h 587"/>
                <a:gd name="T12" fmla="*/ 237 w 407"/>
                <a:gd name="T13" fmla="*/ 113 h 587"/>
                <a:gd name="T14" fmla="*/ 181 w 407"/>
                <a:gd name="T15" fmla="*/ 113 h 587"/>
                <a:gd name="T16" fmla="*/ 181 w 407"/>
                <a:gd name="T17" fmla="*/ 23 h 587"/>
                <a:gd name="T18" fmla="*/ 158 w 407"/>
                <a:gd name="T19" fmla="*/ 0 h 587"/>
                <a:gd name="T20" fmla="*/ 114 w 407"/>
                <a:gd name="T21" fmla="*/ 0 h 587"/>
                <a:gd name="T22" fmla="*/ 91 w 407"/>
                <a:gd name="T23" fmla="*/ 23 h 587"/>
                <a:gd name="T24" fmla="*/ 91 w 407"/>
                <a:gd name="T25" fmla="*/ 113 h 587"/>
                <a:gd name="T26" fmla="*/ 81 w 407"/>
                <a:gd name="T27" fmla="*/ 113 h 587"/>
                <a:gd name="T28" fmla="*/ 0 w 407"/>
                <a:gd name="T29" fmla="*/ 193 h 587"/>
                <a:gd name="T30" fmla="*/ 0 w 407"/>
                <a:gd name="T31" fmla="*/ 507 h 587"/>
                <a:gd name="T32" fmla="*/ 81 w 407"/>
                <a:gd name="T33" fmla="*/ 587 h 587"/>
                <a:gd name="T34" fmla="*/ 146 w 407"/>
                <a:gd name="T35" fmla="*/ 587 h 587"/>
                <a:gd name="T36" fmla="*/ 233 w 407"/>
                <a:gd name="T37" fmla="*/ 518 h 587"/>
                <a:gd name="T38" fmla="*/ 309 w 407"/>
                <a:gd name="T39" fmla="*/ 203 h 587"/>
                <a:gd name="T40" fmla="*/ 317 w 407"/>
                <a:gd name="T41" fmla="*/ 203 h 587"/>
                <a:gd name="T42" fmla="*/ 317 w 407"/>
                <a:gd name="T43" fmla="*/ 497 h 587"/>
                <a:gd name="T44" fmla="*/ 294 w 407"/>
                <a:gd name="T45" fmla="*/ 497 h 587"/>
                <a:gd name="T46" fmla="*/ 272 w 407"/>
                <a:gd name="T47" fmla="*/ 520 h 587"/>
                <a:gd name="T48" fmla="*/ 272 w 407"/>
                <a:gd name="T49" fmla="*/ 564 h 587"/>
                <a:gd name="T50" fmla="*/ 295 w 407"/>
                <a:gd name="T51" fmla="*/ 587 h 587"/>
                <a:gd name="T52" fmla="*/ 327 w 407"/>
                <a:gd name="T53" fmla="*/ 587 h 587"/>
                <a:gd name="T54" fmla="*/ 407 w 407"/>
                <a:gd name="T55" fmla="*/ 507 h 587"/>
                <a:gd name="T56" fmla="*/ 407 w 407"/>
                <a:gd name="T57" fmla="*/ 193 h 587"/>
                <a:gd name="T58" fmla="*/ 330 w 407"/>
                <a:gd name="T59" fmla="*/ 113 h 587"/>
                <a:gd name="T60" fmla="*/ 146 w 407"/>
                <a:gd name="T61" fmla="*/ 496 h 587"/>
                <a:gd name="T62" fmla="*/ 145 w 407"/>
                <a:gd name="T63" fmla="*/ 497 h 587"/>
                <a:gd name="T64" fmla="*/ 91 w 407"/>
                <a:gd name="T65" fmla="*/ 497 h 587"/>
                <a:gd name="T66" fmla="*/ 91 w 407"/>
                <a:gd name="T67" fmla="*/ 203 h 587"/>
                <a:gd name="T68" fmla="*/ 216 w 407"/>
                <a:gd name="T69" fmla="*/ 203 h 587"/>
                <a:gd name="T70" fmla="*/ 146 w 407"/>
                <a:gd name="T71" fmla="*/ 496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7" h="587">
                  <a:moveTo>
                    <a:pt x="330" y="113"/>
                  </a:moveTo>
                  <a:cubicBezTo>
                    <a:pt x="352" y="23"/>
                    <a:pt x="352" y="23"/>
                    <a:pt x="352" y="23"/>
                  </a:cubicBezTo>
                  <a:cubicBezTo>
                    <a:pt x="355" y="10"/>
                    <a:pt x="347" y="0"/>
                    <a:pt x="334" y="0"/>
                  </a:cubicBezTo>
                  <a:cubicBezTo>
                    <a:pt x="288" y="0"/>
                    <a:pt x="288" y="0"/>
                    <a:pt x="288" y="0"/>
                  </a:cubicBezTo>
                  <a:cubicBezTo>
                    <a:pt x="275" y="0"/>
                    <a:pt x="262" y="10"/>
                    <a:pt x="259" y="23"/>
                  </a:cubicBezTo>
                  <a:cubicBezTo>
                    <a:pt x="237" y="113"/>
                    <a:pt x="237" y="113"/>
                    <a:pt x="237" y="113"/>
                  </a:cubicBezTo>
                  <a:cubicBezTo>
                    <a:pt x="237" y="113"/>
                    <a:pt x="237" y="113"/>
                    <a:pt x="237" y="113"/>
                  </a:cubicBezTo>
                  <a:cubicBezTo>
                    <a:pt x="181" y="113"/>
                    <a:pt x="181" y="113"/>
                    <a:pt x="181" y="113"/>
                  </a:cubicBezTo>
                  <a:cubicBezTo>
                    <a:pt x="181" y="23"/>
                    <a:pt x="181" y="23"/>
                    <a:pt x="181" y="23"/>
                  </a:cubicBezTo>
                  <a:cubicBezTo>
                    <a:pt x="181" y="10"/>
                    <a:pt x="171" y="0"/>
                    <a:pt x="158" y="0"/>
                  </a:cubicBezTo>
                  <a:cubicBezTo>
                    <a:pt x="114" y="0"/>
                    <a:pt x="114" y="0"/>
                    <a:pt x="114" y="0"/>
                  </a:cubicBezTo>
                  <a:cubicBezTo>
                    <a:pt x="101" y="0"/>
                    <a:pt x="91" y="10"/>
                    <a:pt x="91" y="23"/>
                  </a:cubicBezTo>
                  <a:cubicBezTo>
                    <a:pt x="91" y="113"/>
                    <a:pt x="91" y="113"/>
                    <a:pt x="91" y="113"/>
                  </a:cubicBezTo>
                  <a:cubicBezTo>
                    <a:pt x="81" y="113"/>
                    <a:pt x="81" y="113"/>
                    <a:pt x="81" y="113"/>
                  </a:cubicBezTo>
                  <a:cubicBezTo>
                    <a:pt x="37" y="113"/>
                    <a:pt x="0" y="149"/>
                    <a:pt x="0" y="193"/>
                  </a:cubicBezTo>
                  <a:cubicBezTo>
                    <a:pt x="0" y="507"/>
                    <a:pt x="0" y="507"/>
                    <a:pt x="0" y="507"/>
                  </a:cubicBezTo>
                  <a:cubicBezTo>
                    <a:pt x="0" y="551"/>
                    <a:pt x="37" y="587"/>
                    <a:pt x="81" y="587"/>
                  </a:cubicBezTo>
                  <a:cubicBezTo>
                    <a:pt x="146" y="587"/>
                    <a:pt x="146" y="587"/>
                    <a:pt x="146" y="587"/>
                  </a:cubicBezTo>
                  <a:cubicBezTo>
                    <a:pt x="186" y="587"/>
                    <a:pt x="224" y="558"/>
                    <a:pt x="233" y="518"/>
                  </a:cubicBezTo>
                  <a:cubicBezTo>
                    <a:pt x="309" y="203"/>
                    <a:pt x="309" y="203"/>
                    <a:pt x="309" y="203"/>
                  </a:cubicBezTo>
                  <a:cubicBezTo>
                    <a:pt x="317" y="203"/>
                    <a:pt x="317" y="203"/>
                    <a:pt x="317" y="203"/>
                  </a:cubicBezTo>
                  <a:cubicBezTo>
                    <a:pt x="317" y="497"/>
                    <a:pt x="317" y="497"/>
                    <a:pt x="317" y="497"/>
                  </a:cubicBezTo>
                  <a:cubicBezTo>
                    <a:pt x="317" y="497"/>
                    <a:pt x="307" y="497"/>
                    <a:pt x="294" y="497"/>
                  </a:cubicBezTo>
                  <a:cubicBezTo>
                    <a:pt x="282" y="497"/>
                    <a:pt x="272" y="508"/>
                    <a:pt x="272" y="520"/>
                  </a:cubicBezTo>
                  <a:cubicBezTo>
                    <a:pt x="272" y="564"/>
                    <a:pt x="272" y="564"/>
                    <a:pt x="272" y="564"/>
                  </a:cubicBezTo>
                  <a:cubicBezTo>
                    <a:pt x="272" y="577"/>
                    <a:pt x="282" y="587"/>
                    <a:pt x="295" y="587"/>
                  </a:cubicBezTo>
                  <a:cubicBezTo>
                    <a:pt x="327" y="587"/>
                    <a:pt x="327" y="587"/>
                    <a:pt x="327" y="587"/>
                  </a:cubicBezTo>
                  <a:cubicBezTo>
                    <a:pt x="371" y="587"/>
                    <a:pt x="407" y="551"/>
                    <a:pt x="407" y="507"/>
                  </a:cubicBezTo>
                  <a:cubicBezTo>
                    <a:pt x="407" y="193"/>
                    <a:pt x="407" y="193"/>
                    <a:pt x="407" y="193"/>
                  </a:cubicBezTo>
                  <a:cubicBezTo>
                    <a:pt x="407" y="150"/>
                    <a:pt x="373" y="115"/>
                    <a:pt x="330" y="113"/>
                  </a:cubicBezTo>
                  <a:close/>
                  <a:moveTo>
                    <a:pt x="146" y="496"/>
                  </a:moveTo>
                  <a:cubicBezTo>
                    <a:pt x="146" y="496"/>
                    <a:pt x="145" y="497"/>
                    <a:pt x="145" y="497"/>
                  </a:cubicBezTo>
                  <a:cubicBezTo>
                    <a:pt x="91" y="497"/>
                    <a:pt x="91" y="497"/>
                    <a:pt x="91" y="497"/>
                  </a:cubicBezTo>
                  <a:cubicBezTo>
                    <a:pt x="91" y="203"/>
                    <a:pt x="91" y="203"/>
                    <a:pt x="91" y="203"/>
                  </a:cubicBezTo>
                  <a:cubicBezTo>
                    <a:pt x="216" y="203"/>
                    <a:pt x="216" y="203"/>
                    <a:pt x="216" y="203"/>
                  </a:cubicBezTo>
                  <a:lnTo>
                    <a:pt x="146" y="49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0" name="Freeform 12"/>
            <p:cNvSpPr>
              <a:spLocks/>
            </p:cNvSpPr>
            <p:nvPr userDrawn="1"/>
          </p:nvSpPr>
          <p:spPr bwMode="auto">
            <a:xfrm>
              <a:off x="409136" y="445886"/>
              <a:ext cx="4588" cy="21107"/>
            </a:xfrm>
            <a:custGeom>
              <a:avLst/>
              <a:gdLst>
                <a:gd name="T0" fmla="*/ 0 w 35"/>
                <a:gd name="T1" fmla="*/ 0 h 161"/>
                <a:gd name="T2" fmla="*/ 35 w 35"/>
                <a:gd name="T3" fmla="*/ 161 h 161"/>
                <a:gd name="T4" fmla="*/ 0 w 35"/>
                <a:gd name="T5" fmla="*/ 0 h 161"/>
              </a:gdLst>
              <a:ahLst/>
              <a:cxnLst>
                <a:cxn ang="0">
                  <a:pos x="T0" y="T1"/>
                </a:cxn>
                <a:cxn ang="0">
                  <a:pos x="T2" y="T3"/>
                </a:cxn>
                <a:cxn ang="0">
                  <a:pos x="T4" y="T5"/>
                </a:cxn>
              </a:cxnLst>
              <a:rect l="0" t="0" r="r" b="b"/>
              <a:pathLst>
                <a:path w="35" h="161">
                  <a:moveTo>
                    <a:pt x="0" y="0"/>
                  </a:moveTo>
                  <a:lnTo>
                    <a:pt x="35" y="16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1" name="Line 13"/>
            <p:cNvSpPr>
              <a:spLocks noChangeShapeType="1"/>
            </p:cNvSpPr>
            <p:nvPr userDrawn="1"/>
          </p:nvSpPr>
          <p:spPr bwMode="auto">
            <a:xfrm>
              <a:off x="409136" y="445886"/>
              <a:ext cx="4588" cy="2110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2" name="Freeform 14"/>
            <p:cNvSpPr>
              <a:spLocks/>
            </p:cNvSpPr>
            <p:nvPr userDrawn="1"/>
          </p:nvSpPr>
          <p:spPr bwMode="auto">
            <a:xfrm>
              <a:off x="437585" y="445886"/>
              <a:ext cx="4720" cy="21107"/>
            </a:xfrm>
            <a:custGeom>
              <a:avLst/>
              <a:gdLst>
                <a:gd name="T0" fmla="*/ 36 w 36"/>
                <a:gd name="T1" fmla="*/ 161 h 161"/>
                <a:gd name="T2" fmla="*/ 0 w 36"/>
                <a:gd name="T3" fmla="*/ 0 h 161"/>
                <a:gd name="T4" fmla="*/ 36 w 36"/>
                <a:gd name="T5" fmla="*/ 161 h 161"/>
              </a:gdLst>
              <a:ahLst/>
              <a:cxnLst>
                <a:cxn ang="0">
                  <a:pos x="T0" y="T1"/>
                </a:cxn>
                <a:cxn ang="0">
                  <a:pos x="T2" y="T3"/>
                </a:cxn>
                <a:cxn ang="0">
                  <a:pos x="T4" y="T5"/>
                </a:cxn>
              </a:cxnLst>
              <a:rect l="0" t="0" r="r" b="b"/>
              <a:pathLst>
                <a:path w="36" h="161">
                  <a:moveTo>
                    <a:pt x="36" y="161"/>
                  </a:moveTo>
                  <a:lnTo>
                    <a:pt x="0" y="0"/>
                  </a:lnTo>
                  <a:lnTo>
                    <a:pt x="36" y="1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3" name="Line 15"/>
            <p:cNvSpPr>
              <a:spLocks noChangeShapeType="1"/>
            </p:cNvSpPr>
            <p:nvPr userDrawn="1"/>
          </p:nvSpPr>
          <p:spPr bwMode="auto">
            <a:xfrm flipH="1" flipV="1">
              <a:off x="437585" y="445886"/>
              <a:ext cx="4720" cy="2110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4" name="Freeform 16"/>
            <p:cNvSpPr>
              <a:spLocks/>
            </p:cNvSpPr>
            <p:nvPr userDrawn="1"/>
          </p:nvSpPr>
          <p:spPr bwMode="auto">
            <a:xfrm>
              <a:off x="346733" y="389644"/>
              <a:ext cx="126249" cy="133197"/>
            </a:xfrm>
            <a:custGeom>
              <a:avLst/>
              <a:gdLst>
                <a:gd name="T0" fmla="*/ 407 w 407"/>
                <a:gd name="T1" fmla="*/ 157 h 429"/>
                <a:gd name="T2" fmla="*/ 407 w 407"/>
                <a:gd name="T3" fmla="*/ 114 h 429"/>
                <a:gd name="T4" fmla="*/ 383 w 407"/>
                <a:gd name="T5" fmla="*/ 90 h 429"/>
                <a:gd name="T6" fmla="*/ 273 w 407"/>
                <a:gd name="T7" fmla="*/ 90 h 429"/>
                <a:gd name="T8" fmla="*/ 258 w 407"/>
                <a:gd name="T9" fmla="*/ 23 h 429"/>
                <a:gd name="T10" fmla="*/ 230 w 407"/>
                <a:gd name="T11" fmla="*/ 0 h 429"/>
                <a:gd name="T12" fmla="*/ 184 w 407"/>
                <a:gd name="T13" fmla="*/ 0 h 429"/>
                <a:gd name="T14" fmla="*/ 166 w 407"/>
                <a:gd name="T15" fmla="*/ 23 h 429"/>
                <a:gd name="T16" fmla="*/ 181 w 407"/>
                <a:gd name="T17" fmla="*/ 91 h 429"/>
                <a:gd name="T18" fmla="*/ 69 w 407"/>
                <a:gd name="T19" fmla="*/ 91 h 429"/>
                <a:gd name="T20" fmla="*/ 45 w 407"/>
                <a:gd name="T21" fmla="*/ 114 h 429"/>
                <a:gd name="T22" fmla="*/ 45 w 407"/>
                <a:gd name="T23" fmla="*/ 157 h 429"/>
                <a:gd name="T24" fmla="*/ 69 w 407"/>
                <a:gd name="T25" fmla="*/ 181 h 429"/>
                <a:gd name="T26" fmla="*/ 201 w 407"/>
                <a:gd name="T27" fmla="*/ 181 h 429"/>
                <a:gd name="T28" fmla="*/ 216 w 407"/>
                <a:gd name="T29" fmla="*/ 249 h 429"/>
                <a:gd name="T30" fmla="*/ 23 w 407"/>
                <a:gd name="T31" fmla="*/ 249 h 429"/>
                <a:gd name="T32" fmla="*/ 0 w 407"/>
                <a:gd name="T33" fmla="*/ 272 h 429"/>
                <a:gd name="T34" fmla="*/ 0 w 407"/>
                <a:gd name="T35" fmla="*/ 316 h 429"/>
                <a:gd name="T36" fmla="*/ 23 w 407"/>
                <a:gd name="T37" fmla="*/ 339 h 429"/>
                <a:gd name="T38" fmla="*/ 236 w 407"/>
                <a:gd name="T39" fmla="*/ 339 h 429"/>
                <a:gd name="T40" fmla="*/ 251 w 407"/>
                <a:gd name="T41" fmla="*/ 406 h 429"/>
                <a:gd name="T42" fmla="*/ 279 w 407"/>
                <a:gd name="T43" fmla="*/ 429 h 429"/>
                <a:gd name="T44" fmla="*/ 325 w 407"/>
                <a:gd name="T45" fmla="*/ 429 h 429"/>
                <a:gd name="T46" fmla="*/ 343 w 407"/>
                <a:gd name="T47" fmla="*/ 406 h 429"/>
                <a:gd name="T48" fmla="*/ 328 w 407"/>
                <a:gd name="T49" fmla="*/ 339 h 429"/>
                <a:gd name="T50" fmla="*/ 328 w 407"/>
                <a:gd name="T51" fmla="*/ 339 h 429"/>
                <a:gd name="T52" fmla="*/ 383 w 407"/>
                <a:gd name="T53" fmla="*/ 339 h 429"/>
                <a:gd name="T54" fmla="*/ 407 w 407"/>
                <a:gd name="T55" fmla="*/ 315 h 429"/>
                <a:gd name="T56" fmla="*/ 407 w 407"/>
                <a:gd name="T57" fmla="*/ 272 h 429"/>
                <a:gd name="T58" fmla="*/ 383 w 407"/>
                <a:gd name="T59" fmla="*/ 249 h 429"/>
                <a:gd name="T60" fmla="*/ 308 w 407"/>
                <a:gd name="T61" fmla="*/ 249 h 429"/>
                <a:gd name="T62" fmla="*/ 293 w 407"/>
                <a:gd name="T63" fmla="*/ 181 h 429"/>
                <a:gd name="T64" fmla="*/ 383 w 407"/>
                <a:gd name="T65" fmla="*/ 181 h 429"/>
                <a:gd name="T66" fmla="*/ 407 w 407"/>
                <a:gd name="T67" fmla="*/ 15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7" h="429">
                  <a:moveTo>
                    <a:pt x="407" y="157"/>
                  </a:moveTo>
                  <a:cubicBezTo>
                    <a:pt x="407" y="114"/>
                    <a:pt x="407" y="114"/>
                    <a:pt x="407" y="114"/>
                  </a:cubicBezTo>
                  <a:cubicBezTo>
                    <a:pt x="407" y="101"/>
                    <a:pt x="396" y="90"/>
                    <a:pt x="383" y="90"/>
                  </a:cubicBezTo>
                  <a:cubicBezTo>
                    <a:pt x="273" y="90"/>
                    <a:pt x="273" y="90"/>
                    <a:pt x="273" y="90"/>
                  </a:cubicBezTo>
                  <a:cubicBezTo>
                    <a:pt x="258" y="23"/>
                    <a:pt x="258" y="23"/>
                    <a:pt x="258" y="23"/>
                  </a:cubicBezTo>
                  <a:cubicBezTo>
                    <a:pt x="256" y="10"/>
                    <a:pt x="243" y="0"/>
                    <a:pt x="230" y="0"/>
                  </a:cubicBezTo>
                  <a:cubicBezTo>
                    <a:pt x="184" y="0"/>
                    <a:pt x="184" y="0"/>
                    <a:pt x="184" y="0"/>
                  </a:cubicBezTo>
                  <a:cubicBezTo>
                    <a:pt x="171" y="0"/>
                    <a:pt x="163" y="10"/>
                    <a:pt x="166" y="23"/>
                  </a:cubicBezTo>
                  <a:cubicBezTo>
                    <a:pt x="181" y="91"/>
                    <a:pt x="181" y="91"/>
                    <a:pt x="181" y="91"/>
                  </a:cubicBezTo>
                  <a:cubicBezTo>
                    <a:pt x="69" y="91"/>
                    <a:pt x="69" y="91"/>
                    <a:pt x="69" y="91"/>
                  </a:cubicBezTo>
                  <a:cubicBezTo>
                    <a:pt x="56" y="91"/>
                    <a:pt x="45" y="101"/>
                    <a:pt x="45" y="114"/>
                  </a:cubicBezTo>
                  <a:cubicBezTo>
                    <a:pt x="45" y="157"/>
                    <a:pt x="45" y="157"/>
                    <a:pt x="45" y="157"/>
                  </a:cubicBezTo>
                  <a:cubicBezTo>
                    <a:pt x="45" y="170"/>
                    <a:pt x="56" y="181"/>
                    <a:pt x="69" y="181"/>
                  </a:cubicBezTo>
                  <a:cubicBezTo>
                    <a:pt x="201" y="181"/>
                    <a:pt x="201" y="181"/>
                    <a:pt x="201" y="181"/>
                  </a:cubicBezTo>
                  <a:cubicBezTo>
                    <a:pt x="216" y="249"/>
                    <a:pt x="216" y="249"/>
                    <a:pt x="216" y="249"/>
                  </a:cubicBezTo>
                  <a:cubicBezTo>
                    <a:pt x="23" y="249"/>
                    <a:pt x="23" y="249"/>
                    <a:pt x="23" y="249"/>
                  </a:cubicBezTo>
                  <a:cubicBezTo>
                    <a:pt x="11" y="249"/>
                    <a:pt x="0" y="259"/>
                    <a:pt x="0" y="272"/>
                  </a:cubicBezTo>
                  <a:cubicBezTo>
                    <a:pt x="0" y="316"/>
                    <a:pt x="0" y="316"/>
                    <a:pt x="0" y="316"/>
                  </a:cubicBezTo>
                  <a:cubicBezTo>
                    <a:pt x="0" y="329"/>
                    <a:pt x="11" y="339"/>
                    <a:pt x="23" y="339"/>
                  </a:cubicBezTo>
                  <a:cubicBezTo>
                    <a:pt x="236" y="339"/>
                    <a:pt x="236" y="339"/>
                    <a:pt x="236" y="339"/>
                  </a:cubicBezTo>
                  <a:cubicBezTo>
                    <a:pt x="251" y="406"/>
                    <a:pt x="251" y="406"/>
                    <a:pt x="251" y="406"/>
                  </a:cubicBezTo>
                  <a:cubicBezTo>
                    <a:pt x="253" y="419"/>
                    <a:pt x="266" y="429"/>
                    <a:pt x="279" y="429"/>
                  </a:cubicBezTo>
                  <a:cubicBezTo>
                    <a:pt x="325" y="429"/>
                    <a:pt x="325" y="429"/>
                    <a:pt x="325" y="429"/>
                  </a:cubicBezTo>
                  <a:cubicBezTo>
                    <a:pt x="338" y="429"/>
                    <a:pt x="346" y="419"/>
                    <a:pt x="343" y="406"/>
                  </a:cubicBezTo>
                  <a:cubicBezTo>
                    <a:pt x="328" y="339"/>
                    <a:pt x="328" y="339"/>
                    <a:pt x="328" y="339"/>
                  </a:cubicBezTo>
                  <a:cubicBezTo>
                    <a:pt x="328" y="339"/>
                    <a:pt x="328" y="339"/>
                    <a:pt x="328" y="339"/>
                  </a:cubicBezTo>
                  <a:cubicBezTo>
                    <a:pt x="383" y="339"/>
                    <a:pt x="383" y="339"/>
                    <a:pt x="383" y="339"/>
                  </a:cubicBezTo>
                  <a:cubicBezTo>
                    <a:pt x="396" y="339"/>
                    <a:pt x="407" y="328"/>
                    <a:pt x="407" y="315"/>
                  </a:cubicBezTo>
                  <a:cubicBezTo>
                    <a:pt x="407" y="272"/>
                    <a:pt x="407" y="272"/>
                    <a:pt x="407" y="272"/>
                  </a:cubicBezTo>
                  <a:cubicBezTo>
                    <a:pt x="407" y="259"/>
                    <a:pt x="396" y="249"/>
                    <a:pt x="383" y="249"/>
                  </a:cubicBezTo>
                  <a:cubicBezTo>
                    <a:pt x="308" y="249"/>
                    <a:pt x="308" y="249"/>
                    <a:pt x="308" y="249"/>
                  </a:cubicBezTo>
                  <a:cubicBezTo>
                    <a:pt x="293" y="181"/>
                    <a:pt x="293" y="181"/>
                    <a:pt x="293" y="181"/>
                  </a:cubicBezTo>
                  <a:cubicBezTo>
                    <a:pt x="383" y="181"/>
                    <a:pt x="383" y="181"/>
                    <a:pt x="383" y="181"/>
                  </a:cubicBezTo>
                  <a:cubicBezTo>
                    <a:pt x="396" y="181"/>
                    <a:pt x="407" y="170"/>
                    <a:pt x="407" y="15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5" name="Freeform 17"/>
            <p:cNvSpPr>
              <a:spLocks/>
            </p:cNvSpPr>
            <p:nvPr userDrawn="1"/>
          </p:nvSpPr>
          <p:spPr bwMode="auto">
            <a:xfrm>
              <a:off x="346733" y="522841"/>
              <a:ext cx="124676" cy="49293"/>
            </a:xfrm>
            <a:custGeom>
              <a:avLst/>
              <a:gdLst>
                <a:gd name="T0" fmla="*/ 0 w 402"/>
                <a:gd name="T1" fmla="*/ 78 h 159"/>
                <a:gd name="T2" fmla="*/ 80 w 402"/>
                <a:gd name="T3" fmla="*/ 159 h 159"/>
                <a:gd name="T4" fmla="*/ 379 w 402"/>
                <a:gd name="T5" fmla="*/ 159 h 159"/>
                <a:gd name="T6" fmla="*/ 402 w 402"/>
                <a:gd name="T7" fmla="*/ 135 h 159"/>
                <a:gd name="T8" fmla="*/ 402 w 402"/>
                <a:gd name="T9" fmla="*/ 92 h 159"/>
                <a:gd name="T10" fmla="*/ 379 w 402"/>
                <a:gd name="T11" fmla="*/ 68 h 159"/>
                <a:gd name="T12" fmla="*/ 90 w 402"/>
                <a:gd name="T13" fmla="*/ 68 h 159"/>
                <a:gd name="T14" fmla="*/ 90 w 402"/>
                <a:gd name="T15" fmla="*/ 24 h 159"/>
                <a:gd name="T16" fmla="*/ 67 w 402"/>
                <a:gd name="T17" fmla="*/ 0 h 159"/>
                <a:gd name="T18" fmla="*/ 23 w 402"/>
                <a:gd name="T19" fmla="*/ 0 h 159"/>
                <a:gd name="T20" fmla="*/ 0 w 402"/>
                <a:gd name="T21" fmla="*/ 24 h 159"/>
                <a:gd name="T22" fmla="*/ 0 w 402"/>
                <a:gd name="T23" fmla="*/ 7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2" h="159">
                  <a:moveTo>
                    <a:pt x="0" y="78"/>
                  </a:moveTo>
                  <a:cubicBezTo>
                    <a:pt x="0" y="123"/>
                    <a:pt x="36" y="159"/>
                    <a:pt x="80" y="159"/>
                  </a:cubicBezTo>
                  <a:cubicBezTo>
                    <a:pt x="379" y="159"/>
                    <a:pt x="379" y="159"/>
                    <a:pt x="379" y="159"/>
                  </a:cubicBezTo>
                  <a:cubicBezTo>
                    <a:pt x="392" y="159"/>
                    <a:pt x="402" y="148"/>
                    <a:pt x="402" y="135"/>
                  </a:cubicBezTo>
                  <a:cubicBezTo>
                    <a:pt x="402" y="92"/>
                    <a:pt x="402" y="92"/>
                    <a:pt x="402" y="92"/>
                  </a:cubicBezTo>
                  <a:cubicBezTo>
                    <a:pt x="402" y="79"/>
                    <a:pt x="392" y="68"/>
                    <a:pt x="379" y="68"/>
                  </a:cubicBezTo>
                  <a:cubicBezTo>
                    <a:pt x="90" y="68"/>
                    <a:pt x="90" y="68"/>
                    <a:pt x="90" y="68"/>
                  </a:cubicBezTo>
                  <a:cubicBezTo>
                    <a:pt x="90" y="24"/>
                    <a:pt x="90" y="24"/>
                    <a:pt x="90" y="24"/>
                  </a:cubicBezTo>
                  <a:cubicBezTo>
                    <a:pt x="90" y="11"/>
                    <a:pt x="80" y="0"/>
                    <a:pt x="67" y="0"/>
                  </a:cubicBezTo>
                  <a:cubicBezTo>
                    <a:pt x="23" y="0"/>
                    <a:pt x="23" y="0"/>
                    <a:pt x="23" y="0"/>
                  </a:cubicBezTo>
                  <a:cubicBezTo>
                    <a:pt x="11" y="0"/>
                    <a:pt x="0" y="11"/>
                    <a:pt x="0" y="24"/>
                  </a:cubicBezTo>
                  <a:lnTo>
                    <a:pt x="0"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6" name="Freeform 18"/>
            <p:cNvSpPr>
              <a:spLocks/>
            </p:cNvSpPr>
            <p:nvPr userDrawn="1"/>
          </p:nvSpPr>
          <p:spPr bwMode="auto">
            <a:xfrm>
              <a:off x="556623" y="522841"/>
              <a:ext cx="76956" cy="49293"/>
            </a:xfrm>
            <a:custGeom>
              <a:avLst/>
              <a:gdLst>
                <a:gd name="T0" fmla="*/ 225 w 248"/>
                <a:gd name="T1" fmla="*/ 68 h 159"/>
                <a:gd name="T2" fmla="*/ 90 w 248"/>
                <a:gd name="T3" fmla="*/ 68 h 159"/>
                <a:gd name="T4" fmla="*/ 90 w 248"/>
                <a:gd name="T5" fmla="*/ 24 h 159"/>
                <a:gd name="T6" fmla="*/ 67 w 248"/>
                <a:gd name="T7" fmla="*/ 0 h 159"/>
                <a:gd name="T8" fmla="*/ 23 w 248"/>
                <a:gd name="T9" fmla="*/ 0 h 159"/>
                <a:gd name="T10" fmla="*/ 0 w 248"/>
                <a:gd name="T11" fmla="*/ 24 h 159"/>
                <a:gd name="T12" fmla="*/ 0 w 248"/>
                <a:gd name="T13" fmla="*/ 78 h 159"/>
                <a:gd name="T14" fmla="*/ 80 w 248"/>
                <a:gd name="T15" fmla="*/ 159 h 159"/>
                <a:gd name="T16" fmla="*/ 225 w 248"/>
                <a:gd name="T17" fmla="*/ 159 h 159"/>
                <a:gd name="T18" fmla="*/ 248 w 248"/>
                <a:gd name="T19" fmla="*/ 135 h 159"/>
                <a:gd name="T20" fmla="*/ 248 w 248"/>
                <a:gd name="T21" fmla="*/ 92 h 159"/>
                <a:gd name="T22" fmla="*/ 225 w 248"/>
                <a:gd name="T23" fmla="*/ 68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159">
                  <a:moveTo>
                    <a:pt x="225" y="68"/>
                  </a:moveTo>
                  <a:cubicBezTo>
                    <a:pt x="90" y="68"/>
                    <a:pt x="90" y="68"/>
                    <a:pt x="90" y="68"/>
                  </a:cubicBezTo>
                  <a:cubicBezTo>
                    <a:pt x="90" y="24"/>
                    <a:pt x="90" y="24"/>
                    <a:pt x="90" y="24"/>
                  </a:cubicBezTo>
                  <a:cubicBezTo>
                    <a:pt x="90" y="11"/>
                    <a:pt x="80" y="0"/>
                    <a:pt x="67" y="0"/>
                  </a:cubicBezTo>
                  <a:cubicBezTo>
                    <a:pt x="23" y="0"/>
                    <a:pt x="23" y="0"/>
                    <a:pt x="23" y="0"/>
                  </a:cubicBezTo>
                  <a:cubicBezTo>
                    <a:pt x="10" y="0"/>
                    <a:pt x="0" y="11"/>
                    <a:pt x="0" y="24"/>
                  </a:cubicBezTo>
                  <a:cubicBezTo>
                    <a:pt x="0" y="78"/>
                    <a:pt x="0" y="78"/>
                    <a:pt x="0" y="78"/>
                  </a:cubicBezTo>
                  <a:cubicBezTo>
                    <a:pt x="0" y="123"/>
                    <a:pt x="36" y="159"/>
                    <a:pt x="80" y="159"/>
                  </a:cubicBezTo>
                  <a:cubicBezTo>
                    <a:pt x="225" y="159"/>
                    <a:pt x="225" y="159"/>
                    <a:pt x="225" y="159"/>
                  </a:cubicBezTo>
                  <a:cubicBezTo>
                    <a:pt x="238" y="159"/>
                    <a:pt x="248" y="148"/>
                    <a:pt x="248" y="135"/>
                  </a:cubicBezTo>
                  <a:cubicBezTo>
                    <a:pt x="248" y="92"/>
                    <a:pt x="248" y="92"/>
                    <a:pt x="248" y="92"/>
                  </a:cubicBezTo>
                  <a:cubicBezTo>
                    <a:pt x="248" y="79"/>
                    <a:pt x="238" y="68"/>
                    <a:pt x="225" y="6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7" name="Freeform 19"/>
            <p:cNvSpPr>
              <a:spLocks/>
            </p:cNvSpPr>
            <p:nvPr userDrawn="1"/>
          </p:nvSpPr>
          <p:spPr bwMode="auto">
            <a:xfrm>
              <a:off x="556623" y="459783"/>
              <a:ext cx="76956" cy="35135"/>
            </a:xfrm>
            <a:custGeom>
              <a:avLst/>
              <a:gdLst>
                <a:gd name="T0" fmla="*/ 168 w 248"/>
                <a:gd name="T1" fmla="*/ 0 h 113"/>
                <a:gd name="T2" fmla="*/ 23 w 248"/>
                <a:gd name="T3" fmla="*/ 0 h 113"/>
                <a:gd name="T4" fmla="*/ 0 w 248"/>
                <a:gd name="T5" fmla="*/ 24 h 113"/>
                <a:gd name="T6" fmla="*/ 0 w 248"/>
                <a:gd name="T7" fmla="*/ 67 h 113"/>
                <a:gd name="T8" fmla="*/ 23 w 248"/>
                <a:gd name="T9" fmla="*/ 90 h 113"/>
                <a:gd name="T10" fmla="*/ 158 w 248"/>
                <a:gd name="T11" fmla="*/ 90 h 113"/>
                <a:gd name="T12" fmla="*/ 158 w 248"/>
                <a:gd name="T13" fmla="*/ 102 h 113"/>
                <a:gd name="T14" fmla="*/ 170 w 248"/>
                <a:gd name="T15" fmla="*/ 113 h 113"/>
                <a:gd name="T16" fmla="*/ 237 w 248"/>
                <a:gd name="T17" fmla="*/ 113 h 113"/>
                <a:gd name="T18" fmla="*/ 248 w 248"/>
                <a:gd name="T19" fmla="*/ 101 h 113"/>
                <a:gd name="T20" fmla="*/ 248 w 248"/>
                <a:gd name="T21" fmla="*/ 79 h 113"/>
                <a:gd name="T22" fmla="*/ 168 w 248"/>
                <a:gd name="T2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 h="113">
                  <a:moveTo>
                    <a:pt x="168" y="0"/>
                  </a:moveTo>
                  <a:cubicBezTo>
                    <a:pt x="23" y="0"/>
                    <a:pt x="23" y="0"/>
                    <a:pt x="23" y="0"/>
                  </a:cubicBezTo>
                  <a:cubicBezTo>
                    <a:pt x="10" y="0"/>
                    <a:pt x="0" y="11"/>
                    <a:pt x="0" y="24"/>
                  </a:cubicBezTo>
                  <a:cubicBezTo>
                    <a:pt x="0" y="67"/>
                    <a:pt x="0" y="67"/>
                    <a:pt x="0" y="67"/>
                  </a:cubicBezTo>
                  <a:cubicBezTo>
                    <a:pt x="0" y="80"/>
                    <a:pt x="10" y="90"/>
                    <a:pt x="23" y="90"/>
                  </a:cubicBezTo>
                  <a:cubicBezTo>
                    <a:pt x="158" y="90"/>
                    <a:pt x="158" y="90"/>
                    <a:pt x="158" y="90"/>
                  </a:cubicBezTo>
                  <a:cubicBezTo>
                    <a:pt x="158" y="90"/>
                    <a:pt x="158" y="96"/>
                    <a:pt x="158" y="102"/>
                  </a:cubicBezTo>
                  <a:cubicBezTo>
                    <a:pt x="158" y="108"/>
                    <a:pt x="163" y="113"/>
                    <a:pt x="170" y="113"/>
                  </a:cubicBezTo>
                  <a:cubicBezTo>
                    <a:pt x="237" y="113"/>
                    <a:pt x="237" y="113"/>
                    <a:pt x="237" y="113"/>
                  </a:cubicBezTo>
                  <a:cubicBezTo>
                    <a:pt x="243" y="113"/>
                    <a:pt x="248" y="108"/>
                    <a:pt x="248" y="101"/>
                  </a:cubicBezTo>
                  <a:cubicBezTo>
                    <a:pt x="248" y="79"/>
                    <a:pt x="248" y="79"/>
                    <a:pt x="248" y="79"/>
                  </a:cubicBezTo>
                  <a:cubicBezTo>
                    <a:pt x="248" y="36"/>
                    <a:pt x="212" y="0"/>
                    <a:pt x="16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8" name="Freeform 20"/>
            <p:cNvSpPr>
              <a:spLocks/>
            </p:cNvSpPr>
            <p:nvPr userDrawn="1"/>
          </p:nvSpPr>
          <p:spPr bwMode="auto">
            <a:xfrm>
              <a:off x="507330" y="389644"/>
              <a:ext cx="91245" cy="182491"/>
            </a:xfrm>
            <a:custGeom>
              <a:avLst/>
              <a:gdLst>
                <a:gd name="T0" fmla="*/ 268 w 294"/>
                <a:gd name="T1" fmla="*/ 90 h 588"/>
                <a:gd name="T2" fmla="*/ 124 w 294"/>
                <a:gd name="T3" fmla="*/ 90 h 588"/>
                <a:gd name="T4" fmla="*/ 124 w 294"/>
                <a:gd name="T5" fmla="*/ 24 h 588"/>
                <a:gd name="T6" fmla="*/ 100 w 294"/>
                <a:gd name="T7" fmla="*/ 0 h 588"/>
                <a:gd name="T8" fmla="*/ 57 w 294"/>
                <a:gd name="T9" fmla="*/ 0 h 588"/>
                <a:gd name="T10" fmla="*/ 33 w 294"/>
                <a:gd name="T11" fmla="*/ 24 h 588"/>
                <a:gd name="T12" fmla="*/ 33 w 294"/>
                <a:gd name="T13" fmla="*/ 90 h 588"/>
                <a:gd name="T14" fmla="*/ 27 w 294"/>
                <a:gd name="T15" fmla="*/ 90 h 588"/>
                <a:gd name="T16" fmla="*/ 0 w 294"/>
                <a:gd name="T17" fmla="*/ 117 h 588"/>
                <a:gd name="T18" fmla="*/ 0 w 294"/>
                <a:gd name="T19" fmla="*/ 155 h 588"/>
                <a:gd name="T20" fmla="*/ 27 w 294"/>
                <a:gd name="T21" fmla="*/ 181 h 588"/>
                <a:gd name="T22" fmla="*/ 33 w 294"/>
                <a:gd name="T23" fmla="*/ 181 h 588"/>
                <a:gd name="T24" fmla="*/ 33 w 294"/>
                <a:gd name="T25" fmla="*/ 253 h 588"/>
                <a:gd name="T26" fmla="*/ 18 w 294"/>
                <a:gd name="T27" fmla="*/ 507 h 588"/>
                <a:gd name="T28" fmla="*/ 10 w 294"/>
                <a:gd name="T29" fmla="*/ 565 h 588"/>
                <a:gd name="T30" fmla="*/ 29 w 294"/>
                <a:gd name="T31" fmla="*/ 588 h 588"/>
                <a:gd name="T32" fmla="*/ 74 w 294"/>
                <a:gd name="T33" fmla="*/ 588 h 588"/>
                <a:gd name="T34" fmla="*/ 101 w 294"/>
                <a:gd name="T35" fmla="*/ 565 h 588"/>
                <a:gd name="T36" fmla="*/ 109 w 294"/>
                <a:gd name="T37" fmla="*/ 507 h 588"/>
                <a:gd name="T38" fmla="*/ 124 w 294"/>
                <a:gd name="T39" fmla="*/ 253 h 588"/>
                <a:gd name="T40" fmla="*/ 124 w 294"/>
                <a:gd name="T41" fmla="*/ 181 h 588"/>
                <a:gd name="T42" fmla="*/ 268 w 294"/>
                <a:gd name="T43" fmla="*/ 181 h 588"/>
                <a:gd name="T44" fmla="*/ 294 w 294"/>
                <a:gd name="T45" fmla="*/ 155 h 588"/>
                <a:gd name="T46" fmla="*/ 294 w 294"/>
                <a:gd name="T47" fmla="*/ 117 h 588"/>
                <a:gd name="T48" fmla="*/ 268 w 294"/>
                <a:gd name="T49" fmla="*/ 9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4" h="588">
                  <a:moveTo>
                    <a:pt x="268" y="90"/>
                  </a:moveTo>
                  <a:cubicBezTo>
                    <a:pt x="124" y="90"/>
                    <a:pt x="124" y="90"/>
                    <a:pt x="124" y="90"/>
                  </a:cubicBezTo>
                  <a:cubicBezTo>
                    <a:pt x="124" y="24"/>
                    <a:pt x="124" y="24"/>
                    <a:pt x="124" y="24"/>
                  </a:cubicBezTo>
                  <a:cubicBezTo>
                    <a:pt x="124" y="11"/>
                    <a:pt x="113" y="0"/>
                    <a:pt x="100" y="0"/>
                  </a:cubicBezTo>
                  <a:cubicBezTo>
                    <a:pt x="57" y="0"/>
                    <a:pt x="57" y="0"/>
                    <a:pt x="57" y="0"/>
                  </a:cubicBezTo>
                  <a:cubicBezTo>
                    <a:pt x="44" y="0"/>
                    <a:pt x="33" y="11"/>
                    <a:pt x="33" y="24"/>
                  </a:cubicBezTo>
                  <a:cubicBezTo>
                    <a:pt x="33" y="90"/>
                    <a:pt x="33" y="90"/>
                    <a:pt x="33" y="90"/>
                  </a:cubicBezTo>
                  <a:cubicBezTo>
                    <a:pt x="27" y="90"/>
                    <a:pt x="27" y="90"/>
                    <a:pt x="27" y="90"/>
                  </a:cubicBezTo>
                  <a:cubicBezTo>
                    <a:pt x="12" y="90"/>
                    <a:pt x="0" y="102"/>
                    <a:pt x="0" y="117"/>
                  </a:cubicBezTo>
                  <a:cubicBezTo>
                    <a:pt x="0" y="155"/>
                    <a:pt x="0" y="155"/>
                    <a:pt x="0" y="155"/>
                  </a:cubicBezTo>
                  <a:cubicBezTo>
                    <a:pt x="0" y="169"/>
                    <a:pt x="12" y="181"/>
                    <a:pt x="27" y="181"/>
                  </a:cubicBezTo>
                  <a:cubicBezTo>
                    <a:pt x="33" y="181"/>
                    <a:pt x="33" y="181"/>
                    <a:pt x="33" y="181"/>
                  </a:cubicBezTo>
                  <a:cubicBezTo>
                    <a:pt x="33" y="253"/>
                    <a:pt x="33" y="253"/>
                    <a:pt x="33" y="253"/>
                  </a:cubicBezTo>
                  <a:cubicBezTo>
                    <a:pt x="33" y="328"/>
                    <a:pt x="27" y="427"/>
                    <a:pt x="18" y="507"/>
                  </a:cubicBezTo>
                  <a:cubicBezTo>
                    <a:pt x="13" y="551"/>
                    <a:pt x="10" y="565"/>
                    <a:pt x="10" y="565"/>
                  </a:cubicBezTo>
                  <a:cubicBezTo>
                    <a:pt x="7" y="577"/>
                    <a:pt x="16" y="588"/>
                    <a:pt x="29" y="588"/>
                  </a:cubicBezTo>
                  <a:cubicBezTo>
                    <a:pt x="74" y="588"/>
                    <a:pt x="74" y="588"/>
                    <a:pt x="74" y="588"/>
                  </a:cubicBezTo>
                  <a:cubicBezTo>
                    <a:pt x="87" y="588"/>
                    <a:pt x="99" y="577"/>
                    <a:pt x="101" y="565"/>
                  </a:cubicBezTo>
                  <a:cubicBezTo>
                    <a:pt x="101" y="565"/>
                    <a:pt x="104" y="547"/>
                    <a:pt x="109" y="507"/>
                  </a:cubicBezTo>
                  <a:cubicBezTo>
                    <a:pt x="117" y="428"/>
                    <a:pt x="124" y="328"/>
                    <a:pt x="124" y="253"/>
                  </a:cubicBezTo>
                  <a:cubicBezTo>
                    <a:pt x="124" y="181"/>
                    <a:pt x="124" y="181"/>
                    <a:pt x="124" y="181"/>
                  </a:cubicBezTo>
                  <a:cubicBezTo>
                    <a:pt x="268" y="181"/>
                    <a:pt x="268" y="181"/>
                    <a:pt x="268" y="181"/>
                  </a:cubicBezTo>
                  <a:cubicBezTo>
                    <a:pt x="283" y="181"/>
                    <a:pt x="294" y="169"/>
                    <a:pt x="294" y="155"/>
                  </a:cubicBezTo>
                  <a:cubicBezTo>
                    <a:pt x="294" y="117"/>
                    <a:pt x="294" y="117"/>
                    <a:pt x="294" y="117"/>
                  </a:cubicBezTo>
                  <a:cubicBezTo>
                    <a:pt x="294" y="102"/>
                    <a:pt x="283" y="90"/>
                    <a:pt x="268" y="9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grpSp>
        <p:nvGrpSpPr>
          <p:cNvPr id="54" name="Group 34"/>
          <p:cNvGrpSpPr>
            <a:grpSpLocks noChangeAspect="1"/>
          </p:cNvGrpSpPr>
          <p:nvPr userDrawn="1"/>
        </p:nvGrpSpPr>
        <p:grpSpPr bwMode="auto">
          <a:xfrm>
            <a:off x="1317076" y="113725"/>
            <a:ext cx="2606852" cy="97984"/>
            <a:chOff x="-1563" y="1993"/>
            <a:chExt cx="8886" cy="334"/>
          </a:xfrm>
        </p:grpSpPr>
        <p:sp>
          <p:nvSpPr>
            <p:cNvPr id="55" name="AutoShape 33"/>
            <p:cNvSpPr>
              <a:spLocks noChangeAspect="1" noChangeArrowheads="1" noTextEdit="1"/>
            </p:cNvSpPr>
            <p:nvPr userDrawn="1"/>
          </p:nvSpPr>
          <p:spPr bwMode="auto">
            <a:xfrm>
              <a:off x="-1563" y="1993"/>
              <a:ext cx="8886"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6" name="Freeform 35"/>
            <p:cNvSpPr>
              <a:spLocks/>
            </p:cNvSpPr>
            <p:nvPr userDrawn="1"/>
          </p:nvSpPr>
          <p:spPr bwMode="auto">
            <a:xfrm>
              <a:off x="-1563" y="1998"/>
              <a:ext cx="312" cy="315"/>
            </a:xfrm>
            <a:custGeom>
              <a:avLst/>
              <a:gdLst>
                <a:gd name="T0" fmla="*/ 3 w 132"/>
                <a:gd name="T1" fmla="*/ 53 h 130"/>
                <a:gd name="T2" fmla="*/ 3 w 132"/>
                <a:gd name="T3" fmla="*/ 31 h 130"/>
                <a:gd name="T4" fmla="*/ 53 w 132"/>
                <a:gd name="T5" fmla="*/ 31 h 130"/>
                <a:gd name="T6" fmla="*/ 53 w 132"/>
                <a:gd name="T7" fmla="*/ 0 h 130"/>
                <a:gd name="T8" fmla="*/ 80 w 132"/>
                <a:gd name="T9" fmla="*/ 0 h 130"/>
                <a:gd name="T10" fmla="*/ 80 w 132"/>
                <a:gd name="T11" fmla="*/ 31 h 130"/>
                <a:gd name="T12" fmla="*/ 130 w 132"/>
                <a:gd name="T13" fmla="*/ 31 h 130"/>
                <a:gd name="T14" fmla="*/ 130 w 132"/>
                <a:gd name="T15" fmla="*/ 53 h 130"/>
                <a:gd name="T16" fmla="*/ 82 w 132"/>
                <a:gd name="T17" fmla="*/ 53 h 130"/>
                <a:gd name="T18" fmla="*/ 132 w 132"/>
                <a:gd name="T19" fmla="*/ 103 h 130"/>
                <a:gd name="T20" fmla="*/ 132 w 132"/>
                <a:gd name="T21" fmla="*/ 130 h 130"/>
                <a:gd name="T22" fmla="*/ 66 w 132"/>
                <a:gd name="T23" fmla="*/ 83 h 130"/>
                <a:gd name="T24" fmla="*/ 0 w 132"/>
                <a:gd name="T25" fmla="*/ 130 h 130"/>
                <a:gd name="T26" fmla="*/ 0 w 132"/>
                <a:gd name="T27" fmla="*/ 105 h 130"/>
                <a:gd name="T28" fmla="*/ 51 w 132"/>
                <a:gd name="T29" fmla="*/ 53 h 130"/>
                <a:gd name="T30" fmla="*/ 3 w 132"/>
                <a:gd name="T31" fmla="*/ 53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0">
                  <a:moveTo>
                    <a:pt x="3" y="53"/>
                  </a:moveTo>
                  <a:cubicBezTo>
                    <a:pt x="3" y="31"/>
                    <a:pt x="3" y="31"/>
                    <a:pt x="3" y="31"/>
                  </a:cubicBezTo>
                  <a:cubicBezTo>
                    <a:pt x="53" y="31"/>
                    <a:pt x="53" y="31"/>
                    <a:pt x="53" y="31"/>
                  </a:cubicBezTo>
                  <a:cubicBezTo>
                    <a:pt x="53" y="0"/>
                    <a:pt x="53" y="0"/>
                    <a:pt x="53" y="0"/>
                  </a:cubicBezTo>
                  <a:cubicBezTo>
                    <a:pt x="80" y="0"/>
                    <a:pt x="80" y="0"/>
                    <a:pt x="80" y="0"/>
                  </a:cubicBezTo>
                  <a:cubicBezTo>
                    <a:pt x="80" y="31"/>
                    <a:pt x="80" y="31"/>
                    <a:pt x="80" y="31"/>
                  </a:cubicBezTo>
                  <a:cubicBezTo>
                    <a:pt x="130" y="31"/>
                    <a:pt x="130" y="31"/>
                    <a:pt x="130" y="31"/>
                  </a:cubicBezTo>
                  <a:cubicBezTo>
                    <a:pt x="130" y="53"/>
                    <a:pt x="130" y="53"/>
                    <a:pt x="130" y="53"/>
                  </a:cubicBezTo>
                  <a:cubicBezTo>
                    <a:pt x="82" y="53"/>
                    <a:pt x="82" y="53"/>
                    <a:pt x="82" y="53"/>
                  </a:cubicBezTo>
                  <a:cubicBezTo>
                    <a:pt x="88" y="79"/>
                    <a:pt x="105" y="97"/>
                    <a:pt x="132" y="103"/>
                  </a:cubicBezTo>
                  <a:cubicBezTo>
                    <a:pt x="132" y="130"/>
                    <a:pt x="132" y="130"/>
                    <a:pt x="132" y="130"/>
                  </a:cubicBezTo>
                  <a:cubicBezTo>
                    <a:pt x="101" y="124"/>
                    <a:pt x="79" y="109"/>
                    <a:pt x="66" y="83"/>
                  </a:cubicBezTo>
                  <a:cubicBezTo>
                    <a:pt x="50" y="112"/>
                    <a:pt x="31" y="126"/>
                    <a:pt x="0" y="130"/>
                  </a:cubicBezTo>
                  <a:cubicBezTo>
                    <a:pt x="0" y="105"/>
                    <a:pt x="0" y="105"/>
                    <a:pt x="0" y="105"/>
                  </a:cubicBezTo>
                  <a:cubicBezTo>
                    <a:pt x="26" y="99"/>
                    <a:pt x="46" y="78"/>
                    <a:pt x="51" y="53"/>
                  </a:cubicBezTo>
                  <a:lnTo>
                    <a:pt x="3" y="53"/>
                  </a:lnTo>
                  <a:close/>
                </a:path>
              </a:pathLst>
            </a:custGeom>
            <a:solidFill>
              <a:srgbClr val="1D4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7" name="Freeform 36"/>
            <p:cNvSpPr>
              <a:spLocks noEditPoints="1"/>
            </p:cNvSpPr>
            <p:nvPr userDrawn="1"/>
          </p:nvSpPr>
          <p:spPr bwMode="auto">
            <a:xfrm>
              <a:off x="-1218" y="1998"/>
              <a:ext cx="312" cy="319"/>
            </a:xfrm>
            <a:custGeom>
              <a:avLst/>
              <a:gdLst>
                <a:gd name="T0" fmla="*/ 54 w 132"/>
                <a:gd name="T1" fmla="*/ 79 h 132"/>
                <a:gd name="T2" fmla="*/ 54 w 132"/>
                <a:gd name="T3" fmla="*/ 69 h 132"/>
                <a:gd name="T4" fmla="*/ 74 w 132"/>
                <a:gd name="T5" fmla="*/ 61 h 132"/>
                <a:gd name="T6" fmla="*/ 14 w 132"/>
                <a:gd name="T7" fmla="*/ 61 h 132"/>
                <a:gd name="T8" fmla="*/ 14 w 132"/>
                <a:gd name="T9" fmla="*/ 48 h 132"/>
                <a:gd name="T10" fmla="*/ 2 w 132"/>
                <a:gd name="T11" fmla="*/ 48 h 132"/>
                <a:gd name="T12" fmla="*/ 2 w 132"/>
                <a:gd name="T13" fmla="*/ 17 h 132"/>
                <a:gd name="T14" fmla="*/ 17 w 132"/>
                <a:gd name="T15" fmla="*/ 17 h 132"/>
                <a:gd name="T16" fmla="*/ 9 w 132"/>
                <a:gd name="T17" fmla="*/ 0 h 132"/>
                <a:gd name="T18" fmla="*/ 33 w 132"/>
                <a:gd name="T19" fmla="*/ 0 h 132"/>
                <a:gd name="T20" fmla="*/ 41 w 132"/>
                <a:gd name="T21" fmla="*/ 17 h 132"/>
                <a:gd name="T22" fmla="*/ 53 w 132"/>
                <a:gd name="T23" fmla="*/ 17 h 132"/>
                <a:gd name="T24" fmla="*/ 45 w 132"/>
                <a:gd name="T25" fmla="*/ 0 h 132"/>
                <a:gd name="T26" fmla="*/ 70 w 132"/>
                <a:gd name="T27" fmla="*/ 0 h 132"/>
                <a:gd name="T28" fmla="*/ 77 w 132"/>
                <a:gd name="T29" fmla="*/ 17 h 132"/>
                <a:gd name="T30" fmla="*/ 87 w 132"/>
                <a:gd name="T31" fmla="*/ 17 h 132"/>
                <a:gd name="T32" fmla="*/ 97 w 132"/>
                <a:gd name="T33" fmla="*/ 0 h 132"/>
                <a:gd name="T34" fmla="*/ 126 w 132"/>
                <a:gd name="T35" fmla="*/ 0 h 132"/>
                <a:gd name="T36" fmla="*/ 116 w 132"/>
                <a:gd name="T37" fmla="*/ 17 h 132"/>
                <a:gd name="T38" fmla="*/ 129 w 132"/>
                <a:gd name="T39" fmla="*/ 17 h 132"/>
                <a:gd name="T40" fmla="*/ 129 w 132"/>
                <a:gd name="T41" fmla="*/ 48 h 132"/>
                <a:gd name="T42" fmla="*/ 118 w 132"/>
                <a:gd name="T43" fmla="*/ 48 h 132"/>
                <a:gd name="T44" fmla="*/ 118 w 132"/>
                <a:gd name="T45" fmla="*/ 61 h 132"/>
                <a:gd name="T46" fmla="*/ 81 w 132"/>
                <a:gd name="T47" fmla="*/ 78 h 132"/>
                <a:gd name="T48" fmla="*/ 81 w 132"/>
                <a:gd name="T49" fmla="*/ 79 h 132"/>
                <a:gd name="T50" fmla="*/ 132 w 132"/>
                <a:gd name="T51" fmla="*/ 79 h 132"/>
                <a:gd name="T52" fmla="*/ 132 w 132"/>
                <a:gd name="T53" fmla="*/ 100 h 132"/>
                <a:gd name="T54" fmla="*/ 81 w 132"/>
                <a:gd name="T55" fmla="*/ 100 h 132"/>
                <a:gd name="T56" fmla="*/ 81 w 132"/>
                <a:gd name="T57" fmla="*/ 108 h 132"/>
                <a:gd name="T58" fmla="*/ 56 w 132"/>
                <a:gd name="T59" fmla="*/ 132 h 132"/>
                <a:gd name="T60" fmla="*/ 31 w 132"/>
                <a:gd name="T61" fmla="*/ 132 h 132"/>
                <a:gd name="T62" fmla="*/ 31 w 132"/>
                <a:gd name="T63" fmla="*/ 110 h 132"/>
                <a:gd name="T64" fmla="*/ 54 w 132"/>
                <a:gd name="T65" fmla="*/ 110 h 132"/>
                <a:gd name="T66" fmla="*/ 54 w 132"/>
                <a:gd name="T67" fmla="*/ 100 h 132"/>
                <a:gd name="T68" fmla="*/ 0 w 132"/>
                <a:gd name="T69" fmla="*/ 100 h 132"/>
                <a:gd name="T70" fmla="*/ 0 w 132"/>
                <a:gd name="T71" fmla="*/ 79 h 132"/>
                <a:gd name="T72" fmla="*/ 54 w 132"/>
                <a:gd name="T73" fmla="*/ 79 h 132"/>
                <a:gd name="T74" fmla="*/ 104 w 132"/>
                <a:gd name="T75" fmla="*/ 42 h 132"/>
                <a:gd name="T76" fmla="*/ 104 w 132"/>
                <a:gd name="T77" fmla="*/ 36 h 132"/>
                <a:gd name="T78" fmla="*/ 27 w 132"/>
                <a:gd name="T79" fmla="*/ 36 h 132"/>
                <a:gd name="T80" fmla="*/ 27 w 132"/>
                <a:gd name="T81" fmla="*/ 42 h 132"/>
                <a:gd name="T82" fmla="*/ 104 w 132"/>
                <a:gd name="T83" fmla="*/ 4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 h="132">
                  <a:moveTo>
                    <a:pt x="54" y="79"/>
                  </a:moveTo>
                  <a:cubicBezTo>
                    <a:pt x="54" y="69"/>
                    <a:pt x="54" y="69"/>
                    <a:pt x="54" y="69"/>
                  </a:cubicBezTo>
                  <a:cubicBezTo>
                    <a:pt x="65" y="65"/>
                    <a:pt x="68" y="64"/>
                    <a:pt x="74" y="61"/>
                  </a:cubicBezTo>
                  <a:cubicBezTo>
                    <a:pt x="14" y="61"/>
                    <a:pt x="14" y="61"/>
                    <a:pt x="14" y="61"/>
                  </a:cubicBezTo>
                  <a:cubicBezTo>
                    <a:pt x="14" y="48"/>
                    <a:pt x="14" y="48"/>
                    <a:pt x="14" y="48"/>
                  </a:cubicBezTo>
                  <a:cubicBezTo>
                    <a:pt x="2" y="48"/>
                    <a:pt x="2" y="48"/>
                    <a:pt x="2" y="48"/>
                  </a:cubicBezTo>
                  <a:cubicBezTo>
                    <a:pt x="2" y="17"/>
                    <a:pt x="2" y="17"/>
                    <a:pt x="2" y="17"/>
                  </a:cubicBezTo>
                  <a:cubicBezTo>
                    <a:pt x="17" y="17"/>
                    <a:pt x="17" y="17"/>
                    <a:pt x="17" y="17"/>
                  </a:cubicBezTo>
                  <a:cubicBezTo>
                    <a:pt x="9" y="0"/>
                    <a:pt x="9" y="0"/>
                    <a:pt x="9" y="0"/>
                  </a:cubicBezTo>
                  <a:cubicBezTo>
                    <a:pt x="33" y="0"/>
                    <a:pt x="33" y="0"/>
                    <a:pt x="33" y="0"/>
                  </a:cubicBezTo>
                  <a:cubicBezTo>
                    <a:pt x="41" y="17"/>
                    <a:pt x="41" y="17"/>
                    <a:pt x="41" y="17"/>
                  </a:cubicBezTo>
                  <a:cubicBezTo>
                    <a:pt x="53" y="17"/>
                    <a:pt x="53" y="17"/>
                    <a:pt x="53" y="17"/>
                  </a:cubicBezTo>
                  <a:cubicBezTo>
                    <a:pt x="45" y="0"/>
                    <a:pt x="45" y="0"/>
                    <a:pt x="45" y="0"/>
                  </a:cubicBezTo>
                  <a:cubicBezTo>
                    <a:pt x="70" y="0"/>
                    <a:pt x="70" y="0"/>
                    <a:pt x="70" y="0"/>
                  </a:cubicBezTo>
                  <a:cubicBezTo>
                    <a:pt x="77" y="17"/>
                    <a:pt x="77" y="17"/>
                    <a:pt x="77" y="17"/>
                  </a:cubicBezTo>
                  <a:cubicBezTo>
                    <a:pt x="87" y="17"/>
                    <a:pt x="87" y="17"/>
                    <a:pt x="87" y="17"/>
                  </a:cubicBezTo>
                  <a:cubicBezTo>
                    <a:pt x="97" y="0"/>
                    <a:pt x="97" y="0"/>
                    <a:pt x="97" y="0"/>
                  </a:cubicBezTo>
                  <a:cubicBezTo>
                    <a:pt x="126" y="0"/>
                    <a:pt x="126" y="0"/>
                    <a:pt x="126" y="0"/>
                  </a:cubicBezTo>
                  <a:cubicBezTo>
                    <a:pt x="116" y="17"/>
                    <a:pt x="116" y="17"/>
                    <a:pt x="116" y="17"/>
                  </a:cubicBezTo>
                  <a:cubicBezTo>
                    <a:pt x="129" y="17"/>
                    <a:pt x="129" y="17"/>
                    <a:pt x="129" y="17"/>
                  </a:cubicBezTo>
                  <a:cubicBezTo>
                    <a:pt x="129" y="48"/>
                    <a:pt x="129" y="48"/>
                    <a:pt x="129" y="48"/>
                  </a:cubicBezTo>
                  <a:cubicBezTo>
                    <a:pt x="118" y="48"/>
                    <a:pt x="118" y="48"/>
                    <a:pt x="118" y="48"/>
                  </a:cubicBezTo>
                  <a:cubicBezTo>
                    <a:pt x="118" y="61"/>
                    <a:pt x="118" y="61"/>
                    <a:pt x="118" y="61"/>
                  </a:cubicBezTo>
                  <a:cubicBezTo>
                    <a:pt x="99" y="70"/>
                    <a:pt x="96" y="71"/>
                    <a:pt x="81" y="78"/>
                  </a:cubicBezTo>
                  <a:cubicBezTo>
                    <a:pt x="81" y="79"/>
                    <a:pt x="81" y="79"/>
                    <a:pt x="81" y="79"/>
                  </a:cubicBezTo>
                  <a:cubicBezTo>
                    <a:pt x="132" y="79"/>
                    <a:pt x="132" y="79"/>
                    <a:pt x="132" y="79"/>
                  </a:cubicBezTo>
                  <a:cubicBezTo>
                    <a:pt x="132" y="100"/>
                    <a:pt x="132" y="100"/>
                    <a:pt x="132" y="100"/>
                  </a:cubicBezTo>
                  <a:cubicBezTo>
                    <a:pt x="81" y="100"/>
                    <a:pt x="81" y="100"/>
                    <a:pt x="81" y="100"/>
                  </a:cubicBezTo>
                  <a:cubicBezTo>
                    <a:pt x="81" y="108"/>
                    <a:pt x="81" y="108"/>
                    <a:pt x="81" y="108"/>
                  </a:cubicBezTo>
                  <a:cubicBezTo>
                    <a:pt x="81" y="127"/>
                    <a:pt x="76" y="132"/>
                    <a:pt x="56" y="132"/>
                  </a:cubicBezTo>
                  <a:cubicBezTo>
                    <a:pt x="31" y="132"/>
                    <a:pt x="31" y="132"/>
                    <a:pt x="31" y="132"/>
                  </a:cubicBezTo>
                  <a:cubicBezTo>
                    <a:pt x="31" y="110"/>
                    <a:pt x="31" y="110"/>
                    <a:pt x="31" y="110"/>
                  </a:cubicBezTo>
                  <a:cubicBezTo>
                    <a:pt x="54" y="110"/>
                    <a:pt x="54" y="110"/>
                    <a:pt x="54" y="110"/>
                  </a:cubicBezTo>
                  <a:cubicBezTo>
                    <a:pt x="54" y="100"/>
                    <a:pt x="54" y="100"/>
                    <a:pt x="54" y="100"/>
                  </a:cubicBezTo>
                  <a:cubicBezTo>
                    <a:pt x="0" y="100"/>
                    <a:pt x="0" y="100"/>
                    <a:pt x="0" y="100"/>
                  </a:cubicBezTo>
                  <a:cubicBezTo>
                    <a:pt x="0" y="79"/>
                    <a:pt x="0" y="79"/>
                    <a:pt x="0" y="79"/>
                  </a:cubicBezTo>
                  <a:lnTo>
                    <a:pt x="54" y="79"/>
                  </a:lnTo>
                  <a:close/>
                  <a:moveTo>
                    <a:pt x="104" y="42"/>
                  </a:moveTo>
                  <a:cubicBezTo>
                    <a:pt x="104" y="36"/>
                    <a:pt x="104" y="36"/>
                    <a:pt x="104" y="36"/>
                  </a:cubicBezTo>
                  <a:cubicBezTo>
                    <a:pt x="27" y="36"/>
                    <a:pt x="27" y="36"/>
                    <a:pt x="27" y="36"/>
                  </a:cubicBezTo>
                  <a:cubicBezTo>
                    <a:pt x="27" y="42"/>
                    <a:pt x="27" y="42"/>
                    <a:pt x="27" y="42"/>
                  </a:cubicBezTo>
                  <a:lnTo>
                    <a:pt x="104" y="42"/>
                  </a:lnTo>
                  <a:close/>
                </a:path>
              </a:pathLst>
            </a:custGeom>
            <a:solidFill>
              <a:srgbClr val="1D4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8" name="Freeform 37"/>
            <p:cNvSpPr>
              <a:spLocks noEditPoints="1"/>
            </p:cNvSpPr>
            <p:nvPr userDrawn="1"/>
          </p:nvSpPr>
          <p:spPr bwMode="auto">
            <a:xfrm>
              <a:off x="-863" y="2010"/>
              <a:ext cx="302" cy="303"/>
            </a:xfrm>
            <a:custGeom>
              <a:avLst/>
              <a:gdLst>
                <a:gd name="T0" fmla="*/ 25 w 128"/>
                <a:gd name="T1" fmla="*/ 27 h 125"/>
                <a:gd name="T2" fmla="*/ 27 w 128"/>
                <a:gd name="T3" fmla="*/ 0 h 125"/>
                <a:gd name="T4" fmla="*/ 52 w 128"/>
                <a:gd name="T5" fmla="*/ 0 h 125"/>
                <a:gd name="T6" fmla="*/ 50 w 128"/>
                <a:gd name="T7" fmla="*/ 27 h 125"/>
                <a:gd name="T8" fmla="*/ 63 w 128"/>
                <a:gd name="T9" fmla="*/ 27 h 125"/>
                <a:gd name="T10" fmla="*/ 85 w 128"/>
                <a:gd name="T11" fmla="*/ 40 h 125"/>
                <a:gd name="T12" fmla="*/ 90 w 128"/>
                <a:gd name="T13" fmla="*/ 73 h 125"/>
                <a:gd name="T14" fmla="*/ 85 w 128"/>
                <a:gd name="T15" fmla="*/ 109 h 125"/>
                <a:gd name="T16" fmla="*/ 51 w 128"/>
                <a:gd name="T17" fmla="*/ 125 h 125"/>
                <a:gd name="T18" fmla="*/ 42 w 128"/>
                <a:gd name="T19" fmla="*/ 124 h 125"/>
                <a:gd name="T20" fmla="*/ 42 w 128"/>
                <a:gd name="T21" fmla="*/ 100 h 125"/>
                <a:gd name="T22" fmla="*/ 49 w 128"/>
                <a:gd name="T23" fmla="*/ 100 h 125"/>
                <a:gd name="T24" fmla="*/ 61 w 128"/>
                <a:gd name="T25" fmla="*/ 93 h 125"/>
                <a:gd name="T26" fmla="*/ 63 w 128"/>
                <a:gd name="T27" fmla="*/ 74 h 125"/>
                <a:gd name="T28" fmla="*/ 62 w 128"/>
                <a:gd name="T29" fmla="*/ 57 h 125"/>
                <a:gd name="T30" fmla="*/ 53 w 128"/>
                <a:gd name="T31" fmla="*/ 52 h 125"/>
                <a:gd name="T32" fmla="*/ 45 w 128"/>
                <a:gd name="T33" fmla="*/ 52 h 125"/>
                <a:gd name="T34" fmla="*/ 27 w 128"/>
                <a:gd name="T35" fmla="*/ 124 h 125"/>
                <a:gd name="T36" fmla="*/ 0 w 128"/>
                <a:gd name="T37" fmla="*/ 124 h 125"/>
                <a:gd name="T38" fmla="*/ 21 w 128"/>
                <a:gd name="T39" fmla="*/ 52 h 125"/>
                <a:gd name="T40" fmla="*/ 0 w 128"/>
                <a:gd name="T41" fmla="*/ 53 h 125"/>
                <a:gd name="T42" fmla="*/ 0 w 128"/>
                <a:gd name="T43" fmla="*/ 27 h 125"/>
                <a:gd name="T44" fmla="*/ 25 w 128"/>
                <a:gd name="T45" fmla="*/ 27 h 125"/>
                <a:gd name="T46" fmla="*/ 114 w 128"/>
                <a:gd name="T47" fmla="*/ 17 h 125"/>
                <a:gd name="T48" fmla="*/ 126 w 128"/>
                <a:gd name="T49" fmla="*/ 49 h 125"/>
                <a:gd name="T50" fmla="*/ 128 w 128"/>
                <a:gd name="T51" fmla="*/ 76 h 125"/>
                <a:gd name="T52" fmla="*/ 127 w 128"/>
                <a:gd name="T53" fmla="*/ 92 h 125"/>
                <a:gd name="T54" fmla="*/ 102 w 128"/>
                <a:gd name="T55" fmla="*/ 92 h 125"/>
                <a:gd name="T56" fmla="*/ 102 w 128"/>
                <a:gd name="T57" fmla="*/ 71 h 125"/>
                <a:gd name="T58" fmla="*/ 98 w 128"/>
                <a:gd name="T59" fmla="*/ 35 h 125"/>
                <a:gd name="T60" fmla="*/ 88 w 128"/>
                <a:gd name="T61" fmla="*/ 17 h 125"/>
                <a:gd name="T62" fmla="*/ 114 w 128"/>
                <a:gd name="T63" fmla="*/ 1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8" h="125">
                  <a:moveTo>
                    <a:pt x="25" y="27"/>
                  </a:moveTo>
                  <a:cubicBezTo>
                    <a:pt x="26" y="19"/>
                    <a:pt x="27" y="14"/>
                    <a:pt x="27" y="0"/>
                  </a:cubicBezTo>
                  <a:cubicBezTo>
                    <a:pt x="52" y="0"/>
                    <a:pt x="52" y="0"/>
                    <a:pt x="52" y="0"/>
                  </a:cubicBezTo>
                  <a:cubicBezTo>
                    <a:pt x="52" y="10"/>
                    <a:pt x="51" y="15"/>
                    <a:pt x="50" y="27"/>
                  </a:cubicBezTo>
                  <a:cubicBezTo>
                    <a:pt x="63" y="27"/>
                    <a:pt x="63" y="27"/>
                    <a:pt x="63" y="27"/>
                  </a:cubicBezTo>
                  <a:cubicBezTo>
                    <a:pt x="74" y="27"/>
                    <a:pt x="82" y="32"/>
                    <a:pt x="85" y="40"/>
                  </a:cubicBezTo>
                  <a:cubicBezTo>
                    <a:pt x="88" y="46"/>
                    <a:pt x="90" y="58"/>
                    <a:pt x="90" y="73"/>
                  </a:cubicBezTo>
                  <a:cubicBezTo>
                    <a:pt x="90" y="91"/>
                    <a:pt x="88" y="102"/>
                    <a:pt x="85" y="109"/>
                  </a:cubicBezTo>
                  <a:cubicBezTo>
                    <a:pt x="80" y="119"/>
                    <a:pt x="68" y="125"/>
                    <a:pt x="51" y="125"/>
                  </a:cubicBezTo>
                  <a:cubicBezTo>
                    <a:pt x="49" y="125"/>
                    <a:pt x="46" y="125"/>
                    <a:pt x="42" y="124"/>
                  </a:cubicBezTo>
                  <a:cubicBezTo>
                    <a:pt x="42" y="100"/>
                    <a:pt x="42" y="100"/>
                    <a:pt x="42" y="100"/>
                  </a:cubicBezTo>
                  <a:cubicBezTo>
                    <a:pt x="45" y="100"/>
                    <a:pt x="49" y="100"/>
                    <a:pt x="49" y="100"/>
                  </a:cubicBezTo>
                  <a:cubicBezTo>
                    <a:pt x="57" y="100"/>
                    <a:pt x="60" y="99"/>
                    <a:pt x="61" y="93"/>
                  </a:cubicBezTo>
                  <a:cubicBezTo>
                    <a:pt x="62" y="90"/>
                    <a:pt x="63" y="80"/>
                    <a:pt x="63" y="74"/>
                  </a:cubicBezTo>
                  <a:cubicBezTo>
                    <a:pt x="63" y="68"/>
                    <a:pt x="62" y="60"/>
                    <a:pt x="62" y="57"/>
                  </a:cubicBezTo>
                  <a:cubicBezTo>
                    <a:pt x="61" y="54"/>
                    <a:pt x="57" y="52"/>
                    <a:pt x="53" y="52"/>
                  </a:cubicBezTo>
                  <a:cubicBezTo>
                    <a:pt x="45" y="52"/>
                    <a:pt x="45" y="52"/>
                    <a:pt x="45" y="52"/>
                  </a:cubicBezTo>
                  <a:cubicBezTo>
                    <a:pt x="38" y="89"/>
                    <a:pt x="34" y="104"/>
                    <a:pt x="27" y="124"/>
                  </a:cubicBezTo>
                  <a:cubicBezTo>
                    <a:pt x="0" y="124"/>
                    <a:pt x="0" y="124"/>
                    <a:pt x="0" y="124"/>
                  </a:cubicBezTo>
                  <a:cubicBezTo>
                    <a:pt x="9" y="100"/>
                    <a:pt x="16" y="77"/>
                    <a:pt x="21" y="52"/>
                  </a:cubicBezTo>
                  <a:cubicBezTo>
                    <a:pt x="0" y="53"/>
                    <a:pt x="0" y="53"/>
                    <a:pt x="0" y="53"/>
                  </a:cubicBezTo>
                  <a:cubicBezTo>
                    <a:pt x="0" y="27"/>
                    <a:pt x="0" y="27"/>
                    <a:pt x="0" y="27"/>
                  </a:cubicBezTo>
                  <a:lnTo>
                    <a:pt x="25" y="27"/>
                  </a:lnTo>
                  <a:close/>
                  <a:moveTo>
                    <a:pt x="114" y="17"/>
                  </a:moveTo>
                  <a:cubicBezTo>
                    <a:pt x="121" y="25"/>
                    <a:pt x="124" y="32"/>
                    <a:pt x="126" y="49"/>
                  </a:cubicBezTo>
                  <a:cubicBezTo>
                    <a:pt x="127" y="56"/>
                    <a:pt x="128" y="65"/>
                    <a:pt x="128" y="76"/>
                  </a:cubicBezTo>
                  <a:cubicBezTo>
                    <a:pt x="128" y="80"/>
                    <a:pt x="128" y="84"/>
                    <a:pt x="127" y="92"/>
                  </a:cubicBezTo>
                  <a:cubicBezTo>
                    <a:pt x="102" y="92"/>
                    <a:pt x="102" y="92"/>
                    <a:pt x="102" y="92"/>
                  </a:cubicBezTo>
                  <a:cubicBezTo>
                    <a:pt x="102" y="82"/>
                    <a:pt x="102" y="77"/>
                    <a:pt x="102" y="71"/>
                  </a:cubicBezTo>
                  <a:cubicBezTo>
                    <a:pt x="102" y="52"/>
                    <a:pt x="101" y="44"/>
                    <a:pt x="98" y="35"/>
                  </a:cubicBezTo>
                  <a:cubicBezTo>
                    <a:pt x="95" y="27"/>
                    <a:pt x="92" y="23"/>
                    <a:pt x="88" y="17"/>
                  </a:cubicBezTo>
                  <a:lnTo>
                    <a:pt x="114"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59" name="Freeform 38"/>
            <p:cNvSpPr>
              <a:spLocks noEditPoints="1"/>
            </p:cNvSpPr>
            <p:nvPr userDrawn="1"/>
          </p:nvSpPr>
          <p:spPr bwMode="auto">
            <a:xfrm>
              <a:off x="-497" y="2007"/>
              <a:ext cx="260" cy="306"/>
            </a:xfrm>
            <a:custGeom>
              <a:avLst/>
              <a:gdLst>
                <a:gd name="T0" fmla="*/ 93 w 110"/>
                <a:gd name="T1" fmla="*/ 26 h 126"/>
                <a:gd name="T2" fmla="*/ 16 w 110"/>
                <a:gd name="T3" fmla="*/ 23 h 126"/>
                <a:gd name="T4" fmla="*/ 0 w 110"/>
                <a:gd name="T5" fmla="*/ 23 h 126"/>
                <a:gd name="T6" fmla="*/ 0 w 110"/>
                <a:gd name="T7" fmla="*/ 0 h 126"/>
                <a:gd name="T8" fmla="*/ 93 w 110"/>
                <a:gd name="T9" fmla="*/ 3 h 126"/>
                <a:gd name="T10" fmla="*/ 93 w 110"/>
                <a:gd name="T11" fmla="*/ 26 h 126"/>
                <a:gd name="T12" fmla="*/ 1 w 110"/>
                <a:gd name="T13" fmla="*/ 102 h 126"/>
                <a:gd name="T14" fmla="*/ 33 w 110"/>
                <a:gd name="T15" fmla="*/ 102 h 126"/>
                <a:gd name="T16" fmla="*/ 64 w 110"/>
                <a:gd name="T17" fmla="*/ 101 h 126"/>
                <a:gd name="T18" fmla="*/ 79 w 110"/>
                <a:gd name="T19" fmla="*/ 96 h 126"/>
                <a:gd name="T20" fmla="*/ 82 w 110"/>
                <a:gd name="T21" fmla="*/ 87 h 126"/>
                <a:gd name="T22" fmla="*/ 62 w 110"/>
                <a:gd name="T23" fmla="*/ 73 h 126"/>
                <a:gd name="T24" fmla="*/ 35 w 110"/>
                <a:gd name="T25" fmla="*/ 81 h 126"/>
                <a:gd name="T26" fmla="*/ 24 w 110"/>
                <a:gd name="T27" fmla="*/ 91 h 126"/>
                <a:gd name="T28" fmla="*/ 1 w 110"/>
                <a:gd name="T29" fmla="*/ 91 h 126"/>
                <a:gd name="T30" fmla="*/ 1 w 110"/>
                <a:gd name="T31" fmla="*/ 32 h 126"/>
                <a:gd name="T32" fmla="*/ 26 w 110"/>
                <a:gd name="T33" fmla="*/ 32 h 126"/>
                <a:gd name="T34" fmla="*/ 26 w 110"/>
                <a:gd name="T35" fmla="*/ 63 h 126"/>
                <a:gd name="T36" fmla="*/ 68 w 110"/>
                <a:gd name="T37" fmla="*/ 51 h 126"/>
                <a:gd name="T38" fmla="*/ 110 w 110"/>
                <a:gd name="T39" fmla="*/ 87 h 126"/>
                <a:gd name="T40" fmla="*/ 91 w 110"/>
                <a:gd name="T41" fmla="*/ 120 h 126"/>
                <a:gd name="T42" fmla="*/ 66 w 110"/>
                <a:gd name="T43" fmla="*/ 126 h 126"/>
                <a:gd name="T44" fmla="*/ 33 w 110"/>
                <a:gd name="T45" fmla="*/ 126 h 126"/>
                <a:gd name="T46" fmla="*/ 1 w 110"/>
                <a:gd name="T47" fmla="*/ 126 h 126"/>
                <a:gd name="T48" fmla="*/ 1 w 110"/>
                <a:gd name="T49" fmla="*/ 10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0" h="126">
                  <a:moveTo>
                    <a:pt x="93" y="26"/>
                  </a:moveTo>
                  <a:cubicBezTo>
                    <a:pt x="57" y="23"/>
                    <a:pt x="39" y="23"/>
                    <a:pt x="16" y="23"/>
                  </a:cubicBezTo>
                  <a:cubicBezTo>
                    <a:pt x="0" y="23"/>
                    <a:pt x="0" y="23"/>
                    <a:pt x="0" y="23"/>
                  </a:cubicBezTo>
                  <a:cubicBezTo>
                    <a:pt x="0" y="0"/>
                    <a:pt x="0" y="0"/>
                    <a:pt x="0" y="0"/>
                  </a:cubicBezTo>
                  <a:cubicBezTo>
                    <a:pt x="51" y="1"/>
                    <a:pt x="54" y="1"/>
                    <a:pt x="93" y="3"/>
                  </a:cubicBezTo>
                  <a:lnTo>
                    <a:pt x="93" y="26"/>
                  </a:lnTo>
                  <a:close/>
                  <a:moveTo>
                    <a:pt x="1" y="102"/>
                  </a:moveTo>
                  <a:cubicBezTo>
                    <a:pt x="33" y="102"/>
                    <a:pt x="33" y="102"/>
                    <a:pt x="33" y="102"/>
                  </a:cubicBezTo>
                  <a:cubicBezTo>
                    <a:pt x="59" y="102"/>
                    <a:pt x="59" y="102"/>
                    <a:pt x="64" y="101"/>
                  </a:cubicBezTo>
                  <a:cubicBezTo>
                    <a:pt x="73" y="101"/>
                    <a:pt x="76" y="99"/>
                    <a:pt x="79" y="96"/>
                  </a:cubicBezTo>
                  <a:cubicBezTo>
                    <a:pt x="81" y="94"/>
                    <a:pt x="82" y="90"/>
                    <a:pt x="82" y="87"/>
                  </a:cubicBezTo>
                  <a:cubicBezTo>
                    <a:pt x="82" y="78"/>
                    <a:pt x="75" y="73"/>
                    <a:pt x="62" y="73"/>
                  </a:cubicBezTo>
                  <a:cubicBezTo>
                    <a:pt x="53" y="73"/>
                    <a:pt x="43" y="76"/>
                    <a:pt x="35" y="81"/>
                  </a:cubicBezTo>
                  <a:cubicBezTo>
                    <a:pt x="31" y="83"/>
                    <a:pt x="29" y="86"/>
                    <a:pt x="24" y="91"/>
                  </a:cubicBezTo>
                  <a:cubicBezTo>
                    <a:pt x="1" y="91"/>
                    <a:pt x="1" y="91"/>
                    <a:pt x="1" y="91"/>
                  </a:cubicBezTo>
                  <a:cubicBezTo>
                    <a:pt x="1" y="32"/>
                    <a:pt x="1" y="32"/>
                    <a:pt x="1" y="32"/>
                  </a:cubicBezTo>
                  <a:cubicBezTo>
                    <a:pt x="26" y="32"/>
                    <a:pt x="26" y="32"/>
                    <a:pt x="26" y="32"/>
                  </a:cubicBezTo>
                  <a:cubicBezTo>
                    <a:pt x="26" y="63"/>
                    <a:pt x="26" y="63"/>
                    <a:pt x="26" y="63"/>
                  </a:cubicBezTo>
                  <a:cubicBezTo>
                    <a:pt x="45" y="54"/>
                    <a:pt x="56" y="51"/>
                    <a:pt x="68" y="51"/>
                  </a:cubicBezTo>
                  <a:cubicBezTo>
                    <a:pt x="93" y="51"/>
                    <a:pt x="110" y="65"/>
                    <a:pt x="110" y="87"/>
                  </a:cubicBezTo>
                  <a:cubicBezTo>
                    <a:pt x="110" y="101"/>
                    <a:pt x="103" y="114"/>
                    <a:pt x="91" y="120"/>
                  </a:cubicBezTo>
                  <a:cubicBezTo>
                    <a:pt x="85" y="124"/>
                    <a:pt x="78" y="125"/>
                    <a:pt x="66" y="126"/>
                  </a:cubicBezTo>
                  <a:cubicBezTo>
                    <a:pt x="60" y="126"/>
                    <a:pt x="55" y="126"/>
                    <a:pt x="33" y="126"/>
                  </a:cubicBezTo>
                  <a:cubicBezTo>
                    <a:pt x="1" y="126"/>
                    <a:pt x="1" y="126"/>
                    <a:pt x="1" y="126"/>
                  </a:cubicBezTo>
                  <a:lnTo>
                    <a:pt x="1" y="1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79" name="Freeform 39"/>
            <p:cNvSpPr>
              <a:spLocks/>
            </p:cNvSpPr>
            <p:nvPr userDrawn="1"/>
          </p:nvSpPr>
          <p:spPr bwMode="auto">
            <a:xfrm>
              <a:off x="-161" y="1995"/>
              <a:ext cx="113" cy="293"/>
            </a:xfrm>
            <a:custGeom>
              <a:avLst/>
              <a:gdLst>
                <a:gd name="T0" fmla="*/ 0 w 113"/>
                <a:gd name="T1" fmla="*/ 0 h 293"/>
                <a:gd name="T2" fmla="*/ 113 w 113"/>
                <a:gd name="T3" fmla="*/ 0 h 293"/>
                <a:gd name="T4" fmla="*/ 113 w 113"/>
                <a:gd name="T5" fmla="*/ 46 h 293"/>
                <a:gd name="T6" fmla="*/ 45 w 113"/>
                <a:gd name="T7" fmla="*/ 46 h 293"/>
                <a:gd name="T8" fmla="*/ 45 w 113"/>
                <a:gd name="T9" fmla="*/ 293 h 293"/>
                <a:gd name="T10" fmla="*/ 0 w 113"/>
                <a:gd name="T11" fmla="*/ 293 h 293"/>
                <a:gd name="T12" fmla="*/ 0 w 113"/>
                <a:gd name="T13" fmla="*/ 0 h 293"/>
              </a:gdLst>
              <a:ahLst/>
              <a:cxnLst>
                <a:cxn ang="0">
                  <a:pos x="T0" y="T1"/>
                </a:cxn>
                <a:cxn ang="0">
                  <a:pos x="T2" y="T3"/>
                </a:cxn>
                <a:cxn ang="0">
                  <a:pos x="T4" y="T5"/>
                </a:cxn>
                <a:cxn ang="0">
                  <a:pos x="T6" y="T7"/>
                </a:cxn>
                <a:cxn ang="0">
                  <a:pos x="T8" y="T9"/>
                </a:cxn>
                <a:cxn ang="0">
                  <a:pos x="T10" y="T11"/>
                </a:cxn>
                <a:cxn ang="0">
                  <a:pos x="T12" y="T13"/>
                </a:cxn>
              </a:cxnLst>
              <a:rect l="0" t="0" r="r" b="b"/>
              <a:pathLst>
                <a:path w="113" h="293">
                  <a:moveTo>
                    <a:pt x="0" y="0"/>
                  </a:moveTo>
                  <a:lnTo>
                    <a:pt x="113" y="0"/>
                  </a:lnTo>
                  <a:lnTo>
                    <a:pt x="113" y="46"/>
                  </a:lnTo>
                  <a:lnTo>
                    <a:pt x="45" y="46"/>
                  </a:lnTo>
                  <a:lnTo>
                    <a:pt x="45" y="293"/>
                  </a:lnTo>
                  <a:lnTo>
                    <a:pt x="0" y="293"/>
                  </a:lnTo>
                  <a:lnTo>
                    <a:pt x="0"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0" name="Freeform 40"/>
            <p:cNvSpPr>
              <a:spLocks noEditPoints="1"/>
            </p:cNvSpPr>
            <p:nvPr userDrawn="1"/>
          </p:nvSpPr>
          <p:spPr bwMode="auto">
            <a:xfrm>
              <a:off x="9" y="2005"/>
              <a:ext cx="267" cy="308"/>
            </a:xfrm>
            <a:custGeom>
              <a:avLst/>
              <a:gdLst>
                <a:gd name="T0" fmla="*/ 0 w 113"/>
                <a:gd name="T1" fmla="*/ 39 h 127"/>
                <a:gd name="T2" fmla="*/ 68 w 113"/>
                <a:gd name="T3" fmla="*/ 38 h 127"/>
                <a:gd name="T4" fmla="*/ 70 w 113"/>
                <a:gd name="T5" fmla="*/ 38 h 127"/>
                <a:gd name="T6" fmla="*/ 100 w 113"/>
                <a:gd name="T7" fmla="*/ 45 h 127"/>
                <a:gd name="T8" fmla="*/ 113 w 113"/>
                <a:gd name="T9" fmla="*/ 78 h 127"/>
                <a:gd name="T10" fmla="*/ 94 w 113"/>
                <a:gd name="T11" fmla="*/ 118 h 127"/>
                <a:gd name="T12" fmla="*/ 60 w 113"/>
                <a:gd name="T13" fmla="*/ 127 h 127"/>
                <a:gd name="T14" fmla="*/ 11 w 113"/>
                <a:gd name="T15" fmla="*/ 127 h 127"/>
                <a:gd name="T16" fmla="*/ 11 w 113"/>
                <a:gd name="T17" fmla="*/ 102 h 127"/>
                <a:gd name="T18" fmla="*/ 56 w 113"/>
                <a:gd name="T19" fmla="*/ 102 h 127"/>
                <a:gd name="T20" fmla="*/ 77 w 113"/>
                <a:gd name="T21" fmla="*/ 96 h 127"/>
                <a:gd name="T22" fmla="*/ 86 w 113"/>
                <a:gd name="T23" fmla="*/ 79 h 127"/>
                <a:gd name="T24" fmla="*/ 80 w 113"/>
                <a:gd name="T25" fmla="*/ 66 h 127"/>
                <a:gd name="T26" fmla="*/ 65 w 113"/>
                <a:gd name="T27" fmla="*/ 64 h 127"/>
                <a:gd name="T28" fmla="*/ 64 w 113"/>
                <a:gd name="T29" fmla="*/ 64 h 127"/>
                <a:gd name="T30" fmla="*/ 64 w 113"/>
                <a:gd name="T31" fmla="*/ 64 h 127"/>
                <a:gd name="T32" fmla="*/ 0 w 113"/>
                <a:gd name="T33" fmla="*/ 65 h 127"/>
                <a:gd name="T34" fmla="*/ 0 w 113"/>
                <a:gd name="T35" fmla="*/ 39 h 127"/>
                <a:gd name="T36" fmla="*/ 97 w 113"/>
                <a:gd name="T37" fmla="*/ 0 h 127"/>
                <a:gd name="T38" fmla="*/ 97 w 113"/>
                <a:gd name="T39" fmla="*/ 24 h 127"/>
                <a:gd name="T40" fmla="*/ 12 w 113"/>
                <a:gd name="T41" fmla="*/ 25 h 127"/>
                <a:gd name="T42" fmla="*/ 12 w 113"/>
                <a:gd name="T43" fmla="*/ 1 h 127"/>
                <a:gd name="T44" fmla="*/ 97 w 113"/>
                <a:gd name="T45"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127">
                  <a:moveTo>
                    <a:pt x="0" y="39"/>
                  </a:moveTo>
                  <a:cubicBezTo>
                    <a:pt x="68" y="38"/>
                    <a:pt x="68" y="38"/>
                    <a:pt x="68" y="38"/>
                  </a:cubicBezTo>
                  <a:cubicBezTo>
                    <a:pt x="70" y="38"/>
                    <a:pt x="70" y="38"/>
                    <a:pt x="70" y="38"/>
                  </a:cubicBezTo>
                  <a:cubicBezTo>
                    <a:pt x="85" y="38"/>
                    <a:pt x="94" y="40"/>
                    <a:pt x="100" y="45"/>
                  </a:cubicBezTo>
                  <a:cubicBezTo>
                    <a:pt x="108" y="52"/>
                    <a:pt x="113" y="64"/>
                    <a:pt x="113" y="78"/>
                  </a:cubicBezTo>
                  <a:cubicBezTo>
                    <a:pt x="113" y="93"/>
                    <a:pt x="106" y="109"/>
                    <a:pt x="94" y="118"/>
                  </a:cubicBezTo>
                  <a:cubicBezTo>
                    <a:pt x="86" y="124"/>
                    <a:pt x="75" y="127"/>
                    <a:pt x="60" y="127"/>
                  </a:cubicBezTo>
                  <a:cubicBezTo>
                    <a:pt x="11" y="127"/>
                    <a:pt x="11" y="127"/>
                    <a:pt x="11" y="127"/>
                  </a:cubicBezTo>
                  <a:cubicBezTo>
                    <a:pt x="11" y="102"/>
                    <a:pt x="11" y="102"/>
                    <a:pt x="11" y="102"/>
                  </a:cubicBezTo>
                  <a:cubicBezTo>
                    <a:pt x="56" y="102"/>
                    <a:pt x="56" y="102"/>
                    <a:pt x="56" y="102"/>
                  </a:cubicBezTo>
                  <a:cubicBezTo>
                    <a:pt x="66" y="102"/>
                    <a:pt x="72" y="100"/>
                    <a:pt x="77" y="96"/>
                  </a:cubicBezTo>
                  <a:cubicBezTo>
                    <a:pt x="83" y="91"/>
                    <a:pt x="86" y="85"/>
                    <a:pt x="86" y="79"/>
                  </a:cubicBezTo>
                  <a:cubicBezTo>
                    <a:pt x="86" y="73"/>
                    <a:pt x="84" y="68"/>
                    <a:pt x="80" y="66"/>
                  </a:cubicBezTo>
                  <a:cubicBezTo>
                    <a:pt x="76" y="64"/>
                    <a:pt x="74" y="64"/>
                    <a:pt x="65" y="64"/>
                  </a:cubicBezTo>
                  <a:cubicBezTo>
                    <a:pt x="64" y="64"/>
                    <a:pt x="64" y="64"/>
                    <a:pt x="64" y="64"/>
                  </a:cubicBezTo>
                  <a:cubicBezTo>
                    <a:pt x="64" y="64"/>
                    <a:pt x="64" y="64"/>
                    <a:pt x="64" y="64"/>
                  </a:cubicBezTo>
                  <a:cubicBezTo>
                    <a:pt x="0" y="65"/>
                    <a:pt x="0" y="65"/>
                    <a:pt x="0" y="65"/>
                  </a:cubicBezTo>
                  <a:lnTo>
                    <a:pt x="0" y="39"/>
                  </a:lnTo>
                  <a:close/>
                  <a:moveTo>
                    <a:pt x="97" y="0"/>
                  </a:moveTo>
                  <a:cubicBezTo>
                    <a:pt x="97" y="24"/>
                    <a:pt x="97" y="24"/>
                    <a:pt x="97" y="24"/>
                  </a:cubicBezTo>
                  <a:cubicBezTo>
                    <a:pt x="12" y="25"/>
                    <a:pt x="12" y="25"/>
                    <a:pt x="12" y="25"/>
                  </a:cubicBezTo>
                  <a:cubicBezTo>
                    <a:pt x="12" y="1"/>
                    <a:pt x="12" y="1"/>
                    <a:pt x="12" y="1"/>
                  </a:cubicBezTo>
                  <a:lnTo>
                    <a:pt x="97"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1" name="Freeform 41"/>
            <p:cNvSpPr>
              <a:spLocks noEditPoints="1"/>
            </p:cNvSpPr>
            <p:nvPr userDrawn="1"/>
          </p:nvSpPr>
          <p:spPr bwMode="auto">
            <a:xfrm>
              <a:off x="333" y="2005"/>
              <a:ext cx="307" cy="315"/>
            </a:xfrm>
            <a:custGeom>
              <a:avLst/>
              <a:gdLst>
                <a:gd name="T0" fmla="*/ 43 w 130"/>
                <a:gd name="T1" fmla="*/ 0 h 130"/>
                <a:gd name="T2" fmla="*/ 46 w 130"/>
                <a:gd name="T3" fmla="*/ 20 h 130"/>
                <a:gd name="T4" fmla="*/ 74 w 130"/>
                <a:gd name="T5" fmla="*/ 17 h 130"/>
                <a:gd name="T6" fmla="*/ 77 w 130"/>
                <a:gd name="T7" fmla="*/ 1 h 130"/>
                <a:gd name="T8" fmla="*/ 103 w 130"/>
                <a:gd name="T9" fmla="*/ 1 h 130"/>
                <a:gd name="T10" fmla="*/ 99 w 130"/>
                <a:gd name="T11" fmla="*/ 23 h 130"/>
                <a:gd name="T12" fmla="*/ 119 w 130"/>
                <a:gd name="T13" fmla="*/ 38 h 130"/>
                <a:gd name="T14" fmla="*/ 130 w 130"/>
                <a:gd name="T15" fmla="*/ 76 h 130"/>
                <a:gd name="T16" fmla="*/ 104 w 130"/>
                <a:gd name="T17" fmla="*/ 123 h 130"/>
                <a:gd name="T18" fmla="*/ 73 w 130"/>
                <a:gd name="T19" fmla="*/ 130 h 130"/>
                <a:gd name="T20" fmla="*/ 70 w 130"/>
                <a:gd name="T21" fmla="*/ 130 h 130"/>
                <a:gd name="T22" fmla="*/ 70 w 130"/>
                <a:gd name="T23" fmla="*/ 108 h 130"/>
                <a:gd name="T24" fmla="*/ 95 w 130"/>
                <a:gd name="T25" fmla="*/ 101 h 130"/>
                <a:gd name="T26" fmla="*/ 105 w 130"/>
                <a:gd name="T27" fmla="*/ 76 h 130"/>
                <a:gd name="T28" fmla="*/ 101 w 130"/>
                <a:gd name="T29" fmla="*/ 56 h 130"/>
                <a:gd name="T30" fmla="*/ 94 w 130"/>
                <a:gd name="T31" fmla="*/ 47 h 130"/>
                <a:gd name="T32" fmla="*/ 75 w 130"/>
                <a:gd name="T33" fmla="*/ 97 h 130"/>
                <a:gd name="T34" fmla="*/ 36 w 130"/>
                <a:gd name="T35" fmla="*/ 126 h 130"/>
                <a:gd name="T36" fmla="*/ 7 w 130"/>
                <a:gd name="T37" fmla="*/ 107 h 130"/>
                <a:gd name="T38" fmla="*/ 0 w 130"/>
                <a:gd name="T39" fmla="*/ 78 h 130"/>
                <a:gd name="T40" fmla="*/ 6 w 130"/>
                <a:gd name="T41" fmla="*/ 50 h 130"/>
                <a:gd name="T42" fmla="*/ 24 w 130"/>
                <a:gd name="T43" fmla="*/ 30 h 130"/>
                <a:gd name="T44" fmla="*/ 19 w 130"/>
                <a:gd name="T45" fmla="*/ 1 h 130"/>
                <a:gd name="T46" fmla="*/ 43 w 130"/>
                <a:gd name="T47" fmla="*/ 0 h 130"/>
                <a:gd name="T48" fmla="*/ 25 w 130"/>
                <a:gd name="T49" fmla="*/ 66 h 130"/>
                <a:gd name="T50" fmla="*/ 24 w 130"/>
                <a:gd name="T51" fmla="*/ 76 h 130"/>
                <a:gd name="T52" fmla="*/ 28 w 130"/>
                <a:gd name="T53" fmla="*/ 93 h 130"/>
                <a:gd name="T54" fmla="*/ 38 w 130"/>
                <a:gd name="T55" fmla="*/ 99 h 130"/>
                <a:gd name="T56" fmla="*/ 47 w 130"/>
                <a:gd name="T57" fmla="*/ 93 h 130"/>
                <a:gd name="T58" fmla="*/ 31 w 130"/>
                <a:gd name="T59" fmla="*/ 57 h 130"/>
                <a:gd name="T60" fmla="*/ 25 w 130"/>
                <a:gd name="T61" fmla="*/ 66 h 130"/>
                <a:gd name="T62" fmla="*/ 70 w 130"/>
                <a:gd name="T63" fmla="*/ 40 h 130"/>
                <a:gd name="T64" fmla="*/ 52 w 130"/>
                <a:gd name="T65" fmla="*/ 42 h 130"/>
                <a:gd name="T66" fmla="*/ 62 w 130"/>
                <a:gd name="T67" fmla="*/ 69 h 130"/>
                <a:gd name="T68" fmla="*/ 70 w 130"/>
                <a:gd name="T69" fmla="*/ 4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 h="130">
                  <a:moveTo>
                    <a:pt x="43" y="0"/>
                  </a:moveTo>
                  <a:cubicBezTo>
                    <a:pt x="44" y="8"/>
                    <a:pt x="45" y="11"/>
                    <a:pt x="46" y="20"/>
                  </a:cubicBezTo>
                  <a:cubicBezTo>
                    <a:pt x="60" y="18"/>
                    <a:pt x="61" y="17"/>
                    <a:pt x="74" y="17"/>
                  </a:cubicBezTo>
                  <a:cubicBezTo>
                    <a:pt x="77" y="1"/>
                    <a:pt x="77" y="1"/>
                    <a:pt x="77" y="1"/>
                  </a:cubicBezTo>
                  <a:cubicBezTo>
                    <a:pt x="103" y="1"/>
                    <a:pt x="103" y="1"/>
                    <a:pt x="103" y="1"/>
                  </a:cubicBezTo>
                  <a:cubicBezTo>
                    <a:pt x="99" y="23"/>
                    <a:pt x="99" y="23"/>
                    <a:pt x="99" y="23"/>
                  </a:cubicBezTo>
                  <a:cubicBezTo>
                    <a:pt x="109" y="28"/>
                    <a:pt x="114" y="31"/>
                    <a:pt x="119" y="38"/>
                  </a:cubicBezTo>
                  <a:cubicBezTo>
                    <a:pt x="126" y="47"/>
                    <a:pt x="130" y="60"/>
                    <a:pt x="130" y="76"/>
                  </a:cubicBezTo>
                  <a:cubicBezTo>
                    <a:pt x="130" y="98"/>
                    <a:pt x="121" y="114"/>
                    <a:pt x="104" y="123"/>
                  </a:cubicBezTo>
                  <a:cubicBezTo>
                    <a:pt x="95" y="128"/>
                    <a:pt x="85" y="130"/>
                    <a:pt x="73" y="130"/>
                  </a:cubicBezTo>
                  <a:cubicBezTo>
                    <a:pt x="73" y="130"/>
                    <a:pt x="72" y="130"/>
                    <a:pt x="70" y="130"/>
                  </a:cubicBezTo>
                  <a:cubicBezTo>
                    <a:pt x="70" y="108"/>
                    <a:pt x="70" y="108"/>
                    <a:pt x="70" y="108"/>
                  </a:cubicBezTo>
                  <a:cubicBezTo>
                    <a:pt x="84" y="106"/>
                    <a:pt x="90" y="105"/>
                    <a:pt x="95" y="101"/>
                  </a:cubicBezTo>
                  <a:cubicBezTo>
                    <a:pt x="101" y="97"/>
                    <a:pt x="105" y="87"/>
                    <a:pt x="105" y="76"/>
                  </a:cubicBezTo>
                  <a:cubicBezTo>
                    <a:pt x="105" y="68"/>
                    <a:pt x="103" y="61"/>
                    <a:pt x="101" y="56"/>
                  </a:cubicBezTo>
                  <a:cubicBezTo>
                    <a:pt x="99" y="52"/>
                    <a:pt x="98" y="50"/>
                    <a:pt x="94" y="47"/>
                  </a:cubicBezTo>
                  <a:cubicBezTo>
                    <a:pt x="87" y="70"/>
                    <a:pt x="81" y="86"/>
                    <a:pt x="75" y="97"/>
                  </a:cubicBezTo>
                  <a:cubicBezTo>
                    <a:pt x="64" y="117"/>
                    <a:pt x="52" y="126"/>
                    <a:pt x="36" y="126"/>
                  </a:cubicBezTo>
                  <a:cubicBezTo>
                    <a:pt x="23" y="126"/>
                    <a:pt x="14" y="119"/>
                    <a:pt x="7" y="107"/>
                  </a:cubicBezTo>
                  <a:cubicBezTo>
                    <a:pt x="3" y="98"/>
                    <a:pt x="0" y="87"/>
                    <a:pt x="0" y="78"/>
                  </a:cubicBezTo>
                  <a:cubicBezTo>
                    <a:pt x="0" y="68"/>
                    <a:pt x="2" y="58"/>
                    <a:pt x="6" y="50"/>
                  </a:cubicBezTo>
                  <a:cubicBezTo>
                    <a:pt x="11" y="42"/>
                    <a:pt x="15" y="37"/>
                    <a:pt x="24" y="30"/>
                  </a:cubicBezTo>
                  <a:cubicBezTo>
                    <a:pt x="21" y="19"/>
                    <a:pt x="20" y="13"/>
                    <a:pt x="19" y="1"/>
                  </a:cubicBezTo>
                  <a:lnTo>
                    <a:pt x="43" y="0"/>
                  </a:lnTo>
                  <a:close/>
                  <a:moveTo>
                    <a:pt x="25" y="66"/>
                  </a:moveTo>
                  <a:cubicBezTo>
                    <a:pt x="24" y="70"/>
                    <a:pt x="24" y="73"/>
                    <a:pt x="24" y="76"/>
                  </a:cubicBezTo>
                  <a:cubicBezTo>
                    <a:pt x="24" y="82"/>
                    <a:pt x="25" y="89"/>
                    <a:pt x="28" y="93"/>
                  </a:cubicBezTo>
                  <a:cubicBezTo>
                    <a:pt x="30" y="97"/>
                    <a:pt x="34" y="99"/>
                    <a:pt x="38" y="99"/>
                  </a:cubicBezTo>
                  <a:cubicBezTo>
                    <a:pt x="42" y="99"/>
                    <a:pt x="44" y="98"/>
                    <a:pt x="47" y="93"/>
                  </a:cubicBezTo>
                  <a:cubicBezTo>
                    <a:pt x="38" y="76"/>
                    <a:pt x="35" y="69"/>
                    <a:pt x="31" y="57"/>
                  </a:cubicBezTo>
                  <a:cubicBezTo>
                    <a:pt x="27" y="61"/>
                    <a:pt x="26" y="62"/>
                    <a:pt x="25" y="66"/>
                  </a:cubicBezTo>
                  <a:close/>
                  <a:moveTo>
                    <a:pt x="70" y="40"/>
                  </a:moveTo>
                  <a:cubicBezTo>
                    <a:pt x="60" y="40"/>
                    <a:pt x="57" y="40"/>
                    <a:pt x="52" y="42"/>
                  </a:cubicBezTo>
                  <a:cubicBezTo>
                    <a:pt x="56" y="58"/>
                    <a:pt x="58" y="62"/>
                    <a:pt x="62" y="69"/>
                  </a:cubicBezTo>
                  <a:cubicBezTo>
                    <a:pt x="66" y="58"/>
                    <a:pt x="68" y="49"/>
                    <a:pt x="70" y="40"/>
                  </a:cubicBez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2" name="Freeform 42"/>
            <p:cNvSpPr>
              <a:spLocks noEditPoints="1"/>
            </p:cNvSpPr>
            <p:nvPr userDrawn="1"/>
          </p:nvSpPr>
          <p:spPr bwMode="auto">
            <a:xfrm>
              <a:off x="695" y="2003"/>
              <a:ext cx="276" cy="312"/>
            </a:xfrm>
            <a:custGeom>
              <a:avLst/>
              <a:gdLst>
                <a:gd name="T0" fmla="*/ 56 w 117"/>
                <a:gd name="T1" fmla="*/ 50 h 129"/>
                <a:gd name="T2" fmla="*/ 52 w 117"/>
                <a:gd name="T3" fmla="*/ 35 h 129"/>
                <a:gd name="T4" fmla="*/ 4 w 117"/>
                <a:gd name="T5" fmla="*/ 36 h 129"/>
                <a:gd name="T6" fmla="*/ 4 w 117"/>
                <a:gd name="T7" fmla="*/ 14 h 129"/>
                <a:gd name="T8" fmla="*/ 45 w 117"/>
                <a:gd name="T9" fmla="*/ 14 h 129"/>
                <a:gd name="T10" fmla="*/ 41 w 117"/>
                <a:gd name="T11" fmla="*/ 0 h 129"/>
                <a:gd name="T12" fmla="*/ 67 w 117"/>
                <a:gd name="T13" fmla="*/ 0 h 129"/>
                <a:gd name="T14" fmla="*/ 71 w 117"/>
                <a:gd name="T15" fmla="*/ 13 h 129"/>
                <a:gd name="T16" fmla="*/ 112 w 117"/>
                <a:gd name="T17" fmla="*/ 13 h 129"/>
                <a:gd name="T18" fmla="*/ 112 w 117"/>
                <a:gd name="T19" fmla="*/ 34 h 129"/>
                <a:gd name="T20" fmla="*/ 77 w 117"/>
                <a:gd name="T21" fmla="*/ 35 h 129"/>
                <a:gd name="T22" fmla="*/ 82 w 117"/>
                <a:gd name="T23" fmla="*/ 49 h 129"/>
                <a:gd name="T24" fmla="*/ 117 w 117"/>
                <a:gd name="T25" fmla="*/ 49 h 129"/>
                <a:gd name="T26" fmla="*/ 117 w 117"/>
                <a:gd name="T27" fmla="*/ 72 h 129"/>
                <a:gd name="T28" fmla="*/ 88 w 117"/>
                <a:gd name="T29" fmla="*/ 72 h 129"/>
                <a:gd name="T30" fmla="*/ 93 w 117"/>
                <a:gd name="T31" fmla="*/ 92 h 129"/>
                <a:gd name="T32" fmla="*/ 67 w 117"/>
                <a:gd name="T33" fmla="*/ 92 h 129"/>
                <a:gd name="T34" fmla="*/ 62 w 117"/>
                <a:gd name="T35" fmla="*/ 73 h 129"/>
                <a:gd name="T36" fmla="*/ 0 w 117"/>
                <a:gd name="T37" fmla="*/ 74 h 129"/>
                <a:gd name="T38" fmla="*/ 0 w 117"/>
                <a:gd name="T39" fmla="*/ 51 h 129"/>
                <a:gd name="T40" fmla="*/ 56 w 117"/>
                <a:gd name="T41" fmla="*/ 50 h 129"/>
                <a:gd name="T42" fmla="*/ 34 w 117"/>
                <a:gd name="T43" fmla="*/ 83 h 129"/>
                <a:gd name="T44" fmla="*/ 30 w 117"/>
                <a:gd name="T45" fmla="*/ 97 h 129"/>
                <a:gd name="T46" fmla="*/ 54 w 117"/>
                <a:gd name="T47" fmla="*/ 106 h 129"/>
                <a:gd name="T48" fmla="*/ 111 w 117"/>
                <a:gd name="T49" fmla="*/ 102 h 129"/>
                <a:gd name="T50" fmla="*/ 111 w 117"/>
                <a:gd name="T51" fmla="*/ 127 h 129"/>
                <a:gd name="T52" fmla="*/ 61 w 117"/>
                <a:gd name="T53" fmla="*/ 129 h 129"/>
                <a:gd name="T54" fmla="*/ 20 w 117"/>
                <a:gd name="T55" fmla="*/ 125 h 129"/>
                <a:gd name="T56" fmla="*/ 3 w 117"/>
                <a:gd name="T57" fmla="*/ 103 h 129"/>
                <a:gd name="T58" fmla="*/ 10 w 117"/>
                <a:gd name="T59" fmla="*/ 83 h 129"/>
                <a:gd name="T60" fmla="*/ 34 w 117"/>
                <a:gd name="T61" fmla="*/ 8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7" h="129">
                  <a:moveTo>
                    <a:pt x="56" y="50"/>
                  </a:moveTo>
                  <a:cubicBezTo>
                    <a:pt x="52" y="35"/>
                    <a:pt x="52" y="35"/>
                    <a:pt x="52" y="35"/>
                  </a:cubicBezTo>
                  <a:cubicBezTo>
                    <a:pt x="4" y="36"/>
                    <a:pt x="4" y="36"/>
                    <a:pt x="4" y="36"/>
                  </a:cubicBezTo>
                  <a:cubicBezTo>
                    <a:pt x="4" y="14"/>
                    <a:pt x="4" y="14"/>
                    <a:pt x="4" y="14"/>
                  </a:cubicBezTo>
                  <a:cubicBezTo>
                    <a:pt x="45" y="14"/>
                    <a:pt x="45" y="14"/>
                    <a:pt x="45" y="14"/>
                  </a:cubicBezTo>
                  <a:cubicBezTo>
                    <a:pt x="41" y="0"/>
                    <a:pt x="41" y="0"/>
                    <a:pt x="41" y="0"/>
                  </a:cubicBezTo>
                  <a:cubicBezTo>
                    <a:pt x="67" y="0"/>
                    <a:pt x="67" y="0"/>
                    <a:pt x="67" y="0"/>
                  </a:cubicBezTo>
                  <a:cubicBezTo>
                    <a:pt x="71" y="13"/>
                    <a:pt x="71" y="13"/>
                    <a:pt x="71" y="13"/>
                  </a:cubicBezTo>
                  <a:cubicBezTo>
                    <a:pt x="112" y="13"/>
                    <a:pt x="112" y="13"/>
                    <a:pt x="112" y="13"/>
                  </a:cubicBezTo>
                  <a:cubicBezTo>
                    <a:pt x="112" y="34"/>
                    <a:pt x="112" y="34"/>
                    <a:pt x="112" y="34"/>
                  </a:cubicBezTo>
                  <a:cubicBezTo>
                    <a:pt x="77" y="35"/>
                    <a:pt x="77" y="35"/>
                    <a:pt x="77" y="35"/>
                  </a:cubicBezTo>
                  <a:cubicBezTo>
                    <a:pt x="82" y="49"/>
                    <a:pt x="82" y="49"/>
                    <a:pt x="82" y="49"/>
                  </a:cubicBezTo>
                  <a:cubicBezTo>
                    <a:pt x="117" y="49"/>
                    <a:pt x="117" y="49"/>
                    <a:pt x="117" y="49"/>
                  </a:cubicBezTo>
                  <a:cubicBezTo>
                    <a:pt x="117" y="72"/>
                    <a:pt x="117" y="72"/>
                    <a:pt x="117" y="72"/>
                  </a:cubicBezTo>
                  <a:cubicBezTo>
                    <a:pt x="88" y="72"/>
                    <a:pt x="88" y="72"/>
                    <a:pt x="88" y="72"/>
                  </a:cubicBezTo>
                  <a:cubicBezTo>
                    <a:pt x="93" y="92"/>
                    <a:pt x="93" y="92"/>
                    <a:pt x="93" y="92"/>
                  </a:cubicBezTo>
                  <a:cubicBezTo>
                    <a:pt x="67" y="92"/>
                    <a:pt x="67" y="92"/>
                    <a:pt x="67" y="92"/>
                  </a:cubicBezTo>
                  <a:cubicBezTo>
                    <a:pt x="62" y="73"/>
                    <a:pt x="62" y="73"/>
                    <a:pt x="62" y="73"/>
                  </a:cubicBezTo>
                  <a:cubicBezTo>
                    <a:pt x="0" y="74"/>
                    <a:pt x="0" y="74"/>
                    <a:pt x="0" y="74"/>
                  </a:cubicBezTo>
                  <a:cubicBezTo>
                    <a:pt x="0" y="51"/>
                    <a:pt x="0" y="51"/>
                    <a:pt x="0" y="51"/>
                  </a:cubicBezTo>
                  <a:lnTo>
                    <a:pt x="56" y="50"/>
                  </a:lnTo>
                  <a:close/>
                  <a:moveTo>
                    <a:pt x="34" y="83"/>
                  </a:moveTo>
                  <a:cubicBezTo>
                    <a:pt x="30" y="94"/>
                    <a:pt x="30" y="94"/>
                    <a:pt x="30" y="97"/>
                  </a:cubicBezTo>
                  <a:cubicBezTo>
                    <a:pt x="30" y="103"/>
                    <a:pt x="38" y="106"/>
                    <a:pt x="54" y="106"/>
                  </a:cubicBezTo>
                  <a:cubicBezTo>
                    <a:pt x="70" y="106"/>
                    <a:pt x="86" y="105"/>
                    <a:pt x="111" y="102"/>
                  </a:cubicBezTo>
                  <a:cubicBezTo>
                    <a:pt x="111" y="127"/>
                    <a:pt x="111" y="127"/>
                    <a:pt x="111" y="127"/>
                  </a:cubicBezTo>
                  <a:cubicBezTo>
                    <a:pt x="88" y="128"/>
                    <a:pt x="77" y="129"/>
                    <a:pt x="61" y="129"/>
                  </a:cubicBezTo>
                  <a:cubicBezTo>
                    <a:pt x="40" y="129"/>
                    <a:pt x="28" y="128"/>
                    <a:pt x="20" y="125"/>
                  </a:cubicBezTo>
                  <a:cubicBezTo>
                    <a:pt x="10" y="121"/>
                    <a:pt x="3" y="112"/>
                    <a:pt x="3" y="103"/>
                  </a:cubicBezTo>
                  <a:cubicBezTo>
                    <a:pt x="3" y="96"/>
                    <a:pt x="6" y="88"/>
                    <a:pt x="10" y="83"/>
                  </a:cubicBezTo>
                  <a:lnTo>
                    <a:pt x="34" y="83"/>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3" name="Freeform 43"/>
            <p:cNvSpPr>
              <a:spLocks noEditPoints="1"/>
            </p:cNvSpPr>
            <p:nvPr userDrawn="1"/>
          </p:nvSpPr>
          <p:spPr bwMode="auto">
            <a:xfrm>
              <a:off x="1025" y="2005"/>
              <a:ext cx="298" cy="305"/>
            </a:xfrm>
            <a:custGeom>
              <a:avLst/>
              <a:gdLst>
                <a:gd name="T0" fmla="*/ 21 w 126"/>
                <a:gd name="T1" fmla="*/ 16 h 126"/>
                <a:gd name="T2" fmla="*/ 22 w 126"/>
                <a:gd name="T3" fmla="*/ 0 h 126"/>
                <a:gd name="T4" fmla="*/ 48 w 126"/>
                <a:gd name="T5" fmla="*/ 0 h 126"/>
                <a:gd name="T6" fmla="*/ 46 w 126"/>
                <a:gd name="T7" fmla="*/ 16 h 126"/>
                <a:gd name="T8" fmla="*/ 65 w 126"/>
                <a:gd name="T9" fmla="*/ 16 h 126"/>
                <a:gd name="T10" fmla="*/ 65 w 126"/>
                <a:gd name="T11" fmla="*/ 28 h 126"/>
                <a:gd name="T12" fmla="*/ 122 w 126"/>
                <a:gd name="T13" fmla="*/ 28 h 126"/>
                <a:gd name="T14" fmla="*/ 122 w 126"/>
                <a:gd name="T15" fmla="*/ 52 h 126"/>
                <a:gd name="T16" fmla="*/ 62 w 126"/>
                <a:gd name="T17" fmla="*/ 52 h 126"/>
                <a:gd name="T18" fmla="*/ 62 w 126"/>
                <a:gd name="T19" fmla="*/ 40 h 126"/>
                <a:gd name="T20" fmla="*/ 44 w 126"/>
                <a:gd name="T21" fmla="*/ 40 h 126"/>
                <a:gd name="T22" fmla="*/ 28 w 126"/>
                <a:gd name="T23" fmla="*/ 126 h 126"/>
                <a:gd name="T24" fmla="*/ 2 w 126"/>
                <a:gd name="T25" fmla="*/ 126 h 126"/>
                <a:gd name="T26" fmla="*/ 18 w 126"/>
                <a:gd name="T27" fmla="*/ 40 h 126"/>
                <a:gd name="T28" fmla="*/ 0 w 126"/>
                <a:gd name="T29" fmla="*/ 40 h 126"/>
                <a:gd name="T30" fmla="*/ 0 w 126"/>
                <a:gd name="T31" fmla="*/ 16 h 126"/>
                <a:gd name="T32" fmla="*/ 21 w 126"/>
                <a:gd name="T33" fmla="*/ 16 h 126"/>
                <a:gd name="T34" fmla="*/ 81 w 126"/>
                <a:gd name="T35" fmla="*/ 73 h 126"/>
                <a:gd name="T36" fmla="*/ 74 w 126"/>
                <a:gd name="T37" fmla="*/ 91 h 126"/>
                <a:gd name="T38" fmla="*/ 99 w 126"/>
                <a:gd name="T39" fmla="*/ 103 h 126"/>
                <a:gd name="T40" fmla="*/ 126 w 126"/>
                <a:gd name="T41" fmla="*/ 100 h 126"/>
                <a:gd name="T42" fmla="*/ 126 w 126"/>
                <a:gd name="T43" fmla="*/ 125 h 126"/>
                <a:gd name="T44" fmla="*/ 95 w 126"/>
                <a:gd name="T45" fmla="*/ 126 h 126"/>
                <a:gd name="T46" fmla="*/ 61 w 126"/>
                <a:gd name="T47" fmla="*/ 120 h 126"/>
                <a:gd name="T48" fmla="*/ 50 w 126"/>
                <a:gd name="T49" fmla="*/ 96 h 126"/>
                <a:gd name="T50" fmla="*/ 57 w 126"/>
                <a:gd name="T51" fmla="*/ 73 h 126"/>
                <a:gd name="T52" fmla="*/ 81 w 126"/>
                <a:gd name="T53"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126">
                  <a:moveTo>
                    <a:pt x="21" y="16"/>
                  </a:moveTo>
                  <a:cubicBezTo>
                    <a:pt x="22" y="0"/>
                    <a:pt x="22" y="0"/>
                    <a:pt x="22" y="0"/>
                  </a:cubicBezTo>
                  <a:cubicBezTo>
                    <a:pt x="48" y="0"/>
                    <a:pt x="48" y="0"/>
                    <a:pt x="48" y="0"/>
                  </a:cubicBezTo>
                  <a:cubicBezTo>
                    <a:pt x="46" y="16"/>
                    <a:pt x="46" y="16"/>
                    <a:pt x="46" y="16"/>
                  </a:cubicBezTo>
                  <a:cubicBezTo>
                    <a:pt x="65" y="16"/>
                    <a:pt x="65" y="16"/>
                    <a:pt x="65" y="16"/>
                  </a:cubicBezTo>
                  <a:cubicBezTo>
                    <a:pt x="65" y="28"/>
                    <a:pt x="65" y="28"/>
                    <a:pt x="65" y="28"/>
                  </a:cubicBezTo>
                  <a:cubicBezTo>
                    <a:pt x="122" y="28"/>
                    <a:pt x="122" y="28"/>
                    <a:pt x="122" y="28"/>
                  </a:cubicBezTo>
                  <a:cubicBezTo>
                    <a:pt x="122" y="52"/>
                    <a:pt x="122" y="52"/>
                    <a:pt x="122" y="52"/>
                  </a:cubicBezTo>
                  <a:cubicBezTo>
                    <a:pt x="62" y="52"/>
                    <a:pt x="62" y="52"/>
                    <a:pt x="62" y="52"/>
                  </a:cubicBezTo>
                  <a:cubicBezTo>
                    <a:pt x="62" y="40"/>
                    <a:pt x="62" y="40"/>
                    <a:pt x="62" y="40"/>
                  </a:cubicBezTo>
                  <a:cubicBezTo>
                    <a:pt x="44" y="40"/>
                    <a:pt x="44" y="40"/>
                    <a:pt x="44" y="40"/>
                  </a:cubicBezTo>
                  <a:cubicBezTo>
                    <a:pt x="37" y="88"/>
                    <a:pt x="32" y="114"/>
                    <a:pt x="28" y="126"/>
                  </a:cubicBezTo>
                  <a:cubicBezTo>
                    <a:pt x="2" y="126"/>
                    <a:pt x="2" y="126"/>
                    <a:pt x="2" y="126"/>
                  </a:cubicBezTo>
                  <a:cubicBezTo>
                    <a:pt x="11" y="91"/>
                    <a:pt x="13" y="82"/>
                    <a:pt x="18" y="40"/>
                  </a:cubicBezTo>
                  <a:cubicBezTo>
                    <a:pt x="0" y="40"/>
                    <a:pt x="0" y="40"/>
                    <a:pt x="0" y="40"/>
                  </a:cubicBezTo>
                  <a:cubicBezTo>
                    <a:pt x="0" y="16"/>
                    <a:pt x="0" y="16"/>
                    <a:pt x="0" y="16"/>
                  </a:cubicBezTo>
                  <a:lnTo>
                    <a:pt x="21" y="16"/>
                  </a:lnTo>
                  <a:close/>
                  <a:moveTo>
                    <a:pt x="81" y="73"/>
                  </a:moveTo>
                  <a:cubicBezTo>
                    <a:pt x="76" y="82"/>
                    <a:pt x="74" y="87"/>
                    <a:pt x="74" y="91"/>
                  </a:cubicBezTo>
                  <a:cubicBezTo>
                    <a:pt x="74" y="100"/>
                    <a:pt x="81" y="103"/>
                    <a:pt x="99" y="103"/>
                  </a:cubicBezTo>
                  <a:cubicBezTo>
                    <a:pt x="103" y="103"/>
                    <a:pt x="112" y="102"/>
                    <a:pt x="126" y="100"/>
                  </a:cubicBezTo>
                  <a:cubicBezTo>
                    <a:pt x="126" y="125"/>
                    <a:pt x="126" y="125"/>
                    <a:pt x="126" y="125"/>
                  </a:cubicBezTo>
                  <a:cubicBezTo>
                    <a:pt x="110" y="125"/>
                    <a:pt x="103" y="126"/>
                    <a:pt x="95" y="126"/>
                  </a:cubicBezTo>
                  <a:cubicBezTo>
                    <a:pt x="78" y="126"/>
                    <a:pt x="68" y="124"/>
                    <a:pt x="61" y="120"/>
                  </a:cubicBezTo>
                  <a:cubicBezTo>
                    <a:pt x="54" y="115"/>
                    <a:pt x="50" y="107"/>
                    <a:pt x="50" y="96"/>
                  </a:cubicBezTo>
                  <a:cubicBezTo>
                    <a:pt x="50" y="88"/>
                    <a:pt x="52" y="83"/>
                    <a:pt x="57" y="73"/>
                  </a:cubicBezTo>
                  <a:lnTo>
                    <a:pt x="81" y="73"/>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4" name="Freeform 44"/>
            <p:cNvSpPr>
              <a:spLocks/>
            </p:cNvSpPr>
            <p:nvPr userDrawn="1"/>
          </p:nvSpPr>
          <p:spPr bwMode="auto">
            <a:xfrm>
              <a:off x="1392" y="2003"/>
              <a:ext cx="236" cy="290"/>
            </a:xfrm>
            <a:custGeom>
              <a:avLst/>
              <a:gdLst>
                <a:gd name="T0" fmla="*/ 5 w 100"/>
                <a:gd name="T1" fmla="*/ 0 h 120"/>
                <a:gd name="T2" fmla="*/ 63 w 100"/>
                <a:gd name="T3" fmla="*/ 0 h 120"/>
                <a:gd name="T4" fmla="*/ 93 w 100"/>
                <a:gd name="T5" fmla="*/ 10 h 120"/>
                <a:gd name="T6" fmla="*/ 100 w 100"/>
                <a:gd name="T7" fmla="*/ 36 h 120"/>
                <a:gd name="T8" fmla="*/ 90 w 100"/>
                <a:gd name="T9" fmla="*/ 64 h 120"/>
                <a:gd name="T10" fmla="*/ 61 w 100"/>
                <a:gd name="T11" fmla="*/ 72 h 120"/>
                <a:gd name="T12" fmla="*/ 46 w 100"/>
                <a:gd name="T13" fmla="*/ 72 h 120"/>
                <a:gd name="T14" fmla="*/ 28 w 100"/>
                <a:gd name="T15" fmla="*/ 88 h 120"/>
                <a:gd name="T16" fmla="*/ 28 w 100"/>
                <a:gd name="T17" fmla="*/ 97 h 120"/>
                <a:gd name="T18" fmla="*/ 98 w 100"/>
                <a:gd name="T19" fmla="*/ 97 h 120"/>
                <a:gd name="T20" fmla="*/ 98 w 100"/>
                <a:gd name="T21" fmla="*/ 120 h 120"/>
                <a:gd name="T22" fmla="*/ 1 w 100"/>
                <a:gd name="T23" fmla="*/ 120 h 120"/>
                <a:gd name="T24" fmla="*/ 1 w 100"/>
                <a:gd name="T25" fmla="*/ 93 h 120"/>
                <a:gd name="T26" fmla="*/ 46 w 100"/>
                <a:gd name="T27" fmla="*/ 48 h 120"/>
                <a:gd name="T28" fmla="*/ 61 w 100"/>
                <a:gd name="T29" fmla="*/ 48 h 120"/>
                <a:gd name="T30" fmla="*/ 73 w 100"/>
                <a:gd name="T31" fmla="*/ 36 h 120"/>
                <a:gd name="T32" fmla="*/ 57 w 100"/>
                <a:gd name="T33" fmla="*/ 23 h 120"/>
                <a:gd name="T34" fmla="*/ 5 w 100"/>
                <a:gd name="T35" fmla="*/ 23 h 120"/>
                <a:gd name="T36" fmla="*/ 5 w 100"/>
                <a:gd name="T37"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20">
                  <a:moveTo>
                    <a:pt x="5" y="0"/>
                  </a:moveTo>
                  <a:cubicBezTo>
                    <a:pt x="63" y="0"/>
                    <a:pt x="63" y="0"/>
                    <a:pt x="63" y="0"/>
                  </a:cubicBezTo>
                  <a:cubicBezTo>
                    <a:pt x="78" y="0"/>
                    <a:pt x="88" y="3"/>
                    <a:pt x="93" y="10"/>
                  </a:cubicBezTo>
                  <a:cubicBezTo>
                    <a:pt x="97" y="15"/>
                    <a:pt x="100" y="25"/>
                    <a:pt x="100" y="36"/>
                  </a:cubicBezTo>
                  <a:cubicBezTo>
                    <a:pt x="100" y="48"/>
                    <a:pt x="97" y="58"/>
                    <a:pt x="90" y="64"/>
                  </a:cubicBezTo>
                  <a:cubicBezTo>
                    <a:pt x="84" y="70"/>
                    <a:pt x="76" y="72"/>
                    <a:pt x="61" y="72"/>
                  </a:cubicBezTo>
                  <a:cubicBezTo>
                    <a:pt x="46" y="72"/>
                    <a:pt x="46" y="72"/>
                    <a:pt x="46" y="72"/>
                  </a:cubicBezTo>
                  <a:cubicBezTo>
                    <a:pt x="32" y="73"/>
                    <a:pt x="28" y="76"/>
                    <a:pt x="28" y="88"/>
                  </a:cubicBezTo>
                  <a:cubicBezTo>
                    <a:pt x="28" y="97"/>
                    <a:pt x="28" y="97"/>
                    <a:pt x="28" y="97"/>
                  </a:cubicBezTo>
                  <a:cubicBezTo>
                    <a:pt x="98" y="97"/>
                    <a:pt x="98" y="97"/>
                    <a:pt x="98" y="97"/>
                  </a:cubicBezTo>
                  <a:cubicBezTo>
                    <a:pt x="98" y="120"/>
                    <a:pt x="98" y="120"/>
                    <a:pt x="98" y="120"/>
                  </a:cubicBezTo>
                  <a:cubicBezTo>
                    <a:pt x="1" y="120"/>
                    <a:pt x="1" y="120"/>
                    <a:pt x="1" y="120"/>
                  </a:cubicBezTo>
                  <a:cubicBezTo>
                    <a:pt x="1" y="93"/>
                    <a:pt x="1" y="93"/>
                    <a:pt x="1" y="93"/>
                  </a:cubicBezTo>
                  <a:cubicBezTo>
                    <a:pt x="0" y="61"/>
                    <a:pt x="13" y="48"/>
                    <a:pt x="46" y="48"/>
                  </a:cubicBezTo>
                  <a:cubicBezTo>
                    <a:pt x="61" y="48"/>
                    <a:pt x="61" y="48"/>
                    <a:pt x="61" y="48"/>
                  </a:cubicBezTo>
                  <a:cubicBezTo>
                    <a:pt x="71" y="48"/>
                    <a:pt x="73" y="46"/>
                    <a:pt x="73" y="36"/>
                  </a:cubicBezTo>
                  <a:cubicBezTo>
                    <a:pt x="73" y="25"/>
                    <a:pt x="70" y="23"/>
                    <a:pt x="57" y="23"/>
                  </a:cubicBezTo>
                  <a:cubicBezTo>
                    <a:pt x="5" y="23"/>
                    <a:pt x="5" y="23"/>
                    <a:pt x="5" y="23"/>
                  </a:cubicBezTo>
                  <a:lnTo>
                    <a:pt x="5"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6" name="Freeform 45"/>
            <p:cNvSpPr>
              <a:spLocks noEditPoints="1"/>
            </p:cNvSpPr>
            <p:nvPr userDrawn="1"/>
          </p:nvSpPr>
          <p:spPr bwMode="auto">
            <a:xfrm>
              <a:off x="1680" y="2000"/>
              <a:ext cx="315" cy="320"/>
            </a:xfrm>
            <a:custGeom>
              <a:avLst/>
              <a:gdLst>
                <a:gd name="T0" fmla="*/ 1 w 133"/>
                <a:gd name="T1" fmla="*/ 89 h 132"/>
                <a:gd name="T2" fmla="*/ 12 w 133"/>
                <a:gd name="T3" fmla="*/ 26 h 132"/>
                <a:gd name="T4" fmla="*/ 1 w 133"/>
                <a:gd name="T5" fmla="*/ 8 h 132"/>
                <a:gd name="T6" fmla="*/ 12 w 133"/>
                <a:gd name="T7" fmla="*/ 0 h 132"/>
                <a:gd name="T8" fmla="*/ 31 w 133"/>
                <a:gd name="T9" fmla="*/ 8 h 132"/>
                <a:gd name="T10" fmla="*/ 46 w 133"/>
                <a:gd name="T11" fmla="*/ 0 h 132"/>
                <a:gd name="T12" fmla="*/ 67 w 133"/>
                <a:gd name="T13" fmla="*/ 8 h 132"/>
                <a:gd name="T14" fmla="*/ 77 w 133"/>
                <a:gd name="T15" fmla="*/ 26 h 132"/>
                <a:gd name="T16" fmla="*/ 67 w 133"/>
                <a:gd name="T17" fmla="*/ 89 h 132"/>
                <a:gd name="T18" fmla="*/ 76 w 133"/>
                <a:gd name="T19" fmla="*/ 106 h 132"/>
                <a:gd name="T20" fmla="*/ 82 w 133"/>
                <a:gd name="T21" fmla="*/ 0 h 132"/>
                <a:gd name="T22" fmla="*/ 133 w 133"/>
                <a:gd name="T23" fmla="*/ 108 h 132"/>
                <a:gd name="T24" fmla="*/ 110 w 133"/>
                <a:gd name="T25" fmla="*/ 130 h 132"/>
                <a:gd name="T26" fmla="*/ 103 w 133"/>
                <a:gd name="T27" fmla="*/ 107 h 132"/>
                <a:gd name="T28" fmla="*/ 113 w 133"/>
                <a:gd name="T29" fmla="*/ 100 h 132"/>
                <a:gd name="T30" fmla="*/ 104 w 133"/>
                <a:gd name="T31" fmla="*/ 84 h 132"/>
                <a:gd name="T32" fmla="*/ 76 w 133"/>
                <a:gd name="T33" fmla="*/ 108 h 132"/>
                <a:gd name="T34" fmla="*/ 75 w 133"/>
                <a:gd name="T35" fmla="*/ 131 h 132"/>
                <a:gd name="T36" fmla="*/ 45 w 133"/>
                <a:gd name="T37" fmla="*/ 108 h 132"/>
                <a:gd name="T38" fmla="*/ 24 w 133"/>
                <a:gd name="T39" fmla="*/ 131 h 132"/>
                <a:gd name="T40" fmla="*/ 12 w 133"/>
                <a:gd name="T41" fmla="*/ 108 h 132"/>
                <a:gd name="T42" fmla="*/ 46 w 133"/>
                <a:gd name="T43" fmla="*/ 34 h 132"/>
                <a:gd name="T44" fmla="*/ 31 w 133"/>
                <a:gd name="T45" fmla="*/ 26 h 132"/>
                <a:gd name="T46" fmla="*/ 46 w 133"/>
                <a:gd name="T47" fmla="*/ 34 h 132"/>
                <a:gd name="T48" fmla="*/ 46 w 133"/>
                <a:gd name="T49" fmla="*/ 51 h 132"/>
                <a:gd name="T50" fmla="*/ 31 w 133"/>
                <a:gd name="T51" fmla="*/ 61 h 132"/>
                <a:gd name="T52" fmla="*/ 46 w 133"/>
                <a:gd name="T53" fmla="*/ 89 h 132"/>
                <a:gd name="T54" fmla="*/ 31 w 133"/>
                <a:gd name="T55" fmla="*/ 78 h 132"/>
                <a:gd name="T56" fmla="*/ 46 w 133"/>
                <a:gd name="T57" fmla="*/ 89 h 132"/>
                <a:gd name="T58" fmla="*/ 113 w 133"/>
                <a:gd name="T59" fmla="*/ 21 h 132"/>
                <a:gd name="T60" fmla="*/ 104 w 133"/>
                <a:gd name="T61" fmla="*/ 34 h 132"/>
                <a:gd name="T62" fmla="*/ 113 w 133"/>
                <a:gd name="T63" fmla="*/ 51 h 132"/>
                <a:gd name="T64" fmla="*/ 104 w 133"/>
                <a:gd name="T65" fmla="*/ 65 h 132"/>
                <a:gd name="T66" fmla="*/ 113 w 133"/>
                <a:gd name="T67" fmla="*/ 5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 h="132">
                  <a:moveTo>
                    <a:pt x="1" y="108"/>
                  </a:moveTo>
                  <a:cubicBezTo>
                    <a:pt x="1" y="89"/>
                    <a:pt x="1" y="89"/>
                    <a:pt x="1" y="89"/>
                  </a:cubicBezTo>
                  <a:cubicBezTo>
                    <a:pt x="12" y="89"/>
                    <a:pt x="12" y="89"/>
                    <a:pt x="12" y="89"/>
                  </a:cubicBezTo>
                  <a:cubicBezTo>
                    <a:pt x="12" y="26"/>
                    <a:pt x="12" y="26"/>
                    <a:pt x="12" y="26"/>
                  </a:cubicBezTo>
                  <a:cubicBezTo>
                    <a:pt x="1" y="26"/>
                    <a:pt x="1" y="26"/>
                    <a:pt x="1" y="26"/>
                  </a:cubicBezTo>
                  <a:cubicBezTo>
                    <a:pt x="1" y="8"/>
                    <a:pt x="1" y="8"/>
                    <a:pt x="1" y="8"/>
                  </a:cubicBezTo>
                  <a:cubicBezTo>
                    <a:pt x="12" y="8"/>
                    <a:pt x="12" y="8"/>
                    <a:pt x="12" y="8"/>
                  </a:cubicBezTo>
                  <a:cubicBezTo>
                    <a:pt x="12" y="0"/>
                    <a:pt x="12" y="0"/>
                    <a:pt x="12" y="0"/>
                  </a:cubicBezTo>
                  <a:cubicBezTo>
                    <a:pt x="31" y="0"/>
                    <a:pt x="31" y="0"/>
                    <a:pt x="31" y="0"/>
                  </a:cubicBezTo>
                  <a:cubicBezTo>
                    <a:pt x="31" y="8"/>
                    <a:pt x="31" y="8"/>
                    <a:pt x="31" y="8"/>
                  </a:cubicBezTo>
                  <a:cubicBezTo>
                    <a:pt x="46" y="8"/>
                    <a:pt x="46" y="8"/>
                    <a:pt x="46" y="8"/>
                  </a:cubicBezTo>
                  <a:cubicBezTo>
                    <a:pt x="46" y="0"/>
                    <a:pt x="46" y="0"/>
                    <a:pt x="46" y="0"/>
                  </a:cubicBezTo>
                  <a:cubicBezTo>
                    <a:pt x="67" y="0"/>
                    <a:pt x="67" y="0"/>
                    <a:pt x="67" y="0"/>
                  </a:cubicBezTo>
                  <a:cubicBezTo>
                    <a:pt x="67" y="8"/>
                    <a:pt x="67" y="8"/>
                    <a:pt x="67" y="8"/>
                  </a:cubicBezTo>
                  <a:cubicBezTo>
                    <a:pt x="77" y="8"/>
                    <a:pt x="77" y="8"/>
                    <a:pt x="77" y="8"/>
                  </a:cubicBezTo>
                  <a:cubicBezTo>
                    <a:pt x="77" y="26"/>
                    <a:pt x="77" y="26"/>
                    <a:pt x="77" y="26"/>
                  </a:cubicBezTo>
                  <a:cubicBezTo>
                    <a:pt x="67" y="26"/>
                    <a:pt x="67" y="26"/>
                    <a:pt x="67" y="26"/>
                  </a:cubicBezTo>
                  <a:cubicBezTo>
                    <a:pt x="67" y="89"/>
                    <a:pt x="67" y="89"/>
                    <a:pt x="67" y="89"/>
                  </a:cubicBezTo>
                  <a:cubicBezTo>
                    <a:pt x="76" y="89"/>
                    <a:pt x="76" y="89"/>
                    <a:pt x="76" y="89"/>
                  </a:cubicBezTo>
                  <a:cubicBezTo>
                    <a:pt x="76" y="106"/>
                    <a:pt x="76" y="106"/>
                    <a:pt x="76" y="106"/>
                  </a:cubicBezTo>
                  <a:cubicBezTo>
                    <a:pt x="81" y="101"/>
                    <a:pt x="82" y="98"/>
                    <a:pt x="82" y="86"/>
                  </a:cubicBezTo>
                  <a:cubicBezTo>
                    <a:pt x="82" y="0"/>
                    <a:pt x="82" y="0"/>
                    <a:pt x="82" y="0"/>
                  </a:cubicBezTo>
                  <a:cubicBezTo>
                    <a:pt x="133" y="0"/>
                    <a:pt x="133" y="0"/>
                    <a:pt x="133" y="0"/>
                  </a:cubicBezTo>
                  <a:cubicBezTo>
                    <a:pt x="133" y="108"/>
                    <a:pt x="133" y="108"/>
                    <a:pt x="133" y="108"/>
                  </a:cubicBezTo>
                  <a:cubicBezTo>
                    <a:pt x="133" y="117"/>
                    <a:pt x="132" y="121"/>
                    <a:pt x="129" y="125"/>
                  </a:cubicBezTo>
                  <a:cubicBezTo>
                    <a:pt x="125" y="129"/>
                    <a:pt x="122" y="130"/>
                    <a:pt x="110" y="130"/>
                  </a:cubicBezTo>
                  <a:cubicBezTo>
                    <a:pt x="103" y="130"/>
                    <a:pt x="103" y="130"/>
                    <a:pt x="103" y="130"/>
                  </a:cubicBezTo>
                  <a:cubicBezTo>
                    <a:pt x="103" y="107"/>
                    <a:pt x="103" y="107"/>
                    <a:pt x="103" y="107"/>
                  </a:cubicBezTo>
                  <a:cubicBezTo>
                    <a:pt x="107" y="107"/>
                    <a:pt x="107" y="107"/>
                    <a:pt x="107" y="107"/>
                  </a:cubicBezTo>
                  <a:cubicBezTo>
                    <a:pt x="112" y="107"/>
                    <a:pt x="113" y="106"/>
                    <a:pt x="113" y="100"/>
                  </a:cubicBezTo>
                  <a:cubicBezTo>
                    <a:pt x="113" y="84"/>
                    <a:pt x="113" y="84"/>
                    <a:pt x="113" y="84"/>
                  </a:cubicBezTo>
                  <a:cubicBezTo>
                    <a:pt x="104" y="84"/>
                    <a:pt x="104" y="84"/>
                    <a:pt x="104" y="84"/>
                  </a:cubicBezTo>
                  <a:cubicBezTo>
                    <a:pt x="103" y="110"/>
                    <a:pt x="95" y="124"/>
                    <a:pt x="76" y="132"/>
                  </a:cubicBezTo>
                  <a:cubicBezTo>
                    <a:pt x="76" y="108"/>
                    <a:pt x="76" y="108"/>
                    <a:pt x="76" y="108"/>
                  </a:cubicBezTo>
                  <a:cubicBezTo>
                    <a:pt x="65" y="108"/>
                    <a:pt x="65" y="108"/>
                    <a:pt x="65" y="108"/>
                  </a:cubicBezTo>
                  <a:cubicBezTo>
                    <a:pt x="68" y="114"/>
                    <a:pt x="68" y="116"/>
                    <a:pt x="75" y="131"/>
                  </a:cubicBezTo>
                  <a:cubicBezTo>
                    <a:pt x="51" y="131"/>
                    <a:pt x="51" y="131"/>
                    <a:pt x="51" y="131"/>
                  </a:cubicBezTo>
                  <a:cubicBezTo>
                    <a:pt x="48" y="123"/>
                    <a:pt x="48" y="121"/>
                    <a:pt x="45" y="108"/>
                  </a:cubicBezTo>
                  <a:cubicBezTo>
                    <a:pt x="34" y="108"/>
                    <a:pt x="34" y="108"/>
                    <a:pt x="34" y="108"/>
                  </a:cubicBezTo>
                  <a:cubicBezTo>
                    <a:pt x="31" y="117"/>
                    <a:pt x="29" y="121"/>
                    <a:pt x="24" y="131"/>
                  </a:cubicBezTo>
                  <a:cubicBezTo>
                    <a:pt x="0" y="131"/>
                    <a:pt x="0" y="131"/>
                    <a:pt x="0" y="131"/>
                  </a:cubicBezTo>
                  <a:cubicBezTo>
                    <a:pt x="8" y="118"/>
                    <a:pt x="9" y="116"/>
                    <a:pt x="12" y="108"/>
                  </a:cubicBezTo>
                  <a:lnTo>
                    <a:pt x="1" y="108"/>
                  </a:lnTo>
                  <a:close/>
                  <a:moveTo>
                    <a:pt x="46" y="34"/>
                  </a:moveTo>
                  <a:cubicBezTo>
                    <a:pt x="46" y="26"/>
                    <a:pt x="46" y="26"/>
                    <a:pt x="46" y="26"/>
                  </a:cubicBezTo>
                  <a:cubicBezTo>
                    <a:pt x="31" y="26"/>
                    <a:pt x="31" y="26"/>
                    <a:pt x="31" y="26"/>
                  </a:cubicBezTo>
                  <a:cubicBezTo>
                    <a:pt x="31" y="34"/>
                    <a:pt x="31" y="34"/>
                    <a:pt x="31" y="34"/>
                  </a:cubicBezTo>
                  <a:lnTo>
                    <a:pt x="46" y="34"/>
                  </a:lnTo>
                  <a:close/>
                  <a:moveTo>
                    <a:pt x="46" y="61"/>
                  </a:moveTo>
                  <a:cubicBezTo>
                    <a:pt x="46" y="51"/>
                    <a:pt x="46" y="51"/>
                    <a:pt x="46" y="51"/>
                  </a:cubicBezTo>
                  <a:cubicBezTo>
                    <a:pt x="31" y="51"/>
                    <a:pt x="31" y="51"/>
                    <a:pt x="31" y="51"/>
                  </a:cubicBezTo>
                  <a:cubicBezTo>
                    <a:pt x="31" y="61"/>
                    <a:pt x="31" y="61"/>
                    <a:pt x="31" y="61"/>
                  </a:cubicBezTo>
                  <a:lnTo>
                    <a:pt x="46" y="61"/>
                  </a:lnTo>
                  <a:close/>
                  <a:moveTo>
                    <a:pt x="46" y="89"/>
                  </a:moveTo>
                  <a:cubicBezTo>
                    <a:pt x="46" y="78"/>
                    <a:pt x="46" y="78"/>
                    <a:pt x="46" y="78"/>
                  </a:cubicBezTo>
                  <a:cubicBezTo>
                    <a:pt x="31" y="78"/>
                    <a:pt x="31" y="78"/>
                    <a:pt x="31" y="78"/>
                  </a:cubicBezTo>
                  <a:cubicBezTo>
                    <a:pt x="31" y="89"/>
                    <a:pt x="31" y="89"/>
                    <a:pt x="31" y="89"/>
                  </a:cubicBezTo>
                  <a:lnTo>
                    <a:pt x="46" y="89"/>
                  </a:lnTo>
                  <a:close/>
                  <a:moveTo>
                    <a:pt x="113" y="34"/>
                  </a:moveTo>
                  <a:cubicBezTo>
                    <a:pt x="113" y="21"/>
                    <a:pt x="113" y="21"/>
                    <a:pt x="113" y="21"/>
                  </a:cubicBezTo>
                  <a:cubicBezTo>
                    <a:pt x="104" y="21"/>
                    <a:pt x="104" y="21"/>
                    <a:pt x="104" y="21"/>
                  </a:cubicBezTo>
                  <a:cubicBezTo>
                    <a:pt x="104" y="34"/>
                    <a:pt x="104" y="34"/>
                    <a:pt x="104" y="34"/>
                  </a:cubicBezTo>
                  <a:lnTo>
                    <a:pt x="113" y="34"/>
                  </a:lnTo>
                  <a:close/>
                  <a:moveTo>
                    <a:pt x="113" y="51"/>
                  </a:moveTo>
                  <a:cubicBezTo>
                    <a:pt x="104" y="51"/>
                    <a:pt x="104" y="51"/>
                    <a:pt x="104" y="51"/>
                  </a:cubicBezTo>
                  <a:cubicBezTo>
                    <a:pt x="104" y="65"/>
                    <a:pt x="104" y="65"/>
                    <a:pt x="104" y="65"/>
                  </a:cubicBezTo>
                  <a:cubicBezTo>
                    <a:pt x="113" y="65"/>
                    <a:pt x="113" y="65"/>
                    <a:pt x="113" y="65"/>
                  </a:cubicBezTo>
                  <a:lnTo>
                    <a:pt x="113" y="51"/>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7" name="Freeform 46"/>
            <p:cNvSpPr>
              <a:spLocks/>
            </p:cNvSpPr>
            <p:nvPr userDrawn="1"/>
          </p:nvSpPr>
          <p:spPr bwMode="auto">
            <a:xfrm>
              <a:off x="2032" y="2029"/>
              <a:ext cx="114" cy="296"/>
            </a:xfrm>
            <a:custGeom>
              <a:avLst/>
              <a:gdLst>
                <a:gd name="T0" fmla="*/ 114 w 114"/>
                <a:gd name="T1" fmla="*/ 296 h 296"/>
                <a:gd name="T2" fmla="*/ 0 w 114"/>
                <a:gd name="T3" fmla="*/ 296 h 296"/>
                <a:gd name="T4" fmla="*/ 0 w 114"/>
                <a:gd name="T5" fmla="*/ 247 h 296"/>
                <a:gd name="T6" fmla="*/ 69 w 114"/>
                <a:gd name="T7" fmla="*/ 247 h 296"/>
                <a:gd name="T8" fmla="*/ 69 w 114"/>
                <a:gd name="T9" fmla="*/ 0 h 296"/>
                <a:gd name="T10" fmla="*/ 114 w 114"/>
                <a:gd name="T11" fmla="*/ 0 h 296"/>
                <a:gd name="T12" fmla="*/ 114 w 114"/>
                <a:gd name="T13" fmla="*/ 296 h 296"/>
              </a:gdLst>
              <a:ahLst/>
              <a:cxnLst>
                <a:cxn ang="0">
                  <a:pos x="T0" y="T1"/>
                </a:cxn>
                <a:cxn ang="0">
                  <a:pos x="T2" y="T3"/>
                </a:cxn>
                <a:cxn ang="0">
                  <a:pos x="T4" y="T5"/>
                </a:cxn>
                <a:cxn ang="0">
                  <a:pos x="T6" y="T7"/>
                </a:cxn>
                <a:cxn ang="0">
                  <a:pos x="T8" y="T9"/>
                </a:cxn>
                <a:cxn ang="0">
                  <a:pos x="T10" y="T11"/>
                </a:cxn>
                <a:cxn ang="0">
                  <a:pos x="T12" y="T13"/>
                </a:cxn>
              </a:cxnLst>
              <a:rect l="0" t="0" r="r" b="b"/>
              <a:pathLst>
                <a:path w="114" h="296">
                  <a:moveTo>
                    <a:pt x="114" y="296"/>
                  </a:moveTo>
                  <a:lnTo>
                    <a:pt x="0" y="296"/>
                  </a:lnTo>
                  <a:lnTo>
                    <a:pt x="0" y="247"/>
                  </a:lnTo>
                  <a:lnTo>
                    <a:pt x="69" y="247"/>
                  </a:lnTo>
                  <a:lnTo>
                    <a:pt x="69" y="0"/>
                  </a:lnTo>
                  <a:lnTo>
                    <a:pt x="114" y="0"/>
                  </a:lnTo>
                  <a:lnTo>
                    <a:pt x="114" y="296"/>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89" name="Freeform 47"/>
            <p:cNvSpPr>
              <a:spLocks/>
            </p:cNvSpPr>
            <p:nvPr userDrawn="1"/>
          </p:nvSpPr>
          <p:spPr bwMode="auto">
            <a:xfrm>
              <a:off x="2193" y="2020"/>
              <a:ext cx="324" cy="290"/>
            </a:xfrm>
            <a:custGeom>
              <a:avLst/>
              <a:gdLst>
                <a:gd name="T0" fmla="*/ 30 w 137"/>
                <a:gd name="T1" fmla="*/ 24 h 120"/>
                <a:gd name="T2" fmla="*/ 33 w 137"/>
                <a:gd name="T3" fmla="*/ 19 h 120"/>
                <a:gd name="T4" fmla="*/ 41 w 137"/>
                <a:gd name="T5" fmla="*/ 7 h 120"/>
                <a:gd name="T6" fmla="*/ 61 w 137"/>
                <a:gd name="T7" fmla="*/ 0 h 120"/>
                <a:gd name="T8" fmla="*/ 82 w 137"/>
                <a:gd name="T9" fmla="*/ 10 h 120"/>
                <a:gd name="T10" fmla="*/ 94 w 137"/>
                <a:gd name="T11" fmla="*/ 33 h 120"/>
                <a:gd name="T12" fmla="*/ 137 w 137"/>
                <a:gd name="T13" fmla="*/ 120 h 120"/>
                <a:gd name="T14" fmla="*/ 106 w 137"/>
                <a:gd name="T15" fmla="*/ 120 h 120"/>
                <a:gd name="T16" fmla="*/ 70 w 137"/>
                <a:gd name="T17" fmla="*/ 40 h 120"/>
                <a:gd name="T18" fmla="*/ 60 w 137"/>
                <a:gd name="T19" fmla="*/ 27 h 120"/>
                <a:gd name="T20" fmla="*/ 49 w 137"/>
                <a:gd name="T21" fmla="*/ 42 h 120"/>
                <a:gd name="T22" fmla="*/ 30 w 137"/>
                <a:gd name="T23" fmla="*/ 84 h 120"/>
                <a:gd name="T24" fmla="*/ 0 w 137"/>
                <a:gd name="T25" fmla="*/ 84 h 120"/>
                <a:gd name="T26" fmla="*/ 30 w 137"/>
                <a:gd name="T27" fmla="*/ 2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7" h="120">
                  <a:moveTo>
                    <a:pt x="30" y="24"/>
                  </a:moveTo>
                  <a:cubicBezTo>
                    <a:pt x="33" y="19"/>
                    <a:pt x="33" y="19"/>
                    <a:pt x="33" y="19"/>
                  </a:cubicBezTo>
                  <a:cubicBezTo>
                    <a:pt x="38" y="10"/>
                    <a:pt x="38" y="10"/>
                    <a:pt x="41" y="7"/>
                  </a:cubicBezTo>
                  <a:cubicBezTo>
                    <a:pt x="46" y="2"/>
                    <a:pt x="53" y="0"/>
                    <a:pt x="61" y="0"/>
                  </a:cubicBezTo>
                  <a:cubicBezTo>
                    <a:pt x="71" y="0"/>
                    <a:pt x="76" y="2"/>
                    <a:pt x="82" y="10"/>
                  </a:cubicBezTo>
                  <a:cubicBezTo>
                    <a:pt x="86" y="15"/>
                    <a:pt x="87" y="18"/>
                    <a:pt x="94" y="33"/>
                  </a:cubicBezTo>
                  <a:cubicBezTo>
                    <a:pt x="137" y="120"/>
                    <a:pt x="137" y="120"/>
                    <a:pt x="137" y="120"/>
                  </a:cubicBezTo>
                  <a:cubicBezTo>
                    <a:pt x="106" y="120"/>
                    <a:pt x="106" y="120"/>
                    <a:pt x="106" y="120"/>
                  </a:cubicBezTo>
                  <a:cubicBezTo>
                    <a:pt x="70" y="40"/>
                    <a:pt x="70" y="40"/>
                    <a:pt x="70" y="40"/>
                  </a:cubicBezTo>
                  <a:cubicBezTo>
                    <a:pt x="64" y="28"/>
                    <a:pt x="64" y="27"/>
                    <a:pt x="60" y="27"/>
                  </a:cubicBezTo>
                  <a:cubicBezTo>
                    <a:pt x="56" y="27"/>
                    <a:pt x="56" y="27"/>
                    <a:pt x="49" y="42"/>
                  </a:cubicBezTo>
                  <a:cubicBezTo>
                    <a:pt x="30" y="84"/>
                    <a:pt x="30" y="84"/>
                    <a:pt x="30" y="84"/>
                  </a:cubicBezTo>
                  <a:cubicBezTo>
                    <a:pt x="0" y="84"/>
                    <a:pt x="0" y="84"/>
                    <a:pt x="0" y="84"/>
                  </a:cubicBezTo>
                  <a:lnTo>
                    <a:pt x="3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0" name="Freeform 48"/>
            <p:cNvSpPr>
              <a:spLocks/>
            </p:cNvSpPr>
            <p:nvPr userDrawn="1"/>
          </p:nvSpPr>
          <p:spPr bwMode="auto">
            <a:xfrm>
              <a:off x="2555" y="2003"/>
              <a:ext cx="279" cy="307"/>
            </a:xfrm>
            <a:custGeom>
              <a:avLst/>
              <a:gdLst>
                <a:gd name="T0" fmla="*/ 75 w 118"/>
                <a:gd name="T1" fmla="*/ 0 h 127"/>
                <a:gd name="T2" fmla="*/ 75 w 118"/>
                <a:gd name="T3" fmla="*/ 38 h 127"/>
                <a:gd name="T4" fmla="*/ 118 w 118"/>
                <a:gd name="T5" fmla="*/ 36 h 127"/>
                <a:gd name="T6" fmla="*/ 118 w 118"/>
                <a:gd name="T7" fmla="*/ 61 h 127"/>
                <a:gd name="T8" fmla="*/ 54 w 118"/>
                <a:gd name="T9" fmla="*/ 63 h 127"/>
                <a:gd name="T10" fmla="*/ 28 w 118"/>
                <a:gd name="T11" fmla="*/ 86 h 127"/>
                <a:gd name="T12" fmla="*/ 40 w 118"/>
                <a:gd name="T13" fmla="*/ 101 h 127"/>
                <a:gd name="T14" fmla="*/ 68 w 118"/>
                <a:gd name="T15" fmla="*/ 103 h 127"/>
                <a:gd name="T16" fmla="*/ 118 w 118"/>
                <a:gd name="T17" fmla="*/ 100 h 127"/>
                <a:gd name="T18" fmla="*/ 118 w 118"/>
                <a:gd name="T19" fmla="*/ 126 h 127"/>
                <a:gd name="T20" fmla="*/ 69 w 118"/>
                <a:gd name="T21" fmla="*/ 127 h 127"/>
                <a:gd name="T22" fmla="*/ 21 w 118"/>
                <a:gd name="T23" fmla="*/ 121 h 127"/>
                <a:gd name="T24" fmla="*/ 0 w 118"/>
                <a:gd name="T25" fmla="*/ 87 h 127"/>
                <a:gd name="T26" fmla="*/ 16 w 118"/>
                <a:gd name="T27" fmla="*/ 54 h 127"/>
                <a:gd name="T28" fmla="*/ 48 w 118"/>
                <a:gd name="T29" fmla="*/ 41 h 127"/>
                <a:gd name="T30" fmla="*/ 47 w 118"/>
                <a:gd name="T31" fmla="*/ 0 h 127"/>
                <a:gd name="T32" fmla="*/ 75 w 118"/>
                <a:gd name="T33"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8" h="127">
                  <a:moveTo>
                    <a:pt x="75" y="0"/>
                  </a:moveTo>
                  <a:cubicBezTo>
                    <a:pt x="75" y="38"/>
                    <a:pt x="75" y="38"/>
                    <a:pt x="75" y="38"/>
                  </a:cubicBezTo>
                  <a:cubicBezTo>
                    <a:pt x="91" y="36"/>
                    <a:pt x="98" y="36"/>
                    <a:pt x="118" y="36"/>
                  </a:cubicBezTo>
                  <a:cubicBezTo>
                    <a:pt x="118" y="61"/>
                    <a:pt x="118" y="61"/>
                    <a:pt x="118" y="61"/>
                  </a:cubicBezTo>
                  <a:cubicBezTo>
                    <a:pt x="92" y="61"/>
                    <a:pt x="66" y="62"/>
                    <a:pt x="54" y="63"/>
                  </a:cubicBezTo>
                  <a:cubicBezTo>
                    <a:pt x="39" y="65"/>
                    <a:pt x="28" y="74"/>
                    <a:pt x="28" y="86"/>
                  </a:cubicBezTo>
                  <a:cubicBezTo>
                    <a:pt x="28" y="94"/>
                    <a:pt x="33" y="99"/>
                    <a:pt x="40" y="101"/>
                  </a:cubicBezTo>
                  <a:cubicBezTo>
                    <a:pt x="44" y="102"/>
                    <a:pt x="55" y="103"/>
                    <a:pt x="68" y="103"/>
                  </a:cubicBezTo>
                  <a:cubicBezTo>
                    <a:pt x="76" y="103"/>
                    <a:pt x="91" y="102"/>
                    <a:pt x="118" y="100"/>
                  </a:cubicBezTo>
                  <a:cubicBezTo>
                    <a:pt x="118" y="126"/>
                    <a:pt x="118" y="126"/>
                    <a:pt x="118" y="126"/>
                  </a:cubicBezTo>
                  <a:cubicBezTo>
                    <a:pt x="96" y="127"/>
                    <a:pt x="85" y="127"/>
                    <a:pt x="69" y="127"/>
                  </a:cubicBezTo>
                  <a:cubicBezTo>
                    <a:pt x="42" y="127"/>
                    <a:pt x="31" y="126"/>
                    <a:pt x="21" y="121"/>
                  </a:cubicBezTo>
                  <a:cubicBezTo>
                    <a:pt x="8" y="115"/>
                    <a:pt x="0" y="102"/>
                    <a:pt x="0" y="87"/>
                  </a:cubicBezTo>
                  <a:cubicBezTo>
                    <a:pt x="0" y="74"/>
                    <a:pt x="6" y="62"/>
                    <a:pt x="16" y="54"/>
                  </a:cubicBezTo>
                  <a:cubicBezTo>
                    <a:pt x="23" y="47"/>
                    <a:pt x="31" y="44"/>
                    <a:pt x="48" y="41"/>
                  </a:cubicBezTo>
                  <a:cubicBezTo>
                    <a:pt x="47" y="0"/>
                    <a:pt x="47" y="0"/>
                    <a:pt x="47" y="0"/>
                  </a:cubicBezTo>
                  <a:lnTo>
                    <a:pt x="7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1" name="Freeform 49"/>
            <p:cNvSpPr>
              <a:spLocks noEditPoints="1"/>
            </p:cNvSpPr>
            <p:nvPr userDrawn="1"/>
          </p:nvSpPr>
          <p:spPr bwMode="auto">
            <a:xfrm>
              <a:off x="2886" y="1998"/>
              <a:ext cx="317" cy="319"/>
            </a:xfrm>
            <a:custGeom>
              <a:avLst/>
              <a:gdLst>
                <a:gd name="T0" fmla="*/ 130 w 134"/>
                <a:gd name="T1" fmla="*/ 0 h 132"/>
                <a:gd name="T2" fmla="*/ 130 w 134"/>
                <a:gd name="T3" fmla="*/ 23 h 132"/>
                <a:gd name="T4" fmla="*/ 112 w 134"/>
                <a:gd name="T5" fmla="*/ 39 h 132"/>
                <a:gd name="T6" fmla="*/ 112 w 134"/>
                <a:gd name="T7" fmla="*/ 44 h 132"/>
                <a:gd name="T8" fmla="*/ 129 w 134"/>
                <a:gd name="T9" fmla="*/ 44 h 132"/>
                <a:gd name="T10" fmla="*/ 129 w 134"/>
                <a:gd name="T11" fmla="*/ 62 h 132"/>
                <a:gd name="T12" fmla="*/ 112 w 134"/>
                <a:gd name="T13" fmla="*/ 62 h 132"/>
                <a:gd name="T14" fmla="*/ 112 w 134"/>
                <a:gd name="T15" fmla="*/ 68 h 132"/>
                <a:gd name="T16" fmla="*/ 132 w 134"/>
                <a:gd name="T17" fmla="*/ 68 h 132"/>
                <a:gd name="T18" fmla="*/ 132 w 134"/>
                <a:gd name="T19" fmla="*/ 87 h 132"/>
                <a:gd name="T20" fmla="*/ 88 w 134"/>
                <a:gd name="T21" fmla="*/ 87 h 132"/>
                <a:gd name="T22" fmla="*/ 98 w 134"/>
                <a:gd name="T23" fmla="*/ 98 h 132"/>
                <a:gd name="T24" fmla="*/ 102 w 134"/>
                <a:gd name="T25" fmla="*/ 91 h 132"/>
                <a:gd name="T26" fmla="*/ 127 w 134"/>
                <a:gd name="T27" fmla="*/ 91 h 132"/>
                <a:gd name="T28" fmla="*/ 117 w 134"/>
                <a:gd name="T29" fmla="*/ 107 h 132"/>
                <a:gd name="T30" fmla="*/ 134 w 134"/>
                <a:gd name="T31" fmla="*/ 109 h 132"/>
                <a:gd name="T32" fmla="*/ 134 w 134"/>
                <a:gd name="T33" fmla="*/ 131 h 132"/>
                <a:gd name="T34" fmla="*/ 88 w 134"/>
                <a:gd name="T35" fmla="*/ 118 h 132"/>
                <a:gd name="T36" fmla="*/ 88 w 134"/>
                <a:gd name="T37" fmla="*/ 128 h 132"/>
                <a:gd name="T38" fmla="*/ 24 w 134"/>
                <a:gd name="T39" fmla="*/ 132 h 132"/>
                <a:gd name="T40" fmla="*/ 24 w 134"/>
                <a:gd name="T41" fmla="*/ 110 h 132"/>
                <a:gd name="T42" fmla="*/ 38 w 134"/>
                <a:gd name="T43" fmla="*/ 109 h 132"/>
                <a:gd name="T44" fmla="*/ 38 w 134"/>
                <a:gd name="T45" fmla="*/ 87 h 132"/>
                <a:gd name="T46" fmla="*/ 30 w 134"/>
                <a:gd name="T47" fmla="*/ 87 h 132"/>
                <a:gd name="T48" fmla="*/ 0 w 134"/>
                <a:gd name="T49" fmla="*/ 128 h 132"/>
                <a:gd name="T50" fmla="*/ 0 w 134"/>
                <a:gd name="T51" fmla="*/ 99 h 132"/>
                <a:gd name="T52" fmla="*/ 9 w 134"/>
                <a:gd name="T53" fmla="*/ 71 h 132"/>
                <a:gd name="T54" fmla="*/ 9 w 134"/>
                <a:gd name="T55" fmla="*/ 0 h 132"/>
                <a:gd name="T56" fmla="*/ 130 w 134"/>
                <a:gd name="T57" fmla="*/ 0 h 132"/>
                <a:gd name="T58" fmla="*/ 105 w 134"/>
                <a:gd name="T59" fmla="*/ 24 h 132"/>
                <a:gd name="T60" fmla="*/ 105 w 134"/>
                <a:gd name="T61" fmla="*/ 17 h 132"/>
                <a:gd name="T62" fmla="*/ 31 w 134"/>
                <a:gd name="T63" fmla="*/ 17 h 132"/>
                <a:gd name="T64" fmla="*/ 31 w 134"/>
                <a:gd name="T65" fmla="*/ 24 h 132"/>
                <a:gd name="T66" fmla="*/ 105 w 134"/>
                <a:gd name="T67" fmla="*/ 24 h 132"/>
                <a:gd name="T68" fmla="*/ 49 w 134"/>
                <a:gd name="T69" fmla="*/ 68 h 132"/>
                <a:gd name="T70" fmla="*/ 49 w 134"/>
                <a:gd name="T71" fmla="*/ 62 h 132"/>
                <a:gd name="T72" fmla="*/ 35 w 134"/>
                <a:gd name="T73" fmla="*/ 62 h 132"/>
                <a:gd name="T74" fmla="*/ 35 w 134"/>
                <a:gd name="T75" fmla="*/ 44 h 132"/>
                <a:gd name="T76" fmla="*/ 49 w 134"/>
                <a:gd name="T77" fmla="*/ 44 h 132"/>
                <a:gd name="T78" fmla="*/ 49 w 134"/>
                <a:gd name="T79" fmla="*/ 39 h 132"/>
                <a:gd name="T80" fmla="*/ 31 w 134"/>
                <a:gd name="T81" fmla="*/ 39 h 132"/>
                <a:gd name="T82" fmla="*/ 31 w 134"/>
                <a:gd name="T83" fmla="*/ 68 h 132"/>
                <a:gd name="T84" fmla="*/ 49 w 134"/>
                <a:gd name="T85" fmla="*/ 68 h 132"/>
                <a:gd name="T86" fmla="*/ 76 w 134"/>
                <a:gd name="T87" fmla="*/ 107 h 132"/>
                <a:gd name="T88" fmla="*/ 63 w 134"/>
                <a:gd name="T89" fmla="*/ 87 h 132"/>
                <a:gd name="T90" fmla="*/ 61 w 134"/>
                <a:gd name="T91" fmla="*/ 87 h 132"/>
                <a:gd name="T92" fmla="*/ 61 w 134"/>
                <a:gd name="T93" fmla="*/ 108 h 132"/>
                <a:gd name="T94" fmla="*/ 76 w 134"/>
                <a:gd name="T95" fmla="*/ 107 h 132"/>
                <a:gd name="T96" fmla="*/ 89 w 134"/>
                <a:gd name="T97" fmla="*/ 44 h 132"/>
                <a:gd name="T98" fmla="*/ 89 w 134"/>
                <a:gd name="T99" fmla="*/ 39 h 132"/>
                <a:gd name="T100" fmla="*/ 70 w 134"/>
                <a:gd name="T101" fmla="*/ 39 h 132"/>
                <a:gd name="T102" fmla="*/ 70 w 134"/>
                <a:gd name="T103" fmla="*/ 44 h 132"/>
                <a:gd name="T104" fmla="*/ 89 w 134"/>
                <a:gd name="T105" fmla="*/ 44 h 132"/>
                <a:gd name="T106" fmla="*/ 89 w 134"/>
                <a:gd name="T107" fmla="*/ 68 h 132"/>
                <a:gd name="T108" fmla="*/ 89 w 134"/>
                <a:gd name="T109" fmla="*/ 62 h 132"/>
                <a:gd name="T110" fmla="*/ 70 w 134"/>
                <a:gd name="T111" fmla="*/ 62 h 132"/>
                <a:gd name="T112" fmla="*/ 70 w 134"/>
                <a:gd name="T113" fmla="*/ 68 h 132"/>
                <a:gd name="T114" fmla="*/ 89 w 134"/>
                <a:gd name="T115" fmla="*/ 6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 h="132">
                  <a:moveTo>
                    <a:pt x="130" y="0"/>
                  </a:moveTo>
                  <a:cubicBezTo>
                    <a:pt x="130" y="23"/>
                    <a:pt x="130" y="23"/>
                    <a:pt x="130" y="23"/>
                  </a:cubicBezTo>
                  <a:cubicBezTo>
                    <a:pt x="130" y="36"/>
                    <a:pt x="127" y="39"/>
                    <a:pt x="112" y="39"/>
                  </a:cubicBezTo>
                  <a:cubicBezTo>
                    <a:pt x="112" y="44"/>
                    <a:pt x="112" y="44"/>
                    <a:pt x="112" y="44"/>
                  </a:cubicBezTo>
                  <a:cubicBezTo>
                    <a:pt x="129" y="44"/>
                    <a:pt x="129" y="44"/>
                    <a:pt x="129" y="44"/>
                  </a:cubicBezTo>
                  <a:cubicBezTo>
                    <a:pt x="129" y="62"/>
                    <a:pt x="129" y="62"/>
                    <a:pt x="129" y="62"/>
                  </a:cubicBezTo>
                  <a:cubicBezTo>
                    <a:pt x="112" y="62"/>
                    <a:pt x="112" y="62"/>
                    <a:pt x="112" y="62"/>
                  </a:cubicBezTo>
                  <a:cubicBezTo>
                    <a:pt x="112" y="68"/>
                    <a:pt x="112" y="68"/>
                    <a:pt x="112" y="68"/>
                  </a:cubicBezTo>
                  <a:cubicBezTo>
                    <a:pt x="132" y="68"/>
                    <a:pt x="132" y="68"/>
                    <a:pt x="132" y="68"/>
                  </a:cubicBezTo>
                  <a:cubicBezTo>
                    <a:pt x="132" y="87"/>
                    <a:pt x="132" y="87"/>
                    <a:pt x="132" y="87"/>
                  </a:cubicBezTo>
                  <a:cubicBezTo>
                    <a:pt x="88" y="87"/>
                    <a:pt x="88" y="87"/>
                    <a:pt x="88" y="87"/>
                  </a:cubicBezTo>
                  <a:cubicBezTo>
                    <a:pt x="91" y="92"/>
                    <a:pt x="92" y="93"/>
                    <a:pt x="98" y="98"/>
                  </a:cubicBezTo>
                  <a:cubicBezTo>
                    <a:pt x="100" y="94"/>
                    <a:pt x="100" y="94"/>
                    <a:pt x="102" y="91"/>
                  </a:cubicBezTo>
                  <a:cubicBezTo>
                    <a:pt x="127" y="91"/>
                    <a:pt x="127" y="91"/>
                    <a:pt x="127" y="91"/>
                  </a:cubicBezTo>
                  <a:cubicBezTo>
                    <a:pt x="122" y="98"/>
                    <a:pt x="122" y="100"/>
                    <a:pt x="117" y="107"/>
                  </a:cubicBezTo>
                  <a:cubicBezTo>
                    <a:pt x="123" y="108"/>
                    <a:pt x="124" y="108"/>
                    <a:pt x="134" y="109"/>
                  </a:cubicBezTo>
                  <a:cubicBezTo>
                    <a:pt x="134" y="131"/>
                    <a:pt x="134" y="131"/>
                    <a:pt x="134" y="131"/>
                  </a:cubicBezTo>
                  <a:cubicBezTo>
                    <a:pt x="117" y="131"/>
                    <a:pt x="103" y="127"/>
                    <a:pt x="88" y="118"/>
                  </a:cubicBezTo>
                  <a:cubicBezTo>
                    <a:pt x="88" y="128"/>
                    <a:pt x="88" y="128"/>
                    <a:pt x="88" y="128"/>
                  </a:cubicBezTo>
                  <a:cubicBezTo>
                    <a:pt x="74" y="129"/>
                    <a:pt x="57" y="130"/>
                    <a:pt x="24" y="132"/>
                  </a:cubicBezTo>
                  <a:cubicBezTo>
                    <a:pt x="24" y="110"/>
                    <a:pt x="24" y="110"/>
                    <a:pt x="24" y="110"/>
                  </a:cubicBezTo>
                  <a:cubicBezTo>
                    <a:pt x="30" y="110"/>
                    <a:pt x="32" y="110"/>
                    <a:pt x="38" y="109"/>
                  </a:cubicBezTo>
                  <a:cubicBezTo>
                    <a:pt x="38" y="87"/>
                    <a:pt x="38" y="87"/>
                    <a:pt x="38" y="87"/>
                  </a:cubicBezTo>
                  <a:cubicBezTo>
                    <a:pt x="30" y="87"/>
                    <a:pt x="30" y="87"/>
                    <a:pt x="30" y="87"/>
                  </a:cubicBezTo>
                  <a:cubicBezTo>
                    <a:pt x="27" y="109"/>
                    <a:pt x="19" y="120"/>
                    <a:pt x="0" y="128"/>
                  </a:cubicBezTo>
                  <a:cubicBezTo>
                    <a:pt x="0" y="99"/>
                    <a:pt x="0" y="99"/>
                    <a:pt x="0" y="99"/>
                  </a:cubicBezTo>
                  <a:cubicBezTo>
                    <a:pt x="7" y="95"/>
                    <a:pt x="8" y="90"/>
                    <a:pt x="9" y="71"/>
                  </a:cubicBezTo>
                  <a:cubicBezTo>
                    <a:pt x="9" y="0"/>
                    <a:pt x="9" y="0"/>
                    <a:pt x="9" y="0"/>
                  </a:cubicBezTo>
                  <a:lnTo>
                    <a:pt x="130" y="0"/>
                  </a:lnTo>
                  <a:close/>
                  <a:moveTo>
                    <a:pt x="105" y="24"/>
                  </a:moveTo>
                  <a:cubicBezTo>
                    <a:pt x="105" y="17"/>
                    <a:pt x="105" y="17"/>
                    <a:pt x="105" y="17"/>
                  </a:cubicBezTo>
                  <a:cubicBezTo>
                    <a:pt x="31" y="17"/>
                    <a:pt x="31" y="17"/>
                    <a:pt x="31" y="17"/>
                  </a:cubicBezTo>
                  <a:cubicBezTo>
                    <a:pt x="31" y="24"/>
                    <a:pt x="31" y="24"/>
                    <a:pt x="31" y="24"/>
                  </a:cubicBezTo>
                  <a:lnTo>
                    <a:pt x="105" y="24"/>
                  </a:lnTo>
                  <a:close/>
                  <a:moveTo>
                    <a:pt x="49" y="68"/>
                  </a:moveTo>
                  <a:cubicBezTo>
                    <a:pt x="49" y="62"/>
                    <a:pt x="49" y="62"/>
                    <a:pt x="49" y="62"/>
                  </a:cubicBezTo>
                  <a:cubicBezTo>
                    <a:pt x="35" y="62"/>
                    <a:pt x="35" y="62"/>
                    <a:pt x="35" y="62"/>
                  </a:cubicBezTo>
                  <a:cubicBezTo>
                    <a:pt x="35" y="44"/>
                    <a:pt x="35" y="44"/>
                    <a:pt x="35" y="44"/>
                  </a:cubicBezTo>
                  <a:cubicBezTo>
                    <a:pt x="49" y="44"/>
                    <a:pt x="49" y="44"/>
                    <a:pt x="49" y="44"/>
                  </a:cubicBezTo>
                  <a:cubicBezTo>
                    <a:pt x="49" y="39"/>
                    <a:pt x="49" y="39"/>
                    <a:pt x="49" y="39"/>
                  </a:cubicBezTo>
                  <a:cubicBezTo>
                    <a:pt x="31" y="39"/>
                    <a:pt x="31" y="39"/>
                    <a:pt x="31" y="39"/>
                  </a:cubicBezTo>
                  <a:cubicBezTo>
                    <a:pt x="31" y="68"/>
                    <a:pt x="31" y="68"/>
                    <a:pt x="31" y="68"/>
                  </a:cubicBezTo>
                  <a:lnTo>
                    <a:pt x="49" y="68"/>
                  </a:lnTo>
                  <a:close/>
                  <a:moveTo>
                    <a:pt x="76" y="107"/>
                  </a:moveTo>
                  <a:cubicBezTo>
                    <a:pt x="70" y="100"/>
                    <a:pt x="67" y="96"/>
                    <a:pt x="63" y="87"/>
                  </a:cubicBezTo>
                  <a:cubicBezTo>
                    <a:pt x="61" y="87"/>
                    <a:pt x="61" y="87"/>
                    <a:pt x="61" y="87"/>
                  </a:cubicBezTo>
                  <a:cubicBezTo>
                    <a:pt x="61" y="108"/>
                    <a:pt x="61" y="108"/>
                    <a:pt x="61" y="108"/>
                  </a:cubicBezTo>
                  <a:lnTo>
                    <a:pt x="76" y="107"/>
                  </a:lnTo>
                  <a:close/>
                  <a:moveTo>
                    <a:pt x="89" y="44"/>
                  </a:moveTo>
                  <a:cubicBezTo>
                    <a:pt x="89" y="39"/>
                    <a:pt x="89" y="39"/>
                    <a:pt x="89" y="39"/>
                  </a:cubicBezTo>
                  <a:cubicBezTo>
                    <a:pt x="70" y="39"/>
                    <a:pt x="70" y="39"/>
                    <a:pt x="70" y="39"/>
                  </a:cubicBezTo>
                  <a:cubicBezTo>
                    <a:pt x="70" y="44"/>
                    <a:pt x="70" y="44"/>
                    <a:pt x="70" y="44"/>
                  </a:cubicBezTo>
                  <a:lnTo>
                    <a:pt x="89" y="44"/>
                  </a:lnTo>
                  <a:close/>
                  <a:moveTo>
                    <a:pt x="89" y="68"/>
                  </a:moveTo>
                  <a:cubicBezTo>
                    <a:pt x="89" y="62"/>
                    <a:pt x="89" y="62"/>
                    <a:pt x="89" y="62"/>
                  </a:cubicBezTo>
                  <a:cubicBezTo>
                    <a:pt x="70" y="62"/>
                    <a:pt x="70" y="62"/>
                    <a:pt x="70" y="62"/>
                  </a:cubicBezTo>
                  <a:cubicBezTo>
                    <a:pt x="70" y="68"/>
                    <a:pt x="70" y="68"/>
                    <a:pt x="70" y="68"/>
                  </a:cubicBezTo>
                  <a:lnTo>
                    <a:pt x="89"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2" name="Freeform 50"/>
            <p:cNvSpPr>
              <a:spLocks noEditPoints="1"/>
            </p:cNvSpPr>
            <p:nvPr userDrawn="1"/>
          </p:nvSpPr>
          <p:spPr bwMode="auto">
            <a:xfrm>
              <a:off x="3240" y="2005"/>
              <a:ext cx="298" cy="317"/>
            </a:xfrm>
            <a:custGeom>
              <a:avLst/>
              <a:gdLst>
                <a:gd name="T0" fmla="*/ 61 w 126"/>
                <a:gd name="T1" fmla="*/ 0 h 131"/>
                <a:gd name="T2" fmla="*/ 61 w 126"/>
                <a:gd name="T3" fmla="*/ 53 h 131"/>
                <a:gd name="T4" fmla="*/ 21 w 126"/>
                <a:gd name="T5" fmla="*/ 53 h 131"/>
                <a:gd name="T6" fmla="*/ 21 w 126"/>
                <a:gd name="T7" fmla="*/ 131 h 131"/>
                <a:gd name="T8" fmla="*/ 0 w 126"/>
                <a:gd name="T9" fmla="*/ 131 h 131"/>
                <a:gd name="T10" fmla="*/ 0 w 126"/>
                <a:gd name="T11" fmla="*/ 0 h 131"/>
                <a:gd name="T12" fmla="*/ 61 w 126"/>
                <a:gd name="T13" fmla="*/ 0 h 131"/>
                <a:gd name="T14" fmla="*/ 39 w 126"/>
                <a:gd name="T15" fmla="*/ 21 h 131"/>
                <a:gd name="T16" fmla="*/ 39 w 126"/>
                <a:gd name="T17" fmla="*/ 16 h 131"/>
                <a:gd name="T18" fmla="*/ 21 w 126"/>
                <a:gd name="T19" fmla="*/ 16 h 131"/>
                <a:gd name="T20" fmla="*/ 21 w 126"/>
                <a:gd name="T21" fmla="*/ 21 h 131"/>
                <a:gd name="T22" fmla="*/ 39 w 126"/>
                <a:gd name="T23" fmla="*/ 21 h 131"/>
                <a:gd name="T24" fmla="*/ 39 w 126"/>
                <a:gd name="T25" fmla="*/ 38 h 131"/>
                <a:gd name="T26" fmla="*/ 39 w 126"/>
                <a:gd name="T27" fmla="*/ 33 h 131"/>
                <a:gd name="T28" fmla="*/ 21 w 126"/>
                <a:gd name="T29" fmla="*/ 33 h 131"/>
                <a:gd name="T30" fmla="*/ 21 w 126"/>
                <a:gd name="T31" fmla="*/ 38 h 131"/>
                <a:gd name="T32" fmla="*/ 39 w 126"/>
                <a:gd name="T33" fmla="*/ 38 h 131"/>
                <a:gd name="T34" fmla="*/ 25 w 126"/>
                <a:gd name="T35" fmla="*/ 97 h 131"/>
                <a:gd name="T36" fmla="*/ 25 w 126"/>
                <a:gd name="T37" fmla="*/ 80 h 131"/>
                <a:gd name="T38" fmla="*/ 37 w 126"/>
                <a:gd name="T39" fmla="*/ 80 h 131"/>
                <a:gd name="T40" fmla="*/ 37 w 126"/>
                <a:gd name="T41" fmla="*/ 74 h 131"/>
                <a:gd name="T42" fmla="*/ 30 w 126"/>
                <a:gd name="T43" fmla="*/ 74 h 131"/>
                <a:gd name="T44" fmla="*/ 30 w 126"/>
                <a:gd name="T45" fmla="*/ 58 h 131"/>
                <a:gd name="T46" fmla="*/ 96 w 126"/>
                <a:gd name="T47" fmla="*/ 58 h 131"/>
                <a:gd name="T48" fmla="*/ 96 w 126"/>
                <a:gd name="T49" fmla="*/ 74 h 131"/>
                <a:gd name="T50" fmla="*/ 89 w 126"/>
                <a:gd name="T51" fmla="*/ 74 h 131"/>
                <a:gd name="T52" fmla="*/ 89 w 126"/>
                <a:gd name="T53" fmla="*/ 80 h 131"/>
                <a:gd name="T54" fmla="*/ 100 w 126"/>
                <a:gd name="T55" fmla="*/ 80 h 131"/>
                <a:gd name="T56" fmla="*/ 100 w 126"/>
                <a:gd name="T57" fmla="*/ 97 h 131"/>
                <a:gd name="T58" fmla="*/ 89 w 126"/>
                <a:gd name="T59" fmla="*/ 97 h 131"/>
                <a:gd name="T60" fmla="*/ 89 w 126"/>
                <a:gd name="T61" fmla="*/ 125 h 131"/>
                <a:gd name="T62" fmla="*/ 69 w 126"/>
                <a:gd name="T63" fmla="*/ 125 h 131"/>
                <a:gd name="T64" fmla="*/ 69 w 126"/>
                <a:gd name="T65" fmla="*/ 97 h 131"/>
                <a:gd name="T66" fmla="*/ 58 w 126"/>
                <a:gd name="T67" fmla="*/ 97 h 131"/>
                <a:gd name="T68" fmla="*/ 49 w 126"/>
                <a:gd name="T69" fmla="*/ 125 h 131"/>
                <a:gd name="T70" fmla="*/ 23 w 126"/>
                <a:gd name="T71" fmla="*/ 125 h 131"/>
                <a:gd name="T72" fmla="*/ 37 w 126"/>
                <a:gd name="T73" fmla="*/ 97 h 131"/>
                <a:gd name="T74" fmla="*/ 25 w 126"/>
                <a:gd name="T75" fmla="*/ 97 h 131"/>
                <a:gd name="T76" fmla="*/ 69 w 126"/>
                <a:gd name="T77" fmla="*/ 80 h 131"/>
                <a:gd name="T78" fmla="*/ 69 w 126"/>
                <a:gd name="T79" fmla="*/ 74 h 131"/>
                <a:gd name="T80" fmla="*/ 58 w 126"/>
                <a:gd name="T81" fmla="*/ 74 h 131"/>
                <a:gd name="T82" fmla="*/ 58 w 126"/>
                <a:gd name="T83" fmla="*/ 80 h 131"/>
                <a:gd name="T84" fmla="*/ 69 w 126"/>
                <a:gd name="T85" fmla="*/ 80 h 131"/>
                <a:gd name="T86" fmla="*/ 126 w 126"/>
                <a:gd name="T87" fmla="*/ 0 h 131"/>
                <a:gd name="T88" fmla="*/ 126 w 126"/>
                <a:gd name="T89" fmla="*/ 110 h 131"/>
                <a:gd name="T90" fmla="*/ 105 w 126"/>
                <a:gd name="T91" fmla="*/ 131 h 131"/>
                <a:gd name="T92" fmla="*/ 94 w 126"/>
                <a:gd name="T93" fmla="*/ 131 h 131"/>
                <a:gd name="T94" fmla="*/ 94 w 126"/>
                <a:gd name="T95" fmla="*/ 109 h 131"/>
                <a:gd name="T96" fmla="*/ 104 w 126"/>
                <a:gd name="T97" fmla="*/ 109 h 131"/>
                <a:gd name="T98" fmla="*/ 104 w 126"/>
                <a:gd name="T99" fmla="*/ 53 h 131"/>
                <a:gd name="T100" fmla="*/ 67 w 126"/>
                <a:gd name="T101" fmla="*/ 53 h 131"/>
                <a:gd name="T102" fmla="*/ 67 w 126"/>
                <a:gd name="T103" fmla="*/ 0 h 131"/>
                <a:gd name="T104" fmla="*/ 126 w 126"/>
                <a:gd name="T105" fmla="*/ 0 h 131"/>
                <a:gd name="T106" fmla="*/ 104 w 126"/>
                <a:gd name="T107" fmla="*/ 21 h 131"/>
                <a:gd name="T108" fmla="*/ 104 w 126"/>
                <a:gd name="T109" fmla="*/ 16 h 131"/>
                <a:gd name="T110" fmla="*/ 86 w 126"/>
                <a:gd name="T111" fmla="*/ 16 h 131"/>
                <a:gd name="T112" fmla="*/ 86 w 126"/>
                <a:gd name="T113" fmla="*/ 21 h 131"/>
                <a:gd name="T114" fmla="*/ 104 w 126"/>
                <a:gd name="T115" fmla="*/ 21 h 131"/>
                <a:gd name="T116" fmla="*/ 104 w 126"/>
                <a:gd name="T117" fmla="*/ 38 h 131"/>
                <a:gd name="T118" fmla="*/ 104 w 126"/>
                <a:gd name="T119" fmla="*/ 33 h 131"/>
                <a:gd name="T120" fmla="*/ 86 w 126"/>
                <a:gd name="T121" fmla="*/ 33 h 131"/>
                <a:gd name="T122" fmla="*/ 86 w 126"/>
                <a:gd name="T123" fmla="*/ 38 h 131"/>
                <a:gd name="T124" fmla="*/ 104 w 126"/>
                <a:gd name="T125"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6" h="131">
                  <a:moveTo>
                    <a:pt x="61" y="0"/>
                  </a:moveTo>
                  <a:cubicBezTo>
                    <a:pt x="61" y="53"/>
                    <a:pt x="61" y="53"/>
                    <a:pt x="61" y="53"/>
                  </a:cubicBezTo>
                  <a:cubicBezTo>
                    <a:pt x="21" y="53"/>
                    <a:pt x="21" y="53"/>
                    <a:pt x="21" y="53"/>
                  </a:cubicBezTo>
                  <a:cubicBezTo>
                    <a:pt x="21" y="131"/>
                    <a:pt x="21" y="131"/>
                    <a:pt x="21" y="131"/>
                  </a:cubicBezTo>
                  <a:cubicBezTo>
                    <a:pt x="0" y="131"/>
                    <a:pt x="0" y="131"/>
                    <a:pt x="0" y="131"/>
                  </a:cubicBezTo>
                  <a:cubicBezTo>
                    <a:pt x="0" y="0"/>
                    <a:pt x="0" y="0"/>
                    <a:pt x="0" y="0"/>
                  </a:cubicBezTo>
                  <a:lnTo>
                    <a:pt x="61" y="0"/>
                  </a:lnTo>
                  <a:close/>
                  <a:moveTo>
                    <a:pt x="39" y="21"/>
                  </a:moveTo>
                  <a:cubicBezTo>
                    <a:pt x="39" y="16"/>
                    <a:pt x="39" y="16"/>
                    <a:pt x="39" y="16"/>
                  </a:cubicBezTo>
                  <a:cubicBezTo>
                    <a:pt x="21" y="16"/>
                    <a:pt x="21" y="16"/>
                    <a:pt x="21" y="16"/>
                  </a:cubicBezTo>
                  <a:cubicBezTo>
                    <a:pt x="21" y="21"/>
                    <a:pt x="21" y="21"/>
                    <a:pt x="21" y="21"/>
                  </a:cubicBezTo>
                  <a:lnTo>
                    <a:pt x="39" y="21"/>
                  </a:lnTo>
                  <a:close/>
                  <a:moveTo>
                    <a:pt x="39" y="38"/>
                  </a:moveTo>
                  <a:cubicBezTo>
                    <a:pt x="39" y="33"/>
                    <a:pt x="39" y="33"/>
                    <a:pt x="39" y="33"/>
                  </a:cubicBezTo>
                  <a:cubicBezTo>
                    <a:pt x="21" y="33"/>
                    <a:pt x="21" y="33"/>
                    <a:pt x="21" y="33"/>
                  </a:cubicBezTo>
                  <a:cubicBezTo>
                    <a:pt x="21" y="38"/>
                    <a:pt x="21" y="38"/>
                    <a:pt x="21" y="38"/>
                  </a:cubicBezTo>
                  <a:lnTo>
                    <a:pt x="39" y="38"/>
                  </a:lnTo>
                  <a:close/>
                  <a:moveTo>
                    <a:pt x="25" y="97"/>
                  </a:moveTo>
                  <a:cubicBezTo>
                    <a:pt x="25" y="80"/>
                    <a:pt x="25" y="80"/>
                    <a:pt x="25" y="80"/>
                  </a:cubicBezTo>
                  <a:cubicBezTo>
                    <a:pt x="37" y="80"/>
                    <a:pt x="37" y="80"/>
                    <a:pt x="37" y="80"/>
                  </a:cubicBezTo>
                  <a:cubicBezTo>
                    <a:pt x="37" y="74"/>
                    <a:pt x="37" y="74"/>
                    <a:pt x="37" y="74"/>
                  </a:cubicBezTo>
                  <a:cubicBezTo>
                    <a:pt x="30" y="74"/>
                    <a:pt x="30" y="74"/>
                    <a:pt x="30" y="74"/>
                  </a:cubicBezTo>
                  <a:cubicBezTo>
                    <a:pt x="30" y="58"/>
                    <a:pt x="30" y="58"/>
                    <a:pt x="30" y="58"/>
                  </a:cubicBezTo>
                  <a:cubicBezTo>
                    <a:pt x="96" y="58"/>
                    <a:pt x="96" y="58"/>
                    <a:pt x="96" y="58"/>
                  </a:cubicBezTo>
                  <a:cubicBezTo>
                    <a:pt x="96" y="74"/>
                    <a:pt x="96" y="74"/>
                    <a:pt x="96" y="74"/>
                  </a:cubicBezTo>
                  <a:cubicBezTo>
                    <a:pt x="89" y="74"/>
                    <a:pt x="89" y="74"/>
                    <a:pt x="89" y="74"/>
                  </a:cubicBezTo>
                  <a:cubicBezTo>
                    <a:pt x="89" y="80"/>
                    <a:pt x="89" y="80"/>
                    <a:pt x="89" y="80"/>
                  </a:cubicBezTo>
                  <a:cubicBezTo>
                    <a:pt x="100" y="80"/>
                    <a:pt x="100" y="80"/>
                    <a:pt x="100" y="80"/>
                  </a:cubicBezTo>
                  <a:cubicBezTo>
                    <a:pt x="100" y="97"/>
                    <a:pt x="100" y="97"/>
                    <a:pt x="100" y="97"/>
                  </a:cubicBezTo>
                  <a:cubicBezTo>
                    <a:pt x="89" y="97"/>
                    <a:pt x="89" y="97"/>
                    <a:pt x="89" y="97"/>
                  </a:cubicBezTo>
                  <a:cubicBezTo>
                    <a:pt x="89" y="125"/>
                    <a:pt x="89" y="125"/>
                    <a:pt x="89" y="125"/>
                  </a:cubicBezTo>
                  <a:cubicBezTo>
                    <a:pt x="69" y="125"/>
                    <a:pt x="69" y="125"/>
                    <a:pt x="69" y="125"/>
                  </a:cubicBezTo>
                  <a:cubicBezTo>
                    <a:pt x="69" y="97"/>
                    <a:pt x="69" y="97"/>
                    <a:pt x="69" y="97"/>
                  </a:cubicBezTo>
                  <a:cubicBezTo>
                    <a:pt x="58" y="97"/>
                    <a:pt x="58" y="97"/>
                    <a:pt x="58" y="97"/>
                  </a:cubicBezTo>
                  <a:cubicBezTo>
                    <a:pt x="56" y="109"/>
                    <a:pt x="54" y="115"/>
                    <a:pt x="49" y="125"/>
                  </a:cubicBezTo>
                  <a:cubicBezTo>
                    <a:pt x="23" y="125"/>
                    <a:pt x="23" y="125"/>
                    <a:pt x="23" y="125"/>
                  </a:cubicBezTo>
                  <a:cubicBezTo>
                    <a:pt x="33" y="116"/>
                    <a:pt x="36" y="110"/>
                    <a:pt x="37" y="97"/>
                  </a:cubicBezTo>
                  <a:lnTo>
                    <a:pt x="25" y="97"/>
                  </a:lnTo>
                  <a:close/>
                  <a:moveTo>
                    <a:pt x="69" y="80"/>
                  </a:moveTo>
                  <a:cubicBezTo>
                    <a:pt x="69" y="74"/>
                    <a:pt x="69" y="74"/>
                    <a:pt x="69" y="74"/>
                  </a:cubicBezTo>
                  <a:cubicBezTo>
                    <a:pt x="58" y="74"/>
                    <a:pt x="58" y="74"/>
                    <a:pt x="58" y="74"/>
                  </a:cubicBezTo>
                  <a:cubicBezTo>
                    <a:pt x="58" y="80"/>
                    <a:pt x="58" y="80"/>
                    <a:pt x="58" y="80"/>
                  </a:cubicBezTo>
                  <a:lnTo>
                    <a:pt x="69" y="80"/>
                  </a:lnTo>
                  <a:close/>
                  <a:moveTo>
                    <a:pt x="126" y="0"/>
                  </a:moveTo>
                  <a:cubicBezTo>
                    <a:pt x="126" y="110"/>
                    <a:pt x="126" y="110"/>
                    <a:pt x="126" y="110"/>
                  </a:cubicBezTo>
                  <a:cubicBezTo>
                    <a:pt x="126" y="126"/>
                    <a:pt x="121" y="131"/>
                    <a:pt x="105" y="131"/>
                  </a:cubicBezTo>
                  <a:cubicBezTo>
                    <a:pt x="94" y="131"/>
                    <a:pt x="94" y="131"/>
                    <a:pt x="94" y="131"/>
                  </a:cubicBezTo>
                  <a:cubicBezTo>
                    <a:pt x="94" y="109"/>
                    <a:pt x="94" y="109"/>
                    <a:pt x="94" y="109"/>
                  </a:cubicBezTo>
                  <a:cubicBezTo>
                    <a:pt x="104" y="109"/>
                    <a:pt x="104" y="109"/>
                    <a:pt x="104" y="109"/>
                  </a:cubicBezTo>
                  <a:cubicBezTo>
                    <a:pt x="104" y="53"/>
                    <a:pt x="104" y="53"/>
                    <a:pt x="104" y="53"/>
                  </a:cubicBezTo>
                  <a:cubicBezTo>
                    <a:pt x="67" y="53"/>
                    <a:pt x="67" y="53"/>
                    <a:pt x="67" y="53"/>
                  </a:cubicBezTo>
                  <a:cubicBezTo>
                    <a:pt x="67" y="0"/>
                    <a:pt x="67" y="0"/>
                    <a:pt x="67" y="0"/>
                  </a:cubicBezTo>
                  <a:lnTo>
                    <a:pt x="126" y="0"/>
                  </a:lnTo>
                  <a:close/>
                  <a:moveTo>
                    <a:pt x="104" y="21"/>
                  </a:moveTo>
                  <a:cubicBezTo>
                    <a:pt x="104" y="16"/>
                    <a:pt x="104" y="16"/>
                    <a:pt x="104" y="16"/>
                  </a:cubicBezTo>
                  <a:cubicBezTo>
                    <a:pt x="86" y="16"/>
                    <a:pt x="86" y="16"/>
                    <a:pt x="86" y="16"/>
                  </a:cubicBezTo>
                  <a:cubicBezTo>
                    <a:pt x="86" y="21"/>
                    <a:pt x="86" y="21"/>
                    <a:pt x="86" y="21"/>
                  </a:cubicBezTo>
                  <a:lnTo>
                    <a:pt x="104" y="21"/>
                  </a:lnTo>
                  <a:close/>
                  <a:moveTo>
                    <a:pt x="104" y="38"/>
                  </a:moveTo>
                  <a:cubicBezTo>
                    <a:pt x="104" y="33"/>
                    <a:pt x="104" y="33"/>
                    <a:pt x="104" y="33"/>
                  </a:cubicBezTo>
                  <a:cubicBezTo>
                    <a:pt x="86" y="33"/>
                    <a:pt x="86" y="33"/>
                    <a:pt x="86" y="33"/>
                  </a:cubicBezTo>
                  <a:cubicBezTo>
                    <a:pt x="86" y="38"/>
                    <a:pt x="86" y="38"/>
                    <a:pt x="86" y="38"/>
                  </a:cubicBezTo>
                  <a:lnTo>
                    <a:pt x="10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3" name="Freeform 51"/>
            <p:cNvSpPr>
              <a:spLocks noEditPoints="1"/>
            </p:cNvSpPr>
            <p:nvPr userDrawn="1"/>
          </p:nvSpPr>
          <p:spPr bwMode="auto">
            <a:xfrm>
              <a:off x="3586" y="2000"/>
              <a:ext cx="290" cy="317"/>
            </a:xfrm>
            <a:custGeom>
              <a:avLst/>
              <a:gdLst>
                <a:gd name="T0" fmla="*/ 0 w 123"/>
                <a:gd name="T1" fmla="*/ 16 h 131"/>
                <a:gd name="T2" fmla="*/ 64 w 123"/>
                <a:gd name="T3" fmla="*/ 16 h 131"/>
                <a:gd name="T4" fmla="*/ 64 w 123"/>
                <a:gd name="T5" fmla="*/ 0 h 131"/>
                <a:gd name="T6" fmla="*/ 89 w 123"/>
                <a:gd name="T7" fmla="*/ 0 h 131"/>
                <a:gd name="T8" fmla="*/ 89 w 123"/>
                <a:gd name="T9" fmla="*/ 15 h 131"/>
                <a:gd name="T10" fmla="*/ 123 w 123"/>
                <a:gd name="T11" fmla="*/ 15 h 131"/>
                <a:gd name="T12" fmla="*/ 123 w 123"/>
                <a:gd name="T13" fmla="*/ 37 h 131"/>
                <a:gd name="T14" fmla="*/ 89 w 123"/>
                <a:gd name="T15" fmla="*/ 38 h 131"/>
                <a:gd name="T16" fmla="*/ 89 w 123"/>
                <a:gd name="T17" fmla="*/ 93 h 131"/>
                <a:gd name="T18" fmla="*/ 81 w 123"/>
                <a:gd name="T19" fmla="*/ 119 h 131"/>
                <a:gd name="T20" fmla="*/ 45 w 123"/>
                <a:gd name="T21" fmla="*/ 131 h 131"/>
                <a:gd name="T22" fmla="*/ 20 w 123"/>
                <a:gd name="T23" fmla="*/ 131 h 131"/>
                <a:gd name="T24" fmla="*/ 20 w 123"/>
                <a:gd name="T25" fmla="*/ 107 h 131"/>
                <a:gd name="T26" fmla="*/ 43 w 123"/>
                <a:gd name="T27" fmla="*/ 107 h 131"/>
                <a:gd name="T28" fmla="*/ 65 w 123"/>
                <a:gd name="T29" fmla="*/ 92 h 131"/>
                <a:gd name="T30" fmla="*/ 46 w 123"/>
                <a:gd name="T31" fmla="*/ 97 h 131"/>
                <a:gd name="T32" fmla="*/ 18 w 123"/>
                <a:gd name="T33" fmla="*/ 71 h 131"/>
                <a:gd name="T34" fmla="*/ 28 w 123"/>
                <a:gd name="T35" fmla="*/ 51 h 131"/>
                <a:gd name="T36" fmla="*/ 50 w 123"/>
                <a:gd name="T37" fmla="*/ 44 h 131"/>
                <a:gd name="T38" fmla="*/ 64 w 123"/>
                <a:gd name="T39" fmla="*/ 45 h 131"/>
                <a:gd name="T40" fmla="*/ 64 w 123"/>
                <a:gd name="T41" fmla="*/ 38 h 131"/>
                <a:gd name="T42" fmla="*/ 0 w 123"/>
                <a:gd name="T43" fmla="*/ 38 h 131"/>
                <a:gd name="T44" fmla="*/ 0 w 123"/>
                <a:gd name="T45" fmla="*/ 16 h 131"/>
                <a:gd name="T46" fmla="*/ 42 w 123"/>
                <a:gd name="T47" fmla="*/ 70 h 131"/>
                <a:gd name="T48" fmla="*/ 52 w 123"/>
                <a:gd name="T49" fmla="*/ 77 h 131"/>
                <a:gd name="T50" fmla="*/ 63 w 123"/>
                <a:gd name="T51" fmla="*/ 70 h 131"/>
                <a:gd name="T52" fmla="*/ 53 w 123"/>
                <a:gd name="T53" fmla="*/ 63 h 131"/>
                <a:gd name="T54" fmla="*/ 42 w 123"/>
                <a:gd name="T55" fmla="*/ 7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3" h="131">
                  <a:moveTo>
                    <a:pt x="0" y="16"/>
                  </a:moveTo>
                  <a:cubicBezTo>
                    <a:pt x="64" y="16"/>
                    <a:pt x="64" y="16"/>
                    <a:pt x="64" y="16"/>
                  </a:cubicBezTo>
                  <a:cubicBezTo>
                    <a:pt x="64" y="0"/>
                    <a:pt x="64" y="0"/>
                    <a:pt x="64" y="0"/>
                  </a:cubicBezTo>
                  <a:cubicBezTo>
                    <a:pt x="89" y="0"/>
                    <a:pt x="89" y="0"/>
                    <a:pt x="89" y="0"/>
                  </a:cubicBezTo>
                  <a:cubicBezTo>
                    <a:pt x="89" y="15"/>
                    <a:pt x="89" y="15"/>
                    <a:pt x="89" y="15"/>
                  </a:cubicBezTo>
                  <a:cubicBezTo>
                    <a:pt x="123" y="15"/>
                    <a:pt x="123" y="15"/>
                    <a:pt x="123" y="15"/>
                  </a:cubicBezTo>
                  <a:cubicBezTo>
                    <a:pt x="123" y="37"/>
                    <a:pt x="123" y="37"/>
                    <a:pt x="123" y="37"/>
                  </a:cubicBezTo>
                  <a:cubicBezTo>
                    <a:pt x="89" y="38"/>
                    <a:pt x="89" y="38"/>
                    <a:pt x="89" y="38"/>
                  </a:cubicBezTo>
                  <a:cubicBezTo>
                    <a:pt x="89" y="93"/>
                    <a:pt x="89" y="93"/>
                    <a:pt x="89" y="93"/>
                  </a:cubicBezTo>
                  <a:cubicBezTo>
                    <a:pt x="90" y="105"/>
                    <a:pt x="87" y="112"/>
                    <a:pt x="81" y="119"/>
                  </a:cubicBezTo>
                  <a:cubicBezTo>
                    <a:pt x="72" y="128"/>
                    <a:pt x="64" y="131"/>
                    <a:pt x="45" y="131"/>
                  </a:cubicBezTo>
                  <a:cubicBezTo>
                    <a:pt x="20" y="131"/>
                    <a:pt x="20" y="131"/>
                    <a:pt x="20" y="131"/>
                  </a:cubicBezTo>
                  <a:cubicBezTo>
                    <a:pt x="20" y="107"/>
                    <a:pt x="20" y="107"/>
                    <a:pt x="20" y="107"/>
                  </a:cubicBezTo>
                  <a:cubicBezTo>
                    <a:pt x="43" y="107"/>
                    <a:pt x="43" y="107"/>
                    <a:pt x="43" y="107"/>
                  </a:cubicBezTo>
                  <a:cubicBezTo>
                    <a:pt x="60" y="107"/>
                    <a:pt x="64" y="105"/>
                    <a:pt x="65" y="92"/>
                  </a:cubicBezTo>
                  <a:cubicBezTo>
                    <a:pt x="57" y="96"/>
                    <a:pt x="53" y="97"/>
                    <a:pt x="46" y="97"/>
                  </a:cubicBezTo>
                  <a:cubicBezTo>
                    <a:pt x="30" y="97"/>
                    <a:pt x="18" y="86"/>
                    <a:pt x="18" y="71"/>
                  </a:cubicBezTo>
                  <a:cubicBezTo>
                    <a:pt x="18" y="64"/>
                    <a:pt x="21" y="57"/>
                    <a:pt x="28" y="51"/>
                  </a:cubicBezTo>
                  <a:cubicBezTo>
                    <a:pt x="34" y="46"/>
                    <a:pt x="40" y="44"/>
                    <a:pt x="50" y="44"/>
                  </a:cubicBezTo>
                  <a:cubicBezTo>
                    <a:pt x="55" y="44"/>
                    <a:pt x="58" y="44"/>
                    <a:pt x="64" y="45"/>
                  </a:cubicBezTo>
                  <a:cubicBezTo>
                    <a:pt x="64" y="38"/>
                    <a:pt x="64" y="38"/>
                    <a:pt x="64" y="38"/>
                  </a:cubicBezTo>
                  <a:cubicBezTo>
                    <a:pt x="0" y="38"/>
                    <a:pt x="0" y="38"/>
                    <a:pt x="0" y="38"/>
                  </a:cubicBezTo>
                  <a:lnTo>
                    <a:pt x="0" y="16"/>
                  </a:lnTo>
                  <a:close/>
                  <a:moveTo>
                    <a:pt x="42" y="70"/>
                  </a:moveTo>
                  <a:cubicBezTo>
                    <a:pt x="42" y="74"/>
                    <a:pt x="46" y="77"/>
                    <a:pt x="52" y="77"/>
                  </a:cubicBezTo>
                  <a:cubicBezTo>
                    <a:pt x="58" y="77"/>
                    <a:pt x="63" y="74"/>
                    <a:pt x="63" y="70"/>
                  </a:cubicBezTo>
                  <a:cubicBezTo>
                    <a:pt x="63" y="66"/>
                    <a:pt x="59" y="63"/>
                    <a:pt x="53" y="63"/>
                  </a:cubicBezTo>
                  <a:cubicBezTo>
                    <a:pt x="47" y="63"/>
                    <a:pt x="42" y="67"/>
                    <a:pt x="42" y="7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4" name="Freeform 52"/>
            <p:cNvSpPr>
              <a:spLocks noEditPoints="1"/>
            </p:cNvSpPr>
            <p:nvPr userDrawn="1"/>
          </p:nvSpPr>
          <p:spPr bwMode="auto">
            <a:xfrm>
              <a:off x="3938" y="2012"/>
              <a:ext cx="286" cy="305"/>
            </a:xfrm>
            <a:custGeom>
              <a:avLst/>
              <a:gdLst>
                <a:gd name="T0" fmla="*/ 14 w 121"/>
                <a:gd name="T1" fmla="*/ 23 h 126"/>
                <a:gd name="T2" fmla="*/ 14 w 121"/>
                <a:gd name="T3" fmla="*/ 0 h 126"/>
                <a:gd name="T4" fmla="*/ 104 w 121"/>
                <a:gd name="T5" fmla="*/ 0 h 126"/>
                <a:gd name="T6" fmla="*/ 104 w 121"/>
                <a:gd name="T7" fmla="*/ 22 h 126"/>
                <a:gd name="T8" fmla="*/ 70 w 121"/>
                <a:gd name="T9" fmla="*/ 42 h 126"/>
                <a:gd name="T10" fmla="*/ 83 w 121"/>
                <a:gd name="T11" fmla="*/ 41 h 126"/>
                <a:gd name="T12" fmla="*/ 121 w 121"/>
                <a:gd name="T13" fmla="*/ 78 h 126"/>
                <a:gd name="T14" fmla="*/ 106 w 121"/>
                <a:gd name="T15" fmla="*/ 113 h 126"/>
                <a:gd name="T16" fmla="*/ 61 w 121"/>
                <a:gd name="T17" fmla="*/ 126 h 126"/>
                <a:gd name="T18" fmla="*/ 14 w 121"/>
                <a:gd name="T19" fmla="*/ 99 h 126"/>
                <a:gd name="T20" fmla="*/ 44 w 121"/>
                <a:gd name="T21" fmla="*/ 73 h 126"/>
                <a:gd name="T22" fmla="*/ 73 w 121"/>
                <a:gd name="T23" fmla="*/ 96 h 126"/>
                <a:gd name="T24" fmla="*/ 73 w 121"/>
                <a:gd name="T25" fmla="*/ 102 h 126"/>
                <a:gd name="T26" fmla="*/ 90 w 121"/>
                <a:gd name="T27" fmla="*/ 95 h 126"/>
                <a:gd name="T28" fmla="*/ 95 w 121"/>
                <a:gd name="T29" fmla="*/ 80 h 126"/>
                <a:gd name="T30" fmla="*/ 70 w 121"/>
                <a:gd name="T31" fmla="*/ 61 h 126"/>
                <a:gd name="T32" fmla="*/ 26 w 121"/>
                <a:gd name="T33" fmla="*/ 70 h 126"/>
                <a:gd name="T34" fmla="*/ 0 w 121"/>
                <a:gd name="T35" fmla="*/ 85 h 126"/>
                <a:gd name="T36" fmla="*/ 0 w 121"/>
                <a:gd name="T37" fmla="*/ 60 h 126"/>
                <a:gd name="T38" fmla="*/ 5 w 121"/>
                <a:gd name="T39" fmla="*/ 57 h 126"/>
                <a:gd name="T40" fmla="*/ 19 w 121"/>
                <a:gd name="T41" fmla="*/ 48 h 126"/>
                <a:gd name="T42" fmla="*/ 33 w 121"/>
                <a:gd name="T43" fmla="*/ 40 h 126"/>
                <a:gd name="T44" fmla="*/ 66 w 121"/>
                <a:gd name="T45" fmla="*/ 22 h 126"/>
                <a:gd name="T46" fmla="*/ 14 w 121"/>
                <a:gd name="T47" fmla="*/ 23 h 126"/>
                <a:gd name="T48" fmla="*/ 52 w 121"/>
                <a:gd name="T49" fmla="*/ 105 h 126"/>
                <a:gd name="T50" fmla="*/ 42 w 121"/>
                <a:gd name="T51" fmla="*/ 94 h 126"/>
                <a:gd name="T52" fmla="*/ 37 w 121"/>
                <a:gd name="T53" fmla="*/ 98 h 126"/>
                <a:gd name="T54" fmla="*/ 49 w 121"/>
                <a:gd name="T55" fmla="*/ 105 h 126"/>
                <a:gd name="T56" fmla="*/ 50 w 121"/>
                <a:gd name="T57" fmla="*/ 105 h 126"/>
                <a:gd name="T58" fmla="*/ 51 w 121"/>
                <a:gd name="T59" fmla="*/ 105 h 126"/>
                <a:gd name="T60" fmla="*/ 52 w 121"/>
                <a:gd name="T61" fmla="*/ 10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1" h="126">
                  <a:moveTo>
                    <a:pt x="14" y="23"/>
                  </a:moveTo>
                  <a:cubicBezTo>
                    <a:pt x="14" y="0"/>
                    <a:pt x="14" y="0"/>
                    <a:pt x="14" y="0"/>
                  </a:cubicBezTo>
                  <a:cubicBezTo>
                    <a:pt x="104" y="0"/>
                    <a:pt x="104" y="0"/>
                    <a:pt x="104" y="0"/>
                  </a:cubicBezTo>
                  <a:cubicBezTo>
                    <a:pt x="104" y="22"/>
                    <a:pt x="104" y="22"/>
                    <a:pt x="104" y="22"/>
                  </a:cubicBezTo>
                  <a:cubicBezTo>
                    <a:pt x="70" y="42"/>
                    <a:pt x="70" y="42"/>
                    <a:pt x="70" y="42"/>
                  </a:cubicBezTo>
                  <a:cubicBezTo>
                    <a:pt x="77" y="41"/>
                    <a:pt x="80" y="41"/>
                    <a:pt x="83" y="41"/>
                  </a:cubicBezTo>
                  <a:cubicBezTo>
                    <a:pt x="104" y="41"/>
                    <a:pt x="121" y="57"/>
                    <a:pt x="121" y="78"/>
                  </a:cubicBezTo>
                  <a:cubicBezTo>
                    <a:pt x="121" y="92"/>
                    <a:pt x="115" y="105"/>
                    <a:pt x="106" y="113"/>
                  </a:cubicBezTo>
                  <a:cubicBezTo>
                    <a:pt x="96" y="122"/>
                    <a:pt x="81" y="126"/>
                    <a:pt x="61" y="126"/>
                  </a:cubicBezTo>
                  <a:cubicBezTo>
                    <a:pt x="30" y="126"/>
                    <a:pt x="14" y="117"/>
                    <a:pt x="14" y="99"/>
                  </a:cubicBezTo>
                  <a:cubicBezTo>
                    <a:pt x="14" y="84"/>
                    <a:pt x="27" y="73"/>
                    <a:pt x="44" y="73"/>
                  </a:cubicBezTo>
                  <a:cubicBezTo>
                    <a:pt x="60" y="73"/>
                    <a:pt x="73" y="83"/>
                    <a:pt x="73" y="96"/>
                  </a:cubicBezTo>
                  <a:cubicBezTo>
                    <a:pt x="73" y="98"/>
                    <a:pt x="73" y="100"/>
                    <a:pt x="73" y="102"/>
                  </a:cubicBezTo>
                  <a:cubicBezTo>
                    <a:pt x="82" y="101"/>
                    <a:pt x="87" y="100"/>
                    <a:pt x="90" y="95"/>
                  </a:cubicBezTo>
                  <a:cubicBezTo>
                    <a:pt x="93" y="91"/>
                    <a:pt x="95" y="86"/>
                    <a:pt x="95" y="80"/>
                  </a:cubicBezTo>
                  <a:cubicBezTo>
                    <a:pt x="95" y="67"/>
                    <a:pt x="86" y="61"/>
                    <a:pt x="70" y="61"/>
                  </a:cubicBezTo>
                  <a:cubicBezTo>
                    <a:pt x="55" y="61"/>
                    <a:pt x="42" y="63"/>
                    <a:pt x="26" y="70"/>
                  </a:cubicBezTo>
                  <a:cubicBezTo>
                    <a:pt x="14" y="75"/>
                    <a:pt x="9" y="78"/>
                    <a:pt x="0" y="85"/>
                  </a:cubicBezTo>
                  <a:cubicBezTo>
                    <a:pt x="0" y="60"/>
                    <a:pt x="0" y="60"/>
                    <a:pt x="0" y="60"/>
                  </a:cubicBezTo>
                  <a:cubicBezTo>
                    <a:pt x="1" y="59"/>
                    <a:pt x="5" y="57"/>
                    <a:pt x="5" y="57"/>
                  </a:cubicBezTo>
                  <a:cubicBezTo>
                    <a:pt x="10" y="54"/>
                    <a:pt x="14" y="51"/>
                    <a:pt x="19" y="48"/>
                  </a:cubicBezTo>
                  <a:cubicBezTo>
                    <a:pt x="23" y="47"/>
                    <a:pt x="28" y="43"/>
                    <a:pt x="33" y="40"/>
                  </a:cubicBezTo>
                  <a:cubicBezTo>
                    <a:pt x="49" y="31"/>
                    <a:pt x="51" y="30"/>
                    <a:pt x="66" y="22"/>
                  </a:cubicBezTo>
                  <a:lnTo>
                    <a:pt x="14" y="23"/>
                  </a:lnTo>
                  <a:close/>
                  <a:moveTo>
                    <a:pt x="52" y="105"/>
                  </a:moveTo>
                  <a:cubicBezTo>
                    <a:pt x="51" y="97"/>
                    <a:pt x="48" y="94"/>
                    <a:pt x="42" y="94"/>
                  </a:cubicBezTo>
                  <a:cubicBezTo>
                    <a:pt x="39" y="94"/>
                    <a:pt x="37" y="95"/>
                    <a:pt x="37" y="98"/>
                  </a:cubicBezTo>
                  <a:cubicBezTo>
                    <a:pt x="37" y="102"/>
                    <a:pt x="42" y="105"/>
                    <a:pt x="49" y="105"/>
                  </a:cubicBezTo>
                  <a:cubicBezTo>
                    <a:pt x="50" y="105"/>
                    <a:pt x="50" y="105"/>
                    <a:pt x="50" y="105"/>
                  </a:cubicBezTo>
                  <a:cubicBezTo>
                    <a:pt x="51" y="105"/>
                    <a:pt x="51" y="105"/>
                    <a:pt x="51" y="105"/>
                  </a:cubicBezTo>
                  <a:lnTo>
                    <a:pt x="52"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95" name="Freeform 53"/>
            <p:cNvSpPr>
              <a:spLocks noEditPoints="1"/>
            </p:cNvSpPr>
            <p:nvPr userDrawn="1"/>
          </p:nvSpPr>
          <p:spPr bwMode="auto">
            <a:xfrm>
              <a:off x="4264" y="2005"/>
              <a:ext cx="314" cy="312"/>
            </a:xfrm>
            <a:custGeom>
              <a:avLst/>
              <a:gdLst>
                <a:gd name="T0" fmla="*/ 24 w 133"/>
                <a:gd name="T1" fmla="*/ 45 h 129"/>
                <a:gd name="T2" fmla="*/ 5 w 133"/>
                <a:gd name="T3" fmla="*/ 45 h 129"/>
                <a:gd name="T4" fmla="*/ 5 w 133"/>
                <a:gd name="T5" fmla="*/ 22 h 129"/>
                <a:gd name="T6" fmla="*/ 24 w 133"/>
                <a:gd name="T7" fmla="*/ 22 h 129"/>
                <a:gd name="T8" fmla="*/ 24 w 133"/>
                <a:gd name="T9" fmla="*/ 0 h 129"/>
                <a:gd name="T10" fmla="*/ 49 w 133"/>
                <a:gd name="T11" fmla="*/ 0 h 129"/>
                <a:gd name="T12" fmla="*/ 49 w 133"/>
                <a:gd name="T13" fmla="*/ 22 h 129"/>
                <a:gd name="T14" fmla="*/ 83 w 133"/>
                <a:gd name="T15" fmla="*/ 22 h 129"/>
                <a:gd name="T16" fmla="*/ 83 w 133"/>
                <a:gd name="T17" fmla="*/ 0 h 129"/>
                <a:gd name="T18" fmla="*/ 109 w 133"/>
                <a:gd name="T19" fmla="*/ 0 h 129"/>
                <a:gd name="T20" fmla="*/ 109 w 133"/>
                <a:gd name="T21" fmla="*/ 22 h 129"/>
                <a:gd name="T22" fmla="*/ 129 w 133"/>
                <a:gd name="T23" fmla="*/ 22 h 129"/>
                <a:gd name="T24" fmla="*/ 129 w 133"/>
                <a:gd name="T25" fmla="*/ 45 h 129"/>
                <a:gd name="T26" fmla="*/ 109 w 133"/>
                <a:gd name="T27" fmla="*/ 45 h 129"/>
                <a:gd name="T28" fmla="*/ 109 w 133"/>
                <a:gd name="T29" fmla="*/ 75 h 129"/>
                <a:gd name="T30" fmla="*/ 133 w 133"/>
                <a:gd name="T31" fmla="*/ 75 h 129"/>
                <a:gd name="T32" fmla="*/ 133 w 133"/>
                <a:gd name="T33" fmla="*/ 96 h 129"/>
                <a:gd name="T34" fmla="*/ 112 w 133"/>
                <a:gd name="T35" fmla="*/ 96 h 129"/>
                <a:gd name="T36" fmla="*/ 131 w 133"/>
                <a:gd name="T37" fmla="*/ 129 h 129"/>
                <a:gd name="T38" fmla="*/ 100 w 133"/>
                <a:gd name="T39" fmla="*/ 129 h 129"/>
                <a:gd name="T40" fmla="*/ 85 w 133"/>
                <a:gd name="T41" fmla="*/ 96 h 129"/>
                <a:gd name="T42" fmla="*/ 49 w 133"/>
                <a:gd name="T43" fmla="*/ 96 h 129"/>
                <a:gd name="T44" fmla="*/ 32 w 133"/>
                <a:gd name="T45" fmla="*/ 129 h 129"/>
                <a:gd name="T46" fmla="*/ 1 w 133"/>
                <a:gd name="T47" fmla="*/ 129 h 129"/>
                <a:gd name="T48" fmla="*/ 22 w 133"/>
                <a:gd name="T49" fmla="*/ 96 h 129"/>
                <a:gd name="T50" fmla="*/ 0 w 133"/>
                <a:gd name="T51" fmla="*/ 96 h 129"/>
                <a:gd name="T52" fmla="*/ 0 w 133"/>
                <a:gd name="T53" fmla="*/ 75 h 129"/>
                <a:gd name="T54" fmla="*/ 24 w 133"/>
                <a:gd name="T55" fmla="*/ 75 h 129"/>
                <a:gd name="T56" fmla="*/ 24 w 133"/>
                <a:gd name="T57" fmla="*/ 45 h 129"/>
                <a:gd name="T58" fmla="*/ 83 w 133"/>
                <a:gd name="T59" fmla="*/ 75 h 129"/>
                <a:gd name="T60" fmla="*/ 83 w 133"/>
                <a:gd name="T61" fmla="*/ 45 h 129"/>
                <a:gd name="T62" fmla="*/ 49 w 133"/>
                <a:gd name="T63" fmla="*/ 45 h 129"/>
                <a:gd name="T64" fmla="*/ 49 w 133"/>
                <a:gd name="T65" fmla="*/ 75 h 129"/>
                <a:gd name="T66" fmla="*/ 83 w 133"/>
                <a:gd name="T67" fmla="*/ 7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3" h="129">
                  <a:moveTo>
                    <a:pt x="24" y="45"/>
                  </a:moveTo>
                  <a:cubicBezTo>
                    <a:pt x="5" y="45"/>
                    <a:pt x="5" y="45"/>
                    <a:pt x="5" y="45"/>
                  </a:cubicBezTo>
                  <a:cubicBezTo>
                    <a:pt x="5" y="22"/>
                    <a:pt x="5" y="22"/>
                    <a:pt x="5" y="22"/>
                  </a:cubicBezTo>
                  <a:cubicBezTo>
                    <a:pt x="24" y="22"/>
                    <a:pt x="24" y="22"/>
                    <a:pt x="24" y="22"/>
                  </a:cubicBezTo>
                  <a:cubicBezTo>
                    <a:pt x="24" y="0"/>
                    <a:pt x="24" y="0"/>
                    <a:pt x="24" y="0"/>
                  </a:cubicBezTo>
                  <a:cubicBezTo>
                    <a:pt x="49" y="0"/>
                    <a:pt x="49" y="0"/>
                    <a:pt x="49" y="0"/>
                  </a:cubicBezTo>
                  <a:cubicBezTo>
                    <a:pt x="49" y="22"/>
                    <a:pt x="49" y="22"/>
                    <a:pt x="49" y="22"/>
                  </a:cubicBezTo>
                  <a:cubicBezTo>
                    <a:pt x="83" y="22"/>
                    <a:pt x="83" y="22"/>
                    <a:pt x="83" y="22"/>
                  </a:cubicBezTo>
                  <a:cubicBezTo>
                    <a:pt x="83" y="0"/>
                    <a:pt x="83" y="0"/>
                    <a:pt x="83" y="0"/>
                  </a:cubicBezTo>
                  <a:cubicBezTo>
                    <a:pt x="109" y="0"/>
                    <a:pt x="109" y="0"/>
                    <a:pt x="109" y="0"/>
                  </a:cubicBezTo>
                  <a:cubicBezTo>
                    <a:pt x="109" y="22"/>
                    <a:pt x="109" y="22"/>
                    <a:pt x="109" y="22"/>
                  </a:cubicBezTo>
                  <a:cubicBezTo>
                    <a:pt x="129" y="22"/>
                    <a:pt x="129" y="22"/>
                    <a:pt x="129" y="22"/>
                  </a:cubicBezTo>
                  <a:cubicBezTo>
                    <a:pt x="129" y="45"/>
                    <a:pt x="129" y="45"/>
                    <a:pt x="129" y="45"/>
                  </a:cubicBezTo>
                  <a:cubicBezTo>
                    <a:pt x="109" y="45"/>
                    <a:pt x="109" y="45"/>
                    <a:pt x="109" y="45"/>
                  </a:cubicBezTo>
                  <a:cubicBezTo>
                    <a:pt x="109" y="75"/>
                    <a:pt x="109" y="75"/>
                    <a:pt x="109" y="75"/>
                  </a:cubicBezTo>
                  <a:cubicBezTo>
                    <a:pt x="133" y="75"/>
                    <a:pt x="133" y="75"/>
                    <a:pt x="133" y="75"/>
                  </a:cubicBezTo>
                  <a:cubicBezTo>
                    <a:pt x="133" y="96"/>
                    <a:pt x="133" y="96"/>
                    <a:pt x="133" y="96"/>
                  </a:cubicBezTo>
                  <a:cubicBezTo>
                    <a:pt x="112" y="96"/>
                    <a:pt x="112" y="96"/>
                    <a:pt x="112" y="96"/>
                  </a:cubicBezTo>
                  <a:cubicBezTo>
                    <a:pt x="116" y="105"/>
                    <a:pt x="121" y="113"/>
                    <a:pt x="131" y="129"/>
                  </a:cubicBezTo>
                  <a:cubicBezTo>
                    <a:pt x="100" y="129"/>
                    <a:pt x="100" y="129"/>
                    <a:pt x="100" y="129"/>
                  </a:cubicBezTo>
                  <a:cubicBezTo>
                    <a:pt x="95" y="119"/>
                    <a:pt x="93" y="114"/>
                    <a:pt x="85" y="96"/>
                  </a:cubicBezTo>
                  <a:cubicBezTo>
                    <a:pt x="49" y="96"/>
                    <a:pt x="49" y="96"/>
                    <a:pt x="49" y="96"/>
                  </a:cubicBezTo>
                  <a:cubicBezTo>
                    <a:pt x="43" y="110"/>
                    <a:pt x="40" y="115"/>
                    <a:pt x="32" y="129"/>
                  </a:cubicBezTo>
                  <a:cubicBezTo>
                    <a:pt x="1" y="129"/>
                    <a:pt x="1" y="129"/>
                    <a:pt x="1" y="129"/>
                  </a:cubicBezTo>
                  <a:cubicBezTo>
                    <a:pt x="8" y="120"/>
                    <a:pt x="13" y="112"/>
                    <a:pt x="22" y="96"/>
                  </a:cubicBezTo>
                  <a:cubicBezTo>
                    <a:pt x="0" y="96"/>
                    <a:pt x="0" y="96"/>
                    <a:pt x="0" y="96"/>
                  </a:cubicBezTo>
                  <a:cubicBezTo>
                    <a:pt x="0" y="75"/>
                    <a:pt x="0" y="75"/>
                    <a:pt x="0" y="75"/>
                  </a:cubicBezTo>
                  <a:cubicBezTo>
                    <a:pt x="24" y="75"/>
                    <a:pt x="24" y="75"/>
                    <a:pt x="24" y="75"/>
                  </a:cubicBezTo>
                  <a:lnTo>
                    <a:pt x="24" y="45"/>
                  </a:lnTo>
                  <a:close/>
                  <a:moveTo>
                    <a:pt x="83" y="75"/>
                  </a:moveTo>
                  <a:cubicBezTo>
                    <a:pt x="83" y="45"/>
                    <a:pt x="83" y="45"/>
                    <a:pt x="83" y="45"/>
                  </a:cubicBezTo>
                  <a:cubicBezTo>
                    <a:pt x="49" y="45"/>
                    <a:pt x="49" y="45"/>
                    <a:pt x="49" y="45"/>
                  </a:cubicBezTo>
                  <a:cubicBezTo>
                    <a:pt x="49" y="75"/>
                    <a:pt x="49" y="75"/>
                    <a:pt x="49" y="75"/>
                  </a:cubicBezTo>
                  <a:lnTo>
                    <a:pt x="83" y="75"/>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1" name="Freeform 54"/>
            <p:cNvSpPr>
              <a:spLocks noEditPoints="1"/>
            </p:cNvSpPr>
            <p:nvPr userDrawn="1"/>
          </p:nvSpPr>
          <p:spPr bwMode="auto">
            <a:xfrm>
              <a:off x="4602" y="1998"/>
              <a:ext cx="312" cy="317"/>
            </a:xfrm>
            <a:custGeom>
              <a:avLst/>
              <a:gdLst>
                <a:gd name="T0" fmla="*/ 1 w 132"/>
                <a:gd name="T1" fmla="*/ 41 h 131"/>
                <a:gd name="T2" fmla="*/ 1 w 132"/>
                <a:gd name="T3" fmla="*/ 19 h 131"/>
                <a:gd name="T4" fmla="*/ 30 w 132"/>
                <a:gd name="T5" fmla="*/ 0 h 131"/>
                <a:gd name="T6" fmla="*/ 50 w 132"/>
                <a:gd name="T7" fmla="*/ 0 h 131"/>
                <a:gd name="T8" fmla="*/ 77 w 132"/>
                <a:gd name="T9" fmla="*/ 17 h 131"/>
                <a:gd name="T10" fmla="*/ 77 w 132"/>
                <a:gd name="T11" fmla="*/ 39 h 131"/>
                <a:gd name="T12" fmla="*/ 71 w 132"/>
                <a:gd name="T13" fmla="*/ 37 h 131"/>
                <a:gd name="T14" fmla="*/ 71 w 132"/>
                <a:gd name="T15" fmla="*/ 69 h 131"/>
                <a:gd name="T16" fmla="*/ 52 w 132"/>
                <a:gd name="T17" fmla="*/ 83 h 131"/>
                <a:gd name="T18" fmla="*/ 28 w 132"/>
                <a:gd name="T19" fmla="*/ 83 h 131"/>
                <a:gd name="T20" fmla="*/ 28 w 132"/>
                <a:gd name="T21" fmla="*/ 87 h 131"/>
                <a:gd name="T22" fmla="*/ 73 w 132"/>
                <a:gd name="T23" fmla="*/ 87 h 131"/>
                <a:gd name="T24" fmla="*/ 73 w 132"/>
                <a:gd name="T25" fmla="*/ 115 h 131"/>
                <a:gd name="T26" fmla="*/ 54 w 132"/>
                <a:gd name="T27" fmla="*/ 131 h 131"/>
                <a:gd name="T28" fmla="*/ 13 w 132"/>
                <a:gd name="T29" fmla="*/ 131 h 131"/>
                <a:gd name="T30" fmla="*/ 13 w 132"/>
                <a:gd name="T31" fmla="*/ 116 h 131"/>
                <a:gd name="T32" fmla="*/ 0 w 132"/>
                <a:gd name="T33" fmla="*/ 127 h 131"/>
                <a:gd name="T34" fmla="*/ 0 w 132"/>
                <a:gd name="T35" fmla="*/ 98 h 131"/>
                <a:gd name="T36" fmla="*/ 8 w 132"/>
                <a:gd name="T37" fmla="*/ 74 h 131"/>
                <a:gd name="T38" fmla="*/ 8 w 132"/>
                <a:gd name="T39" fmla="*/ 38 h 131"/>
                <a:gd name="T40" fmla="*/ 1 w 132"/>
                <a:gd name="T41" fmla="*/ 41 h 131"/>
                <a:gd name="T42" fmla="*/ 27 w 132"/>
                <a:gd name="T43" fmla="*/ 37 h 131"/>
                <a:gd name="T44" fmla="*/ 27 w 132"/>
                <a:gd name="T45" fmla="*/ 28 h 131"/>
                <a:gd name="T46" fmla="*/ 12 w 132"/>
                <a:gd name="T47" fmla="*/ 37 h 131"/>
                <a:gd name="T48" fmla="*/ 27 w 132"/>
                <a:gd name="T49" fmla="*/ 37 h 131"/>
                <a:gd name="T50" fmla="*/ 50 w 132"/>
                <a:gd name="T51" fmla="*/ 55 h 131"/>
                <a:gd name="T52" fmla="*/ 50 w 132"/>
                <a:gd name="T53" fmla="*/ 50 h 131"/>
                <a:gd name="T54" fmla="*/ 29 w 132"/>
                <a:gd name="T55" fmla="*/ 50 h 131"/>
                <a:gd name="T56" fmla="*/ 29 w 132"/>
                <a:gd name="T57" fmla="*/ 55 h 131"/>
                <a:gd name="T58" fmla="*/ 50 w 132"/>
                <a:gd name="T59" fmla="*/ 55 h 131"/>
                <a:gd name="T60" fmla="*/ 50 w 132"/>
                <a:gd name="T61" fmla="*/ 71 h 131"/>
                <a:gd name="T62" fmla="*/ 50 w 132"/>
                <a:gd name="T63" fmla="*/ 66 h 131"/>
                <a:gd name="T64" fmla="*/ 29 w 132"/>
                <a:gd name="T65" fmla="*/ 66 h 131"/>
                <a:gd name="T66" fmla="*/ 29 w 132"/>
                <a:gd name="T67" fmla="*/ 71 h 131"/>
                <a:gd name="T68" fmla="*/ 50 w 132"/>
                <a:gd name="T69" fmla="*/ 71 h 131"/>
                <a:gd name="T70" fmla="*/ 48 w 132"/>
                <a:gd name="T71" fmla="*/ 25 h 131"/>
                <a:gd name="T72" fmla="*/ 39 w 132"/>
                <a:gd name="T73" fmla="*/ 17 h 131"/>
                <a:gd name="T74" fmla="*/ 31 w 132"/>
                <a:gd name="T75" fmla="*/ 25 h 131"/>
                <a:gd name="T76" fmla="*/ 48 w 132"/>
                <a:gd name="T77" fmla="*/ 25 h 131"/>
                <a:gd name="T78" fmla="*/ 51 w 132"/>
                <a:gd name="T79" fmla="*/ 112 h 131"/>
                <a:gd name="T80" fmla="*/ 51 w 132"/>
                <a:gd name="T81" fmla="*/ 103 h 131"/>
                <a:gd name="T82" fmla="*/ 33 w 132"/>
                <a:gd name="T83" fmla="*/ 103 h 131"/>
                <a:gd name="T84" fmla="*/ 33 w 132"/>
                <a:gd name="T85" fmla="*/ 112 h 131"/>
                <a:gd name="T86" fmla="*/ 51 w 132"/>
                <a:gd name="T87" fmla="*/ 112 h 131"/>
                <a:gd name="T88" fmla="*/ 68 w 132"/>
                <a:gd name="T89" fmla="*/ 37 h 131"/>
                <a:gd name="T90" fmla="*/ 49 w 132"/>
                <a:gd name="T91" fmla="*/ 26 h 131"/>
                <a:gd name="T92" fmla="*/ 49 w 132"/>
                <a:gd name="T93" fmla="*/ 37 h 131"/>
                <a:gd name="T94" fmla="*/ 68 w 132"/>
                <a:gd name="T95" fmla="*/ 37 h 131"/>
                <a:gd name="T96" fmla="*/ 102 w 132"/>
                <a:gd name="T97" fmla="*/ 2 h 131"/>
                <a:gd name="T98" fmla="*/ 102 w 132"/>
                <a:gd name="T99" fmla="*/ 94 h 131"/>
                <a:gd name="T100" fmla="*/ 81 w 132"/>
                <a:gd name="T101" fmla="*/ 94 h 131"/>
                <a:gd name="T102" fmla="*/ 81 w 132"/>
                <a:gd name="T103" fmla="*/ 2 h 131"/>
                <a:gd name="T104" fmla="*/ 102 w 132"/>
                <a:gd name="T105" fmla="*/ 2 h 131"/>
                <a:gd name="T106" fmla="*/ 109 w 132"/>
                <a:gd name="T107" fmla="*/ 109 h 131"/>
                <a:gd name="T108" fmla="*/ 109 w 132"/>
                <a:gd name="T109" fmla="*/ 2 h 131"/>
                <a:gd name="T110" fmla="*/ 132 w 132"/>
                <a:gd name="T111" fmla="*/ 2 h 131"/>
                <a:gd name="T112" fmla="*/ 132 w 132"/>
                <a:gd name="T113" fmla="*/ 109 h 131"/>
                <a:gd name="T114" fmla="*/ 108 w 132"/>
                <a:gd name="T115" fmla="*/ 131 h 131"/>
                <a:gd name="T116" fmla="*/ 81 w 132"/>
                <a:gd name="T117" fmla="*/ 131 h 131"/>
                <a:gd name="T118" fmla="*/ 81 w 132"/>
                <a:gd name="T119" fmla="*/ 109 h 131"/>
                <a:gd name="T120" fmla="*/ 109 w 132"/>
                <a:gd name="T121" fmla="*/ 10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 h="131">
                  <a:moveTo>
                    <a:pt x="1" y="41"/>
                  </a:moveTo>
                  <a:cubicBezTo>
                    <a:pt x="1" y="19"/>
                    <a:pt x="1" y="19"/>
                    <a:pt x="1" y="19"/>
                  </a:cubicBezTo>
                  <a:cubicBezTo>
                    <a:pt x="12" y="15"/>
                    <a:pt x="24" y="7"/>
                    <a:pt x="30" y="0"/>
                  </a:cubicBezTo>
                  <a:cubicBezTo>
                    <a:pt x="50" y="0"/>
                    <a:pt x="50" y="0"/>
                    <a:pt x="50" y="0"/>
                  </a:cubicBezTo>
                  <a:cubicBezTo>
                    <a:pt x="57" y="8"/>
                    <a:pt x="65" y="13"/>
                    <a:pt x="77" y="17"/>
                  </a:cubicBezTo>
                  <a:cubicBezTo>
                    <a:pt x="77" y="39"/>
                    <a:pt x="77" y="39"/>
                    <a:pt x="77" y="39"/>
                  </a:cubicBezTo>
                  <a:cubicBezTo>
                    <a:pt x="71" y="37"/>
                    <a:pt x="71" y="37"/>
                    <a:pt x="71" y="37"/>
                  </a:cubicBezTo>
                  <a:cubicBezTo>
                    <a:pt x="71" y="69"/>
                    <a:pt x="71" y="69"/>
                    <a:pt x="71" y="69"/>
                  </a:cubicBezTo>
                  <a:cubicBezTo>
                    <a:pt x="71" y="80"/>
                    <a:pt x="67" y="83"/>
                    <a:pt x="52" y="83"/>
                  </a:cubicBezTo>
                  <a:cubicBezTo>
                    <a:pt x="28" y="83"/>
                    <a:pt x="28" y="83"/>
                    <a:pt x="28" y="83"/>
                  </a:cubicBezTo>
                  <a:cubicBezTo>
                    <a:pt x="28" y="87"/>
                    <a:pt x="28" y="87"/>
                    <a:pt x="28" y="87"/>
                  </a:cubicBezTo>
                  <a:cubicBezTo>
                    <a:pt x="73" y="87"/>
                    <a:pt x="73" y="87"/>
                    <a:pt x="73" y="87"/>
                  </a:cubicBezTo>
                  <a:cubicBezTo>
                    <a:pt x="73" y="115"/>
                    <a:pt x="73" y="115"/>
                    <a:pt x="73" y="115"/>
                  </a:cubicBezTo>
                  <a:cubicBezTo>
                    <a:pt x="73" y="126"/>
                    <a:pt x="67" y="131"/>
                    <a:pt x="54" y="131"/>
                  </a:cubicBezTo>
                  <a:cubicBezTo>
                    <a:pt x="13" y="131"/>
                    <a:pt x="13" y="131"/>
                    <a:pt x="13" y="131"/>
                  </a:cubicBezTo>
                  <a:cubicBezTo>
                    <a:pt x="13" y="116"/>
                    <a:pt x="13" y="116"/>
                    <a:pt x="13" y="116"/>
                  </a:cubicBezTo>
                  <a:cubicBezTo>
                    <a:pt x="6" y="122"/>
                    <a:pt x="5" y="124"/>
                    <a:pt x="0" y="127"/>
                  </a:cubicBezTo>
                  <a:cubicBezTo>
                    <a:pt x="0" y="98"/>
                    <a:pt x="0" y="98"/>
                    <a:pt x="0" y="98"/>
                  </a:cubicBezTo>
                  <a:cubicBezTo>
                    <a:pt x="6" y="92"/>
                    <a:pt x="8" y="85"/>
                    <a:pt x="8" y="74"/>
                  </a:cubicBezTo>
                  <a:cubicBezTo>
                    <a:pt x="8" y="38"/>
                    <a:pt x="8" y="38"/>
                    <a:pt x="8" y="38"/>
                  </a:cubicBezTo>
                  <a:lnTo>
                    <a:pt x="1" y="41"/>
                  </a:lnTo>
                  <a:close/>
                  <a:moveTo>
                    <a:pt x="27" y="37"/>
                  </a:moveTo>
                  <a:cubicBezTo>
                    <a:pt x="27" y="28"/>
                    <a:pt x="27" y="28"/>
                    <a:pt x="27" y="28"/>
                  </a:cubicBezTo>
                  <a:cubicBezTo>
                    <a:pt x="19" y="33"/>
                    <a:pt x="17" y="34"/>
                    <a:pt x="12" y="37"/>
                  </a:cubicBezTo>
                  <a:lnTo>
                    <a:pt x="27" y="37"/>
                  </a:lnTo>
                  <a:close/>
                  <a:moveTo>
                    <a:pt x="50" y="55"/>
                  </a:moveTo>
                  <a:cubicBezTo>
                    <a:pt x="50" y="50"/>
                    <a:pt x="50" y="50"/>
                    <a:pt x="50" y="50"/>
                  </a:cubicBezTo>
                  <a:cubicBezTo>
                    <a:pt x="29" y="50"/>
                    <a:pt x="29" y="50"/>
                    <a:pt x="29" y="50"/>
                  </a:cubicBezTo>
                  <a:cubicBezTo>
                    <a:pt x="29" y="55"/>
                    <a:pt x="29" y="55"/>
                    <a:pt x="29" y="55"/>
                  </a:cubicBezTo>
                  <a:lnTo>
                    <a:pt x="50" y="55"/>
                  </a:lnTo>
                  <a:close/>
                  <a:moveTo>
                    <a:pt x="50" y="71"/>
                  </a:moveTo>
                  <a:cubicBezTo>
                    <a:pt x="50" y="66"/>
                    <a:pt x="50" y="66"/>
                    <a:pt x="50" y="66"/>
                  </a:cubicBezTo>
                  <a:cubicBezTo>
                    <a:pt x="29" y="66"/>
                    <a:pt x="29" y="66"/>
                    <a:pt x="29" y="66"/>
                  </a:cubicBezTo>
                  <a:cubicBezTo>
                    <a:pt x="29" y="71"/>
                    <a:pt x="29" y="71"/>
                    <a:pt x="29" y="71"/>
                  </a:cubicBezTo>
                  <a:lnTo>
                    <a:pt x="50" y="71"/>
                  </a:lnTo>
                  <a:close/>
                  <a:moveTo>
                    <a:pt x="48" y="25"/>
                  </a:moveTo>
                  <a:cubicBezTo>
                    <a:pt x="44" y="21"/>
                    <a:pt x="42" y="20"/>
                    <a:pt x="39" y="17"/>
                  </a:cubicBezTo>
                  <a:cubicBezTo>
                    <a:pt x="35" y="21"/>
                    <a:pt x="34" y="22"/>
                    <a:pt x="31" y="25"/>
                  </a:cubicBezTo>
                  <a:lnTo>
                    <a:pt x="48" y="25"/>
                  </a:lnTo>
                  <a:close/>
                  <a:moveTo>
                    <a:pt x="51" y="112"/>
                  </a:moveTo>
                  <a:cubicBezTo>
                    <a:pt x="51" y="103"/>
                    <a:pt x="51" y="103"/>
                    <a:pt x="51" y="103"/>
                  </a:cubicBezTo>
                  <a:cubicBezTo>
                    <a:pt x="33" y="103"/>
                    <a:pt x="33" y="103"/>
                    <a:pt x="33" y="103"/>
                  </a:cubicBezTo>
                  <a:cubicBezTo>
                    <a:pt x="33" y="112"/>
                    <a:pt x="33" y="112"/>
                    <a:pt x="33" y="112"/>
                  </a:cubicBezTo>
                  <a:lnTo>
                    <a:pt x="51" y="112"/>
                  </a:lnTo>
                  <a:close/>
                  <a:moveTo>
                    <a:pt x="68" y="37"/>
                  </a:moveTo>
                  <a:cubicBezTo>
                    <a:pt x="59" y="33"/>
                    <a:pt x="55" y="31"/>
                    <a:pt x="49" y="26"/>
                  </a:cubicBezTo>
                  <a:cubicBezTo>
                    <a:pt x="49" y="37"/>
                    <a:pt x="49" y="37"/>
                    <a:pt x="49" y="37"/>
                  </a:cubicBezTo>
                  <a:lnTo>
                    <a:pt x="68" y="37"/>
                  </a:lnTo>
                  <a:close/>
                  <a:moveTo>
                    <a:pt x="102" y="2"/>
                  </a:moveTo>
                  <a:cubicBezTo>
                    <a:pt x="102" y="94"/>
                    <a:pt x="102" y="94"/>
                    <a:pt x="102" y="94"/>
                  </a:cubicBezTo>
                  <a:cubicBezTo>
                    <a:pt x="81" y="94"/>
                    <a:pt x="81" y="94"/>
                    <a:pt x="81" y="94"/>
                  </a:cubicBezTo>
                  <a:cubicBezTo>
                    <a:pt x="81" y="2"/>
                    <a:pt x="81" y="2"/>
                    <a:pt x="81" y="2"/>
                  </a:cubicBezTo>
                  <a:lnTo>
                    <a:pt x="102" y="2"/>
                  </a:lnTo>
                  <a:close/>
                  <a:moveTo>
                    <a:pt x="109" y="109"/>
                  </a:moveTo>
                  <a:cubicBezTo>
                    <a:pt x="109" y="2"/>
                    <a:pt x="109" y="2"/>
                    <a:pt x="109" y="2"/>
                  </a:cubicBezTo>
                  <a:cubicBezTo>
                    <a:pt x="132" y="2"/>
                    <a:pt x="132" y="2"/>
                    <a:pt x="132" y="2"/>
                  </a:cubicBezTo>
                  <a:cubicBezTo>
                    <a:pt x="132" y="109"/>
                    <a:pt x="132" y="109"/>
                    <a:pt x="132" y="109"/>
                  </a:cubicBezTo>
                  <a:cubicBezTo>
                    <a:pt x="132" y="125"/>
                    <a:pt x="126" y="131"/>
                    <a:pt x="108" y="131"/>
                  </a:cubicBezTo>
                  <a:cubicBezTo>
                    <a:pt x="81" y="131"/>
                    <a:pt x="81" y="131"/>
                    <a:pt x="81" y="131"/>
                  </a:cubicBezTo>
                  <a:cubicBezTo>
                    <a:pt x="81" y="109"/>
                    <a:pt x="81" y="109"/>
                    <a:pt x="81" y="109"/>
                  </a:cubicBezTo>
                  <a:lnTo>
                    <a:pt x="109" y="109"/>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2" name="Freeform 55"/>
            <p:cNvSpPr>
              <a:spLocks/>
            </p:cNvSpPr>
            <p:nvPr userDrawn="1"/>
          </p:nvSpPr>
          <p:spPr bwMode="auto">
            <a:xfrm>
              <a:off x="4964" y="2005"/>
              <a:ext cx="283" cy="310"/>
            </a:xfrm>
            <a:custGeom>
              <a:avLst/>
              <a:gdLst>
                <a:gd name="T0" fmla="*/ 0 w 120"/>
                <a:gd name="T1" fmla="*/ 59 h 128"/>
                <a:gd name="T2" fmla="*/ 81 w 120"/>
                <a:gd name="T3" fmla="*/ 22 h 128"/>
                <a:gd name="T4" fmla="*/ 93 w 120"/>
                <a:gd name="T5" fmla="*/ 4 h 128"/>
                <a:gd name="T6" fmla="*/ 93 w 120"/>
                <a:gd name="T7" fmla="*/ 0 h 128"/>
                <a:gd name="T8" fmla="*/ 120 w 120"/>
                <a:gd name="T9" fmla="*/ 0 h 128"/>
                <a:gd name="T10" fmla="*/ 120 w 120"/>
                <a:gd name="T11" fmla="*/ 6 h 128"/>
                <a:gd name="T12" fmla="*/ 102 w 120"/>
                <a:gd name="T13" fmla="*/ 37 h 128"/>
                <a:gd name="T14" fmla="*/ 79 w 120"/>
                <a:gd name="T15" fmla="*/ 48 h 128"/>
                <a:gd name="T16" fmla="*/ 79 w 120"/>
                <a:gd name="T17" fmla="*/ 128 h 128"/>
                <a:gd name="T18" fmla="*/ 52 w 120"/>
                <a:gd name="T19" fmla="*/ 128 h 128"/>
                <a:gd name="T20" fmla="*/ 52 w 120"/>
                <a:gd name="T21" fmla="*/ 62 h 128"/>
                <a:gd name="T22" fmla="*/ 0 w 120"/>
                <a:gd name="T23" fmla="*/ 88 h 128"/>
                <a:gd name="T24" fmla="*/ 0 w 120"/>
                <a:gd name="T25" fmla="*/ 5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28">
                  <a:moveTo>
                    <a:pt x="0" y="59"/>
                  </a:moveTo>
                  <a:cubicBezTo>
                    <a:pt x="81" y="22"/>
                    <a:pt x="81" y="22"/>
                    <a:pt x="81" y="22"/>
                  </a:cubicBezTo>
                  <a:cubicBezTo>
                    <a:pt x="91" y="17"/>
                    <a:pt x="93" y="14"/>
                    <a:pt x="93" y="4"/>
                  </a:cubicBezTo>
                  <a:cubicBezTo>
                    <a:pt x="93" y="0"/>
                    <a:pt x="93" y="0"/>
                    <a:pt x="93" y="0"/>
                  </a:cubicBezTo>
                  <a:cubicBezTo>
                    <a:pt x="120" y="0"/>
                    <a:pt x="120" y="0"/>
                    <a:pt x="120" y="0"/>
                  </a:cubicBezTo>
                  <a:cubicBezTo>
                    <a:pt x="120" y="6"/>
                    <a:pt x="120" y="6"/>
                    <a:pt x="120" y="6"/>
                  </a:cubicBezTo>
                  <a:cubicBezTo>
                    <a:pt x="120" y="20"/>
                    <a:pt x="114" y="31"/>
                    <a:pt x="102" y="37"/>
                  </a:cubicBezTo>
                  <a:cubicBezTo>
                    <a:pt x="79" y="48"/>
                    <a:pt x="79" y="48"/>
                    <a:pt x="79" y="48"/>
                  </a:cubicBezTo>
                  <a:cubicBezTo>
                    <a:pt x="79" y="128"/>
                    <a:pt x="79" y="128"/>
                    <a:pt x="79" y="128"/>
                  </a:cubicBezTo>
                  <a:cubicBezTo>
                    <a:pt x="52" y="128"/>
                    <a:pt x="52" y="128"/>
                    <a:pt x="52" y="128"/>
                  </a:cubicBezTo>
                  <a:cubicBezTo>
                    <a:pt x="52" y="62"/>
                    <a:pt x="52" y="62"/>
                    <a:pt x="52" y="62"/>
                  </a:cubicBezTo>
                  <a:cubicBezTo>
                    <a:pt x="0" y="88"/>
                    <a:pt x="0" y="88"/>
                    <a:pt x="0" y="88"/>
                  </a:cubicBezTo>
                  <a:lnTo>
                    <a:pt x="0" y="59"/>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3" name="Freeform 56"/>
            <p:cNvSpPr>
              <a:spLocks/>
            </p:cNvSpPr>
            <p:nvPr userDrawn="1"/>
          </p:nvSpPr>
          <p:spPr bwMode="auto">
            <a:xfrm>
              <a:off x="5318" y="2012"/>
              <a:ext cx="265" cy="301"/>
            </a:xfrm>
            <a:custGeom>
              <a:avLst/>
              <a:gdLst>
                <a:gd name="T0" fmla="*/ 112 w 112"/>
                <a:gd name="T1" fmla="*/ 0 h 124"/>
                <a:gd name="T2" fmla="*/ 78 w 112"/>
                <a:gd name="T3" fmla="*/ 78 h 124"/>
                <a:gd name="T4" fmla="*/ 56 w 112"/>
                <a:gd name="T5" fmla="*/ 113 h 124"/>
                <a:gd name="T6" fmla="*/ 17 w 112"/>
                <a:gd name="T7" fmla="*/ 124 h 124"/>
                <a:gd name="T8" fmla="*/ 0 w 112"/>
                <a:gd name="T9" fmla="*/ 124 h 124"/>
                <a:gd name="T10" fmla="*/ 0 w 112"/>
                <a:gd name="T11" fmla="*/ 98 h 124"/>
                <a:gd name="T12" fmla="*/ 14 w 112"/>
                <a:gd name="T13" fmla="*/ 98 h 124"/>
                <a:gd name="T14" fmla="*/ 54 w 112"/>
                <a:gd name="T15" fmla="*/ 68 h 124"/>
                <a:gd name="T16" fmla="*/ 82 w 112"/>
                <a:gd name="T17" fmla="*/ 0 h 124"/>
                <a:gd name="T18" fmla="*/ 112 w 112"/>
                <a:gd name="T19"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 h="124">
                  <a:moveTo>
                    <a:pt x="112" y="0"/>
                  </a:moveTo>
                  <a:cubicBezTo>
                    <a:pt x="78" y="78"/>
                    <a:pt x="78" y="78"/>
                    <a:pt x="78" y="78"/>
                  </a:cubicBezTo>
                  <a:cubicBezTo>
                    <a:pt x="70" y="98"/>
                    <a:pt x="66" y="105"/>
                    <a:pt x="56" y="113"/>
                  </a:cubicBezTo>
                  <a:cubicBezTo>
                    <a:pt x="49" y="120"/>
                    <a:pt x="37" y="123"/>
                    <a:pt x="17" y="124"/>
                  </a:cubicBezTo>
                  <a:cubicBezTo>
                    <a:pt x="0" y="124"/>
                    <a:pt x="0" y="124"/>
                    <a:pt x="0" y="124"/>
                  </a:cubicBezTo>
                  <a:cubicBezTo>
                    <a:pt x="0" y="98"/>
                    <a:pt x="0" y="98"/>
                    <a:pt x="0" y="98"/>
                  </a:cubicBezTo>
                  <a:cubicBezTo>
                    <a:pt x="14" y="98"/>
                    <a:pt x="14" y="98"/>
                    <a:pt x="14" y="98"/>
                  </a:cubicBezTo>
                  <a:cubicBezTo>
                    <a:pt x="38" y="98"/>
                    <a:pt x="41" y="95"/>
                    <a:pt x="54" y="68"/>
                  </a:cubicBezTo>
                  <a:cubicBezTo>
                    <a:pt x="82" y="0"/>
                    <a:pt x="82" y="0"/>
                    <a:pt x="82" y="0"/>
                  </a:cubicBezTo>
                  <a:lnTo>
                    <a:pt x="11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4" name="Freeform 57"/>
            <p:cNvSpPr>
              <a:spLocks noEditPoints="1"/>
            </p:cNvSpPr>
            <p:nvPr userDrawn="1"/>
          </p:nvSpPr>
          <p:spPr bwMode="auto">
            <a:xfrm>
              <a:off x="5642" y="2007"/>
              <a:ext cx="312" cy="303"/>
            </a:xfrm>
            <a:custGeom>
              <a:avLst/>
              <a:gdLst>
                <a:gd name="T0" fmla="*/ 92 w 312"/>
                <a:gd name="T1" fmla="*/ 20 h 303"/>
                <a:gd name="T2" fmla="*/ 168 w 312"/>
                <a:gd name="T3" fmla="*/ 20 h 303"/>
                <a:gd name="T4" fmla="*/ 310 w 312"/>
                <a:gd name="T5" fmla="*/ 303 h 303"/>
                <a:gd name="T6" fmla="*/ 239 w 312"/>
                <a:gd name="T7" fmla="*/ 303 h 303"/>
                <a:gd name="T8" fmla="*/ 128 w 312"/>
                <a:gd name="T9" fmla="*/ 78 h 303"/>
                <a:gd name="T10" fmla="*/ 66 w 312"/>
                <a:gd name="T11" fmla="*/ 214 h 303"/>
                <a:gd name="T12" fmla="*/ 0 w 312"/>
                <a:gd name="T13" fmla="*/ 214 h 303"/>
                <a:gd name="T14" fmla="*/ 92 w 312"/>
                <a:gd name="T15" fmla="*/ 20 h 303"/>
                <a:gd name="T16" fmla="*/ 239 w 312"/>
                <a:gd name="T17" fmla="*/ 0 h 303"/>
                <a:gd name="T18" fmla="*/ 270 w 312"/>
                <a:gd name="T19" fmla="*/ 0 h 303"/>
                <a:gd name="T20" fmla="*/ 270 w 312"/>
                <a:gd name="T21" fmla="*/ 54 h 303"/>
                <a:gd name="T22" fmla="*/ 239 w 312"/>
                <a:gd name="T23" fmla="*/ 54 h 303"/>
                <a:gd name="T24" fmla="*/ 239 w 312"/>
                <a:gd name="T25" fmla="*/ 0 h 303"/>
                <a:gd name="T26" fmla="*/ 312 w 312"/>
                <a:gd name="T27" fmla="*/ 0 h 303"/>
                <a:gd name="T28" fmla="*/ 312 w 312"/>
                <a:gd name="T29" fmla="*/ 54 h 303"/>
                <a:gd name="T30" fmla="*/ 282 w 312"/>
                <a:gd name="T31" fmla="*/ 54 h 303"/>
                <a:gd name="T32" fmla="*/ 282 w 312"/>
                <a:gd name="T33" fmla="*/ 0 h 303"/>
                <a:gd name="T34" fmla="*/ 312 w 312"/>
                <a:gd name="T35"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2" h="303">
                  <a:moveTo>
                    <a:pt x="92" y="20"/>
                  </a:moveTo>
                  <a:lnTo>
                    <a:pt x="168" y="20"/>
                  </a:lnTo>
                  <a:lnTo>
                    <a:pt x="310" y="303"/>
                  </a:lnTo>
                  <a:lnTo>
                    <a:pt x="239" y="303"/>
                  </a:lnTo>
                  <a:lnTo>
                    <a:pt x="128" y="78"/>
                  </a:lnTo>
                  <a:lnTo>
                    <a:pt x="66" y="214"/>
                  </a:lnTo>
                  <a:lnTo>
                    <a:pt x="0" y="214"/>
                  </a:lnTo>
                  <a:lnTo>
                    <a:pt x="92" y="20"/>
                  </a:lnTo>
                  <a:close/>
                  <a:moveTo>
                    <a:pt x="239" y="0"/>
                  </a:moveTo>
                  <a:lnTo>
                    <a:pt x="270" y="0"/>
                  </a:lnTo>
                  <a:lnTo>
                    <a:pt x="270" y="54"/>
                  </a:lnTo>
                  <a:lnTo>
                    <a:pt x="239" y="54"/>
                  </a:lnTo>
                  <a:lnTo>
                    <a:pt x="239" y="0"/>
                  </a:lnTo>
                  <a:close/>
                  <a:moveTo>
                    <a:pt x="312" y="0"/>
                  </a:moveTo>
                  <a:lnTo>
                    <a:pt x="312" y="54"/>
                  </a:lnTo>
                  <a:lnTo>
                    <a:pt x="282" y="54"/>
                  </a:lnTo>
                  <a:lnTo>
                    <a:pt x="282" y="0"/>
                  </a:lnTo>
                  <a:lnTo>
                    <a:pt x="31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5" name="Rectangle 58"/>
            <p:cNvSpPr>
              <a:spLocks noChangeArrowheads="1"/>
            </p:cNvSpPr>
            <p:nvPr userDrawn="1"/>
          </p:nvSpPr>
          <p:spPr bwMode="auto">
            <a:xfrm>
              <a:off x="6004" y="2129"/>
              <a:ext cx="281" cy="60"/>
            </a:xfrm>
            <a:prstGeom prst="rect">
              <a:avLst/>
            </a:prstGeom>
            <a:solidFill>
              <a:srgbClr val="C500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6" name="Freeform 59"/>
            <p:cNvSpPr>
              <a:spLocks noEditPoints="1"/>
            </p:cNvSpPr>
            <p:nvPr userDrawn="1"/>
          </p:nvSpPr>
          <p:spPr bwMode="auto">
            <a:xfrm>
              <a:off x="6347" y="2012"/>
              <a:ext cx="288" cy="296"/>
            </a:xfrm>
            <a:custGeom>
              <a:avLst/>
              <a:gdLst>
                <a:gd name="T0" fmla="*/ 0 w 122"/>
                <a:gd name="T1" fmla="*/ 96 h 122"/>
                <a:gd name="T2" fmla="*/ 45 w 122"/>
                <a:gd name="T3" fmla="*/ 96 h 122"/>
                <a:gd name="T4" fmla="*/ 85 w 122"/>
                <a:gd name="T5" fmla="*/ 90 h 122"/>
                <a:gd name="T6" fmla="*/ 96 w 122"/>
                <a:gd name="T7" fmla="*/ 63 h 122"/>
                <a:gd name="T8" fmla="*/ 96 w 122"/>
                <a:gd name="T9" fmla="*/ 14 h 122"/>
                <a:gd name="T10" fmla="*/ 122 w 122"/>
                <a:gd name="T11" fmla="*/ 14 h 122"/>
                <a:gd name="T12" fmla="*/ 122 w 122"/>
                <a:gd name="T13" fmla="*/ 63 h 122"/>
                <a:gd name="T14" fmla="*/ 96 w 122"/>
                <a:gd name="T15" fmla="*/ 113 h 122"/>
                <a:gd name="T16" fmla="*/ 43 w 122"/>
                <a:gd name="T17" fmla="*/ 122 h 122"/>
                <a:gd name="T18" fmla="*/ 0 w 122"/>
                <a:gd name="T19" fmla="*/ 122 h 122"/>
                <a:gd name="T20" fmla="*/ 0 w 122"/>
                <a:gd name="T21" fmla="*/ 96 h 122"/>
                <a:gd name="T22" fmla="*/ 1 w 122"/>
                <a:gd name="T23" fmla="*/ 0 h 122"/>
                <a:gd name="T24" fmla="*/ 10 w 122"/>
                <a:gd name="T25" fmla="*/ 1 h 122"/>
                <a:gd name="T26" fmla="*/ 44 w 122"/>
                <a:gd name="T27" fmla="*/ 7 h 122"/>
                <a:gd name="T28" fmla="*/ 65 w 122"/>
                <a:gd name="T29" fmla="*/ 11 h 122"/>
                <a:gd name="T30" fmla="*/ 65 w 122"/>
                <a:gd name="T31" fmla="*/ 36 h 122"/>
                <a:gd name="T32" fmla="*/ 1 w 122"/>
                <a:gd name="T33" fmla="*/ 24 h 122"/>
                <a:gd name="T34" fmla="*/ 1 w 122"/>
                <a:gd name="T35" fmla="*/ 0 h 122"/>
                <a:gd name="T36" fmla="*/ 1 w 122"/>
                <a:gd name="T37" fmla="*/ 40 h 122"/>
                <a:gd name="T38" fmla="*/ 23 w 122"/>
                <a:gd name="T39" fmla="*/ 43 h 122"/>
                <a:gd name="T40" fmla="*/ 52 w 122"/>
                <a:gd name="T41" fmla="*/ 49 h 122"/>
                <a:gd name="T42" fmla="*/ 65 w 122"/>
                <a:gd name="T43" fmla="*/ 51 h 122"/>
                <a:gd name="T44" fmla="*/ 65 w 122"/>
                <a:gd name="T45" fmla="*/ 76 h 122"/>
                <a:gd name="T46" fmla="*/ 51 w 122"/>
                <a:gd name="T47" fmla="*/ 73 h 122"/>
                <a:gd name="T48" fmla="*/ 31 w 122"/>
                <a:gd name="T49" fmla="*/ 70 h 122"/>
                <a:gd name="T50" fmla="*/ 1 w 122"/>
                <a:gd name="T51" fmla="*/ 65 h 122"/>
                <a:gd name="T52" fmla="*/ 1 w 122"/>
                <a:gd name="T53" fmla="*/ 4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2" h="122">
                  <a:moveTo>
                    <a:pt x="0" y="96"/>
                  </a:moveTo>
                  <a:cubicBezTo>
                    <a:pt x="45" y="96"/>
                    <a:pt x="45" y="96"/>
                    <a:pt x="45" y="96"/>
                  </a:cubicBezTo>
                  <a:cubicBezTo>
                    <a:pt x="70" y="96"/>
                    <a:pt x="77" y="95"/>
                    <a:pt x="85" y="90"/>
                  </a:cubicBezTo>
                  <a:cubicBezTo>
                    <a:pt x="92" y="85"/>
                    <a:pt x="96" y="77"/>
                    <a:pt x="96" y="63"/>
                  </a:cubicBezTo>
                  <a:cubicBezTo>
                    <a:pt x="96" y="14"/>
                    <a:pt x="96" y="14"/>
                    <a:pt x="96" y="14"/>
                  </a:cubicBezTo>
                  <a:cubicBezTo>
                    <a:pt x="122" y="14"/>
                    <a:pt x="122" y="14"/>
                    <a:pt x="122" y="14"/>
                  </a:cubicBezTo>
                  <a:cubicBezTo>
                    <a:pt x="122" y="63"/>
                    <a:pt x="122" y="63"/>
                    <a:pt x="122" y="63"/>
                  </a:cubicBezTo>
                  <a:cubicBezTo>
                    <a:pt x="122" y="88"/>
                    <a:pt x="114" y="102"/>
                    <a:pt x="96" y="113"/>
                  </a:cubicBezTo>
                  <a:cubicBezTo>
                    <a:pt x="84" y="120"/>
                    <a:pt x="71" y="122"/>
                    <a:pt x="43" y="122"/>
                  </a:cubicBezTo>
                  <a:cubicBezTo>
                    <a:pt x="0" y="122"/>
                    <a:pt x="0" y="122"/>
                    <a:pt x="0" y="122"/>
                  </a:cubicBezTo>
                  <a:lnTo>
                    <a:pt x="0" y="96"/>
                  </a:lnTo>
                  <a:close/>
                  <a:moveTo>
                    <a:pt x="1" y="0"/>
                  </a:moveTo>
                  <a:cubicBezTo>
                    <a:pt x="10" y="1"/>
                    <a:pt x="10" y="1"/>
                    <a:pt x="10" y="1"/>
                  </a:cubicBezTo>
                  <a:cubicBezTo>
                    <a:pt x="44" y="7"/>
                    <a:pt x="44" y="7"/>
                    <a:pt x="44" y="7"/>
                  </a:cubicBezTo>
                  <a:cubicBezTo>
                    <a:pt x="50" y="8"/>
                    <a:pt x="54" y="9"/>
                    <a:pt x="65" y="11"/>
                  </a:cubicBezTo>
                  <a:cubicBezTo>
                    <a:pt x="65" y="36"/>
                    <a:pt x="65" y="36"/>
                    <a:pt x="65" y="36"/>
                  </a:cubicBezTo>
                  <a:cubicBezTo>
                    <a:pt x="41" y="31"/>
                    <a:pt x="25" y="28"/>
                    <a:pt x="1" y="24"/>
                  </a:cubicBezTo>
                  <a:lnTo>
                    <a:pt x="1" y="0"/>
                  </a:lnTo>
                  <a:close/>
                  <a:moveTo>
                    <a:pt x="1" y="40"/>
                  </a:moveTo>
                  <a:cubicBezTo>
                    <a:pt x="14" y="42"/>
                    <a:pt x="15" y="42"/>
                    <a:pt x="23" y="43"/>
                  </a:cubicBezTo>
                  <a:cubicBezTo>
                    <a:pt x="27" y="44"/>
                    <a:pt x="37" y="46"/>
                    <a:pt x="52" y="49"/>
                  </a:cubicBezTo>
                  <a:cubicBezTo>
                    <a:pt x="65" y="51"/>
                    <a:pt x="65" y="51"/>
                    <a:pt x="65" y="51"/>
                  </a:cubicBezTo>
                  <a:cubicBezTo>
                    <a:pt x="65" y="76"/>
                    <a:pt x="65" y="76"/>
                    <a:pt x="65" y="76"/>
                  </a:cubicBezTo>
                  <a:cubicBezTo>
                    <a:pt x="51" y="73"/>
                    <a:pt x="51" y="73"/>
                    <a:pt x="51" y="73"/>
                  </a:cubicBezTo>
                  <a:cubicBezTo>
                    <a:pt x="45" y="72"/>
                    <a:pt x="38" y="71"/>
                    <a:pt x="31" y="70"/>
                  </a:cubicBezTo>
                  <a:cubicBezTo>
                    <a:pt x="25" y="69"/>
                    <a:pt x="18" y="67"/>
                    <a:pt x="1" y="65"/>
                  </a:cubicBezTo>
                  <a:lnTo>
                    <a:pt x="1" y="4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7" name="Freeform 60"/>
            <p:cNvSpPr>
              <a:spLocks/>
            </p:cNvSpPr>
            <p:nvPr userDrawn="1"/>
          </p:nvSpPr>
          <p:spPr bwMode="auto">
            <a:xfrm>
              <a:off x="6704" y="2061"/>
              <a:ext cx="260" cy="247"/>
            </a:xfrm>
            <a:custGeom>
              <a:avLst/>
              <a:gdLst>
                <a:gd name="T0" fmla="*/ 109 w 110"/>
                <a:gd name="T1" fmla="*/ 0 h 102"/>
                <a:gd name="T2" fmla="*/ 109 w 110"/>
                <a:gd name="T3" fmla="*/ 71 h 102"/>
                <a:gd name="T4" fmla="*/ 78 w 110"/>
                <a:gd name="T5" fmla="*/ 102 h 102"/>
                <a:gd name="T6" fmla="*/ 0 w 110"/>
                <a:gd name="T7" fmla="*/ 102 h 102"/>
                <a:gd name="T8" fmla="*/ 0 w 110"/>
                <a:gd name="T9" fmla="*/ 80 h 102"/>
                <a:gd name="T10" fmla="*/ 73 w 110"/>
                <a:gd name="T11" fmla="*/ 80 h 102"/>
                <a:gd name="T12" fmla="*/ 83 w 110"/>
                <a:gd name="T13" fmla="*/ 70 h 102"/>
                <a:gd name="T14" fmla="*/ 83 w 110"/>
                <a:gd name="T15" fmla="*/ 60 h 102"/>
                <a:gd name="T16" fmla="*/ 7 w 110"/>
                <a:gd name="T17" fmla="*/ 60 h 102"/>
                <a:gd name="T18" fmla="*/ 7 w 110"/>
                <a:gd name="T19" fmla="*/ 39 h 102"/>
                <a:gd name="T20" fmla="*/ 83 w 110"/>
                <a:gd name="T21" fmla="*/ 39 h 102"/>
                <a:gd name="T22" fmla="*/ 83 w 110"/>
                <a:gd name="T23" fmla="*/ 21 h 102"/>
                <a:gd name="T24" fmla="*/ 0 w 110"/>
                <a:gd name="T25" fmla="*/ 21 h 102"/>
                <a:gd name="T26" fmla="*/ 0 w 110"/>
                <a:gd name="T27" fmla="*/ 0 h 102"/>
                <a:gd name="T28" fmla="*/ 109 w 110"/>
                <a:gd name="T2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0" h="102">
                  <a:moveTo>
                    <a:pt x="109" y="0"/>
                  </a:moveTo>
                  <a:cubicBezTo>
                    <a:pt x="109" y="71"/>
                    <a:pt x="109" y="71"/>
                    <a:pt x="109" y="71"/>
                  </a:cubicBezTo>
                  <a:cubicBezTo>
                    <a:pt x="110" y="92"/>
                    <a:pt x="99" y="102"/>
                    <a:pt x="78" y="102"/>
                  </a:cubicBezTo>
                  <a:cubicBezTo>
                    <a:pt x="0" y="102"/>
                    <a:pt x="0" y="102"/>
                    <a:pt x="0" y="102"/>
                  </a:cubicBezTo>
                  <a:cubicBezTo>
                    <a:pt x="0" y="80"/>
                    <a:pt x="0" y="80"/>
                    <a:pt x="0" y="80"/>
                  </a:cubicBezTo>
                  <a:cubicBezTo>
                    <a:pt x="73" y="80"/>
                    <a:pt x="73" y="80"/>
                    <a:pt x="73" y="80"/>
                  </a:cubicBezTo>
                  <a:cubicBezTo>
                    <a:pt x="81" y="80"/>
                    <a:pt x="83" y="79"/>
                    <a:pt x="83" y="70"/>
                  </a:cubicBezTo>
                  <a:cubicBezTo>
                    <a:pt x="83" y="60"/>
                    <a:pt x="83" y="60"/>
                    <a:pt x="83" y="60"/>
                  </a:cubicBezTo>
                  <a:cubicBezTo>
                    <a:pt x="7" y="60"/>
                    <a:pt x="7" y="60"/>
                    <a:pt x="7" y="60"/>
                  </a:cubicBezTo>
                  <a:cubicBezTo>
                    <a:pt x="7" y="39"/>
                    <a:pt x="7" y="39"/>
                    <a:pt x="7" y="39"/>
                  </a:cubicBezTo>
                  <a:cubicBezTo>
                    <a:pt x="83" y="39"/>
                    <a:pt x="83" y="39"/>
                    <a:pt x="83" y="39"/>
                  </a:cubicBezTo>
                  <a:cubicBezTo>
                    <a:pt x="83" y="21"/>
                    <a:pt x="83" y="21"/>
                    <a:pt x="83" y="21"/>
                  </a:cubicBezTo>
                  <a:cubicBezTo>
                    <a:pt x="0" y="21"/>
                    <a:pt x="0" y="21"/>
                    <a:pt x="0" y="21"/>
                  </a:cubicBezTo>
                  <a:cubicBezTo>
                    <a:pt x="0" y="0"/>
                    <a:pt x="0" y="0"/>
                    <a:pt x="0" y="0"/>
                  </a:cubicBezTo>
                  <a:lnTo>
                    <a:pt x="109"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sp>
          <p:nvSpPr>
            <p:cNvPr id="118" name="Freeform 61"/>
            <p:cNvSpPr>
              <a:spLocks noEditPoints="1"/>
            </p:cNvSpPr>
            <p:nvPr userDrawn="1"/>
          </p:nvSpPr>
          <p:spPr bwMode="auto">
            <a:xfrm>
              <a:off x="7035" y="2010"/>
              <a:ext cx="290" cy="298"/>
            </a:xfrm>
            <a:custGeom>
              <a:avLst/>
              <a:gdLst>
                <a:gd name="T0" fmla="*/ 123 w 123"/>
                <a:gd name="T1" fmla="*/ 12 h 123"/>
                <a:gd name="T2" fmla="*/ 123 w 123"/>
                <a:gd name="T3" fmla="*/ 56 h 123"/>
                <a:gd name="T4" fmla="*/ 101 w 123"/>
                <a:gd name="T5" fmla="*/ 109 h 123"/>
                <a:gd name="T6" fmla="*/ 41 w 123"/>
                <a:gd name="T7" fmla="*/ 123 h 123"/>
                <a:gd name="T8" fmla="*/ 0 w 123"/>
                <a:gd name="T9" fmla="*/ 123 h 123"/>
                <a:gd name="T10" fmla="*/ 0 w 123"/>
                <a:gd name="T11" fmla="*/ 98 h 123"/>
                <a:gd name="T12" fmla="*/ 41 w 123"/>
                <a:gd name="T13" fmla="*/ 98 h 123"/>
                <a:gd name="T14" fmla="*/ 79 w 123"/>
                <a:gd name="T15" fmla="*/ 91 h 123"/>
                <a:gd name="T16" fmla="*/ 97 w 123"/>
                <a:gd name="T17" fmla="*/ 61 h 123"/>
                <a:gd name="T18" fmla="*/ 97 w 123"/>
                <a:gd name="T19" fmla="*/ 12 h 123"/>
                <a:gd name="T20" fmla="*/ 123 w 123"/>
                <a:gd name="T21" fmla="*/ 12 h 123"/>
                <a:gd name="T22" fmla="*/ 2 w 123"/>
                <a:gd name="T23" fmla="*/ 0 h 123"/>
                <a:gd name="T24" fmla="*/ 68 w 123"/>
                <a:gd name="T25" fmla="*/ 20 h 123"/>
                <a:gd name="T26" fmla="*/ 68 w 123"/>
                <a:gd name="T27" fmla="*/ 46 h 123"/>
                <a:gd name="T28" fmla="*/ 2 w 123"/>
                <a:gd name="T29" fmla="*/ 26 h 123"/>
                <a:gd name="T30" fmla="*/ 2 w 123"/>
                <a:gd name="T31"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123">
                  <a:moveTo>
                    <a:pt x="123" y="12"/>
                  </a:moveTo>
                  <a:cubicBezTo>
                    <a:pt x="123" y="56"/>
                    <a:pt x="123" y="56"/>
                    <a:pt x="123" y="56"/>
                  </a:cubicBezTo>
                  <a:cubicBezTo>
                    <a:pt x="123" y="82"/>
                    <a:pt x="116" y="98"/>
                    <a:pt x="101" y="109"/>
                  </a:cubicBezTo>
                  <a:cubicBezTo>
                    <a:pt x="88" y="119"/>
                    <a:pt x="72" y="123"/>
                    <a:pt x="41" y="123"/>
                  </a:cubicBezTo>
                  <a:cubicBezTo>
                    <a:pt x="0" y="123"/>
                    <a:pt x="0" y="123"/>
                    <a:pt x="0" y="123"/>
                  </a:cubicBezTo>
                  <a:cubicBezTo>
                    <a:pt x="0" y="98"/>
                    <a:pt x="0" y="98"/>
                    <a:pt x="0" y="98"/>
                  </a:cubicBezTo>
                  <a:cubicBezTo>
                    <a:pt x="41" y="98"/>
                    <a:pt x="41" y="98"/>
                    <a:pt x="41" y="98"/>
                  </a:cubicBezTo>
                  <a:cubicBezTo>
                    <a:pt x="59" y="98"/>
                    <a:pt x="73" y="95"/>
                    <a:pt x="79" y="91"/>
                  </a:cubicBezTo>
                  <a:cubicBezTo>
                    <a:pt x="90" y="86"/>
                    <a:pt x="97" y="75"/>
                    <a:pt x="97" y="61"/>
                  </a:cubicBezTo>
                  <a:cubicBezTo>
                    <a:pt x="97" y="12"/>
                    <a:pt x="97" y="12"/>
                    <a:pt x="97" y="12"/>
                  </a:cubicBezTo>
                  <a:lnTo>
                    <a:pt x="123" y="12"/>
                  </a:lnTo>
                  <a:close/>
                  <a:moveTo>
                    <a:pt x="2" y="0"/>
                  </a:moveTo>
                  <a:cubicBezTo>
                    <a:pt x="27" y="7"/>
                    <a:pt x="55" y="15"/>
                    <a:pt x="68" y="20"/>
                  </a:cubicBezTo>
                  <a:cubicBezTo>
                    <a:pt x="68" y="46"/>
                    <a:pt x="68" y="46"/>
                    <a:pt x="68" y="46"/>
                  </a:cubicBezTo>
                  <a:cubicBezTo>
                    <a:pt x="46" y="39"/>
                    <a:pt x="21" y="31"/>
                    <a:pt x="2" y="26"/>
                  </a:cubicBezTo>
                  <a:lnTo>
                    <a:pt x="2"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grpSp>
      <p:cxnSp>
        <p:nvCxnSpPr>
          <p:cNvPr id="123" name="直線コネクタ 122"/>
          <p:cNvCxnSpPr/>
          <p:nvPr userDrawn="1"/>
        </p:nvCxnSpPr>
        <p:spPr>
          <a:xfrm>
            <a:off x="1259632" y="235071"/>
            <a:ext cx="7884368" cy="0"/>
          </a:xfrm>
          <a:prstGeom prst="line">
            <a:avLst/>
          </a:prstGeom>
          <a:ln w="6350"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4020509"/>
      </p:ext>
    </p:extLst>
  </p:cSld>
  <p:clrMap bg1="lt1" tx1="dk1" bg2="lt2" tx2="dk2" accent1="accent1" accent2="accent2" accent3="accent3" accent4="accent4" accent5="accent5" accent6="accent6" hlink="hlink" folHlink="folHlink"/>
  <p:sldLayoutIdLst>
    <p:sldLayoutId id="2147483993" r:id="rId1"/>
    <p:sldLayoutId id="2147483994" r:id="rId2"/>
  </p:sldLayoutIdLst>
  <p:hf sldNum="0" hdr="0" ftr="0" dt="0"/>
  <p:txStyles>
    <p:titleStyle>
      <a:lvl1pPr algn="l" rtl="0" eaLnBrk="1" latinLnBrk="0" hangingPunct="1">
        <a:spcBef>
          <a:spcPct val="0"/>
        </a:spcBef>
        <a:buNone/>
        <a:defRPr kumimoji="1"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37" indent="-283446" algn="l" rtl="0" eaLnBrk="1" latinLnBrk="0" hangingPunct="1">
        <a:lnSpc>
          <a:spcPct val="100000"/>
        </a:lnSpc>
        <a:spcBef>
          <a:spcPts val="600"/>
        </a:spcBef>
        <a:buClr>
          <a:schemeClr val="accent1"/>
        </a:buClr>
        <a:buSzPct val="80000"/>
        <a:buFont typeface="Wingdings 2"/>
        <a:buChar char=""/>
        <a:defRPr kumimoji="1" sz="3200" kern="1200">
          <a:solidFill>
            <a:schemeClr val="tx1"/>
          </a:solidFill>
          <a:latin typeface="+mn-lt"/>
          <a:ea typeface="+mn-ea"/>
          <a:cs typeface="+mn-cs"/>
        </a:defRPr>
      </a:lvl1pPr>
      <a:lvl2pPr marL="640039" indent="-237729" algn="l" rtl="0" eaLnBrk="1" latinLnBrk="0" hangingPunct="1">
        <a:lnSpc>
          <a:spcPct val="100000"/>
        </a:lnSpc>
        <a:spcBef>
          <a:spcPts val="550"/>
        </a:spcBef>
        <a:buClr>
          <a:schemeClr val="accent1"/>
        </a:buClr>
        <a:buFont typeface="Verdana"/>
        <a:buChar char="◦"/>
        <a:defRPr kumimoji="1" sz="2800" kern="1200">
          <a:solidFill>
            <a:schemeClr val="tx1"/>
          </a:solidFill>
          <a:latin typeface="+mn-lt"/>
          <a:ea typeface="+mn-ea"/>
          <a:cs typeface="+mn-cs"/>
        </a:defRPr>
      </a:lvl2pPr>
      <a:lvl3pPr marL="886912" indent="-228586" algn="l" rtl="0" eaLnBrk="1" latinLnBrk="0" hangingPunct="1">
        <a:lnSpc>
          <a:spcPct val="100000"/>
        </a:lnSpc>
        <a:spcBef>
          <a:spcPct val="20000"/>
        </a:spcBef>
        <a:buClr>
          <a:schemeClr val="accent2"/>
        </a:buClr>
        <a:buFont typeface="Wingdings 2"/>
        <a:buChar char=""/>
        <a:defRPr kumimoji="1" sz="2400" kern="1200">
          <a:solidFill>
            <a:schemeClr val="tx1"/>
          </a:solidFill>
          <a:latin typeface="+mn-lt"/>
          <a:ea typeface="+mn-ea"/>
          <a:cs typeface="+mn-cs"/>
        </a:defRPr>
      </a:lvl3pPr>
      <a:lvl4pPr marL="1097211" indent="-173725" algn="l" rtl="0" eaLnBrk="1" latinLnBrk="0" hangingPunct="1">
        <a:lnSpc>
          <a:spcPct val="100000"/>
        </a:lnSpc>
        <a:spcBef>
          <a:spcPct val="20000"/>
        </a:spcBef>
        <a:buClr>
          <a:schemeClr val="accent3"/>
        </a:buClr>
        <a:buFont typeface="Wingdings 2"/>
        <a:buChar char=""/>
        <a:defRPr kumimoji="1" sz="2000" kern="1200">
          <a:solidFill>
            <a:schemeClr val="tx1"/>
          </a:solidFill>
          <a:latin typeface="+mn-lt"/>
          <a:ea typeface="+mn-ea"/>
          <a:cs typeface="+mn-cs"/>
        </a:defRPr>
      </a:lvl4pPr>
      <a:lvl5pPr marL="1298366" indent="-182868" algn="l" rtl="0" eaLnBrk="1" latinLnBrk="0" hangingPunct="1">
        <a:lnSpc>
          <a:spcPct val="100000"/>
        </a:lnSpc>
        <a:spcBef>
          <a:spcPct val="20000"/>
        </a:spcBef>
        <a:buClr>
          <a:schemeClr val="accent4"/>
        </a:buClr>
        <a:buFont typeface="Wingdings 2"/>
        <a:buChar char=""/>
        <a:defRPr kumimoji="1" sz="2000" kern="1200">
          <a:solidFill>
            <a:schemeClr val="tx1"/>
          </a:solidFill>
          <a:latin typeface="+mn-lt"/>
          <a:ea typeface="+mn-ea"/>
          <a:cs typeface="+mn-cs"/>
        </a:defRPr>
      </a:lvl5pPr>
      <a:lvl6pPr marL="1508665" indent="-182868" algn="l" rtl="0" eaLnBrk="1" latinLnBrk="0" hangingPunct="1">
        <a:lnSpc>
          <a:spcPct val="100000"/>
        </a:lnSpc>
        <a:spcBef>
          <a:spcPct val="20000"/>
        </a:spcBef>
        <a:buClr>
          <a:schemeClr val="accent5"/>
        </a:buClr>
        <a:buFont typeface="Wingdings 2"/>
        <a:buChar char=""/>
        <a:defRPr kumimoji="1" sz="2000" kern="1200">
          <a:solidFill>
            <a:schemeClr val="tx1"/>
          </a:solidFill>
          <a:latin typeface="+mn-lt"/>
          <a:ea typeface="+mn-ea"/>
          <a:cs typeface="+mn-cs"/>
        </a:defRPr>
      </a:lvl6pPr>
      <a:lvl7pPr marL="1718964"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7pPr>
      <a:lvl8pPr marL="1920118"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8pPr>
      <a:lvl9pPr marL="2130417" indent="-182868" algn="l" rtl="0" eaLnBrk="1" latinLnBrk="0" hangingPunct="1">
        <a:lnSpc>
          <a:spcPct val="100000"/>
        </a:lnSpc>
        <a:spcBef>
          <a:spcPct val="20000"/>
        </a:spcBef>
        <a:buClr>
          <a:schemeClr val="accent6"/>
        </a:buClr>
        <a:buFont typeface="Wingdings 2"/>
        <a:buChar char=""/>
        <a:defRPr kumimoji="1" sz="2000" kern="1200">
          <a:solidFill>
            <a:schemeClr val="tx1"/>
          </a:solidFill>
          <a:latin typeface="+mn-lt"/>
          <a:ea typeface="+mn-ea"/>
          <a:cs typeface="+mn-cs"/>
        </a:defRPr>
      </a:lvl9pPr>
      <a:extLst/>
    </p:bodyStyle>
    <p:otherStyle>
      <a:lvl1pPr marL="0" algn="l" rtl="0" eaLnBrk="1" latinLnBrk="0" hangingPunct="1">
        <a:defRPr kumimoji="1" kern="1200">
          <a:solidFill>
            <a:schemeClr val="tx1"/>
          </a:solidFill>
          <a:latin typeface="+mn-lt"/>
          <a:ea typeface="+mn-ea"/>
          <a:cs typeface="+mn-cs"/>
        </a:defRPr>
      </a:lvl1pPr>
      <a:lvl2pPr marL="457171" algn="l" rtl="0" eaLnBrk="1" latinLnBrk="0" hangingPunct="1">
        <a:defRPr kumimoji="1" kern="1200">
          <a:solidFill>
            <a:schemeClr val="tx1"/>
          </a:solidFill>
          <a:latin typeface="+mn-lt"/>
          <a:ea typeface="+mn-ea"/>
          <a:cs typeface="+mn-cs"/>
        </a:defRPr>
      </a:lvl2pPr>
      <a:lvl3pPr marL="914342" algn="l" rtl="0" eaLnBrk="1" latinLnBrk="0" hangingPunct="1">
        <a:defRPr kumimoji="1" kern="1200">
          <a:solidFill>
            <a:schemeClr val="tx1"/>
          </a:solidFill>
          <a:latin typeface="+mn-lt"/>
          <a:ea typeface="+mn-ea"/>
          <a:cs typeface="+mn-cs"/>
        </a:defRPr>
      </a:lvl3pPr>
      <a:lvl4pPr marL="1371513" algn="l" rtl="0" eaLnBrk="1" latinLnBrk="0" hangingPunct="1">
        <a:defRPr kumimoji="1" kern="1200">
          <a:solidFill>
            <a:schemeClr val="tx1"/>
          </a:solidFill>
          <a:latin typeface="+mn-lt"/>
          <a:ea typeface="+mn-ea"/>
          <a:cs typeface="+mn-cs"/>
        </a:defRPr>
      </a:lvl4pPr>
      <a:lvl5pPr marL="1828684" algn="l" rtl="0" eaLnBrk="1" latinLnBrk="0" hangingPunct="1">
        <a:defRPr kumimoji="1" kern="1200">
          <a:solidFill>
            <a:schemeClr val="tx1"/>
          </a:solidFill>
          <a:latin typeface="+mn-lt"/>
          <a:ea typeface="+mn-ea"/>
          <a:cs typeface="+mn-cs"/>
        </a:defRPr>
      </a:lvl5pPr>
      <a:lvl6pPr marL="2285855" algn="l" rtl="0" eaLnBrk="1" latinLnBrk="0" hangingPunct="1">
        <a:defRPr kumimoji="1" kern="1200">
          <a:solidFill>
            <a:schemeClr val="tx1"/>
          </a:solidFill>
          <a:latin typeface="+mn-lt"/>
          <a:ea typeface="+mn-ea"/>
          <a:cs typeface="+mn-cs"/>
        </a:defRPr>
      </a:lvl6pPr>
      <a:lvl7pPr marL="2743026" algn="l" rtl="0" eaLnBrk="1" latinLnBrk="0" hangingPunct="1">
        <a:defRPr kumimoji="1" kern="1200">
          <a:solidFill>
            <a:schemeClr val="tx1"/>
          </a:solidFill>
          <a:latin typeface="+mn-lt"/>
          <a:ea typeface="+mn-ea"/>
          <a:cs typeface="+mn-cs"/>
        </a:defRPr>
      </a:lvl7pPr>
      <a:lvl8pPr marL="3200198" algn="l" rtl="0" eaLnBrk="1" latinLnBrk="0" hangingPunct="1">
        <a:defRPr kumimoji="1" kern="1200">
          <a:solidFill>
            <a:schemeClr val="tx1"/>
          </a:solidFill>
          <a:latin typeface="+mn-lt"/>
          <a:ea typeface="+mn-ea"/>
          <a:cs typeface="+mn-cs"/>
        </a:defRPr>
      </a:lvl8pPr>
      <a:lvl9pPr marL="3657369" algn="l" rtl="0" eaLnBrk="1" latinLnBrk="0" hangingPunct="1">
        <a:defRPr kumimoji="1" kern="1200">
          <a:solidFill>
            <a:schemeClr val="tx1"/>
          </a:solidFill>
          <a:latin typeface="+mn-lt"/>
          <a:ea typeface="+mn-ea"/>
          <a:cs typeface="+mn-cs"/>
        </a:defRPr>
      </a:lvl9pPr>
      <a:extLst/>
    </p:otherStyle>
  </p:txStyles>
  <p:extLst mod="1">
    <p:ext uri="{27BBF7A9-308A-43DC-89C8-2F10F3537804}">
      <p15:sldGuideLst xmlns:p15="http://schemas.microsoft.com/office/powerpoint/2012/main">
        <p15:guide id="1" orient="horz" pos="2160">
          <p15:clr>
            <a:srgbClr val="F26B43"/>
          </p15:clr>
        </p15:guide>
        <p15:guide id="2" pos="2880">
          <p15:clr>
            <a:srgbClr val="F26B43"/>
          </p15:clr>
        </p15:guide>
        <p15:guide id="3" pos="158">
          <p15:clr>
            <a:srgbClr val="F26B43"/>
          </p15:clr>
        </p15:guide>
        <p15:guide id="4" pos="5602">
          <p15:clr>
            <a:srgbClr val="F26B43"/>
          </p15:clr>
        </p15:guide>
        <p15:guide id="5" orient="horz" pos="4133">
          <p15:clr>
            <a:srgbClr val="F26B43"/>
          </p15:clr>
        </p15:guide>
        <p15:guide id="6" orient="horz" pos="73">
          <p15:clr>
            <a:srgbClr val="F26B43"/>
          </p15:clr>
        </p15:guide>
        <p15:guide id="7" orient="horz" pos="436">
          <p15:clr>
            <a:srgbClr val="F26B43"/>
          </p15:clr>
        </p15:guide>
        <p15:guide id="8" orient="horz" pos="346">
          <p15:clr>
            <a:srgbClr val="F26B43"/>
          </p15:clr>
        </p15:guide>
        <p15:guide id="9" orient="horz" pos="406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8.emf"/><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7.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image" Target="../media/image36.png"/><Relationship Id="rId16"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26.png"/><Relationship Id="rId9" Type="http://schemas.openxmlformats.org/officeDocument/2006/relationships/image" Target="../media/image42.png"/><Relationship Id="rId1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g"/><Relationship Id="rId4" Type="http://schemas.openxmlformats.org/officeDocument/2006/relationships/image" Target="../media/image52.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14.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s/_rels/slide15.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jpeg"/><Relationship Id="rId12"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9.jpe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jpeg"/><Relationship Id="rId9" Type="http://schemas.openxmlformats.org/officeDocument/2006/relationships/image" Target="../media/image72.jpg"/><Relationship Id="rId14" Type="http://schemas.openxmlformats.org/officeDocument/2006/relationships/image" Target="../media/image77.png"/></Relationships>
</file>

<file path=ppt/slides/_rels/slide16.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png"/><Relationship Id="rId4" Type="http://schemas.openxmlformats.org/officeDocument/2006/relationships/image" Target="../media/image82.jpeg"/></Relationships>
</file>

<file path=ppt/slides/_rels/slide18.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6.png"/><Relationship Id="rId7" Type="http://schemas.microsoft.com/office/2007/relationships/hdphoto" Target="../media/hdphoto2.wdp"/><Relationship Id="rId12" Type="http://schemas.openxmlformats.org/officeDocument/2006/relationships/image" Target="../media/image94.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3.jpeg"/><Relationship Id="rId5" Type="http://schemas.openxmlformats.org/officeDocument/2006/relationships/image" Target="../media/image88.png"/><Relationship Id="rId10" Type="http://schemas.openxmlformats.org/officeDocument/2006/relationships/image" Target="../media/image92.jpeg"/><Relationship Id="rId4" Type="http://schemas.openxmlformats.org/officeDocument/2006/relationships/image" Target="../media/image87.png"/><Relationship Id="rId9" Type="http://schemas.openxmlformats.org/officeDocument/2006/relationships/image" Target="../media/image91.jpeg"/></Relationships>
</file>

<file path=ppt/slides/_rels/slide1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emf"/><Relationship Id="rId1" Type="http://schemas.openxmlformats.org/officeDocument/2006/relationships/slideLayout" Target="../slideLayouts/slideLayout10.xml"/><Relationship Id="rId6" Type="http://schemas.openxmlformats.org/officeDocument/2006/relationships/image" Target="../media/image108.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23.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image" Target="../media/image113.png"/><Relationship Id="rId1" Type="http://schemas.openxmlformats.org/officeDocument/2006/relationships/slideLayout" Target="../slideLayouts/slideLayout4.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24.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image" Target="../media/image119.emf"/><Relationship Id="rId1" Type="http://schemas.openxmlformats.org/officeDocument/2006/relationships/slideLayout" Target="../slideLayouts/slideLayout2.xml"/><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slides/_rels/slide2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wmf"/><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2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jpeg"/><Relationship Id="rId11" Type="http://schemas.openxmlformats.org/officeDocument/2006/relationships/image" Target="../media/image139.png"/><Relationship Id="rId5" Type="http://schemas.openxmlformats.org/officeDocument/2006/relationships/image" Target="../media/image133.jpe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png"/></Relationships>
</file>

<file path=ppt/slides/_rels/slide2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1.png"/><Relationship Id="rId7" Type="http://schemas.openxmlformats.org/officeDocument/2006/relationships/image" Target="../media/image144.jpe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jpeg"/><Relationship Id="rId4" Type="http://schemas.microsoft.com/office/2007/relationships/hdphoto" Target="../media/hdphoto3.wdp"/><Relationship Id="rId9" Type="http://schemas.microsoft.com/office/2007/relationships/hdphoto" Target="../media/hdphoto4.wdp"/></Relationships>
</file>

<file path=ppt/slides/_rels/slide29.x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5" Type="http://schemas.openxmlformats.org/officeDocument/2006/relationships/image" Target="../media/image148.wmf"/><Relationship Id="rId4" Type="http://schemas.openxmlformats.org/officeDocument/2006/relationships/image" Target="../media/image147.png"/></Relationships>
</file>

<file path=ppt/slides/_rels/slide31.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正方形/長方形 218"/>
          <p:cNvSpPr/>
          <p:nvPr/>
        </p:nvSpPr>
        <p:spPr>
          <a:xfrm>
            <a:off x="5425148" y="-7728"/>
            <a:ext cx="3718852" cy="700426"/>
          </a:xfrm>
          <a:prstGeom prst="rect">
            <a:avLst/>
          </a:prstGeom>
          <a:solidFill>
            <a:srgbClr val="21713A"/>
          </a:solidFill>
        </p:spPr>
        <p:txBody>
          <a:bodyPr wrap="non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5425148" cy="6858000"/>
          </a:xfrm>
          <a:prstGeom prst="rect">
            <a:avLst/>
          </a:prstGeom>
        </p:spPr>
      </p:pic>
      <p:pic>
        <p:nvPicPr>
          <p:cNvPr id="186" name="図 18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2780929"/>
            <a:ext cx="5425148" cy="620596"/>
          </a:xfrm>
          <a:prstGeom prst="rect">
            <a:avLst/>
          </a:prstGeom>
        </p:spPr>
      </p:pic>
      <p:pic>
        <p:nvPicPr>
          <p:cNvPr id="218" name="図 217"/>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067944" y="3490258"/>
            <a:ext cx="1357204" cy="627529"/>
          </a:xfrm>
          <a:prstGeom prst="rect">
            <a:avLst/>
          </a:prstGeom>
        </p:spPr>
      </p:pic>
      <p:grpSp>
        <p:nvGrpSpPr>
          <p:cNvPr id="26" name="グループ化 25"/>
          <p:cNvGrpSpPr>
            <a:grpSpLocks noChangeAspect="1"/>
          </p:cNvGrpSpPr>
          <p:nvPr/>
        </p:nvGrpSpPr>
        <p:grpSpPr>
          <a:xfrm>
            <a:off x="6452403" y="5979974"/>
            <a:ext cx="1664342" cy="422001"/>
            <a:chOff x="-2243138" y="1698625"/>
            <a:chExt cx="13623926" cy="3454401"/>
          </a:xfrm>
        </p:grpSpPr>
        <p:sp>
          <p:nvSpPr>
            <p:cNvPr id="6" name="Freeform 5"/>
            <p:cNvSpPr>
              <a:spLocks/>
            </p:cNvSpPr>
            <p:nvPr/>
          </p:nvSpPr>
          <p:spPr bwMode="auto">
            <a:xfrm>
              <a:off x="-2243138" y="1698625"/>
              <a:ext cx="3508375" cy="3454400"/>
            </a:xfrm>
            <a:custGeom>
              <a:avLst/>
              <a:gdLst>
                <a:gd name="T0" fmla="*/ 931 w 935"/>
                <a:gd name="T1" fmla="*/ 389 h 918"/>
                <a:gd name="T2" fmla="*/ 591 w 935"/>
                <a:gd name="T3" fmla="*/ 0 h 918"/>
                <a:gd name="T4" fmla="*/ 467 w 935"/>
                <a:gd name="T5" fmla="*/ 123 h 918"/>
                <a:gd name="T6" fmla="*/ 788 w 935"/>
                <a:gd name="T7" fmla="*/ 384 h 918"/>
                <a:gd name="T8" fmla="*/ 467 w 935"/>
                <a:gd name="T9" fmla="*/ 567 h 918"/>
                <a:gd name="T10" fmla="*/ 147 w 935"/>
                <a:gd name="T11" fmla="*/ 384 h 918"/>
                <a:gd name="T12" fmla="*/ 467 w 935"/>
                <a:gd name="T13" fmla="*/ 123 h 918"/>
                <a:gd name="T14" fmla="*/ 344 w 935"/>
                <a:gd name="T15" fmla="*/ 0 h 918"/>
                <a:gd name="T16" fmla="*/ 4 w 935"/>
                <a:gd name="T17" fmla="*/ 389 h 918"/>
                <a:gd name="T18" fmla="*/ 0 w 935"/>
                <a:gd name="T19" fmla="*/ 451 h 918"/>
                <a:gd name="T20" fmla="*/ 7 w 935"/>
                <a:gd name="T21" fmla="*/ 532 h 918"/>
                <a:gd name="T22" fmla="*/ 94 w 935"/>
                <a:gd name="T23" fmla="*/ 521 h 918"/>
                <a:gd name="T24" fmla="*/ 149 w 935"/>
                <a:gd name="T25" fmla="*/ 525 h 918"/>
                <a:gd name="T26" fmla="*/ 393 w 935"/>
                <a:gd name="T27" fmla="*/ 716 h 918"/>
                <a:gd name="T28" fmla="*/ 412 w 935"/>
                <a:gd name="T29" fmla="*/ 773 h 918"/>
                <a:gd name="T30" fmla="*/ 421 w 935"/>
                <a:gd name="T31" fmla="*/ 848 h 918"/>
                <a:gd name="T32" fmla="*/ 414 w 935"/>
                <a:gd name="T33" fmla="*/ 915 h 918"/>
                <a:gd name="T34" fmla="*/ 413 w 935"/>
                <a:gd name="T35" fmla="*/ 918 h 918"/>
                <a:gd name="T36" fmla="*/ 522 w 935"/>
                <a:gd name="T37" fmla="*/ 918 h 918"/>
                <a:gd name="T38" fmla="*/ 521 w 935"/>
                <a:gd name="T39" fmla="*/ 915 h 918"/>
                <a:gd name="T40" fmla="*/ 514 w 935"/>
                <a:gd name="T41" fmla="*/ 848 h 918"/>
                <a:gd name="T42" fmla="*/ 523 w 935"/>
                <a:gd name="T43" fmla="*/ 773 h 918"/>
                <a:gd name="T44" fmla="*/ 542 w 935"/>
                <a:gd name="T45" fmla="*/ 716 h 918"/>
                <a:gd name="T46" fmla="*/ 786 w 935"/>
                <a:gd name="T47" fmla="*/ 525 h 918"/>
                <a:gd name="T48" fmla="*/ 841 w 935"/>
                <a:gd name="T49" fmla="*/ 521 h 918"/>
                <a:gd name="T50" fmla="*/ 927 w 935"/>
                <a:gd name="T51" fmla="*/ 532 h 918"/>
                <a:gd name="T52" fmla="*/ 935 w 935"/>
                <a:gd name="T53" fmla="*/ 451 h 918"/>
                <a:gd name="T54" fmla="*/ 931 w 935"/>
                <a:gd name="T55" fmla="*/ 389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5" h="918">
                  <a:moveTo>
                    <a:pt x="931" y="389"/>
                  </a:moveTo>
                  <a:cubicBezTo>
                    <a:pt x="906" y="201"/>
                    <a:pt x="770" y="49"/>
                    <a:pt x="591" y="0"/>
                  </a:cubicBezTo>
                  <a:cubicBezTo>
                    <a:pt x="467" y="123"/>
                    <a:pt x="467" y="123"/>
                    <a:pt x="467" y="123"/>
                  </a:cubicBezTo>
                  <a:cubicBezTo>
                    <a:pt x="625" y="123"/>
                    <a:pt x="757" y="235"/>
                    <a:pt x="788" y="384"/>
                  </a:cubicBezTo>
                  <a:cubicBezTo>
                    <a:pt x="657" y="399"/>
                    <a:pt x="543" y="467"/>
                    <a:pt x="467" y="567"/>
                  </a:cubicBezTo>
                  <a:cubicBezTo>
                    <a:pt x="392" y="467"/>
                    <a:pt x="278" y="399"/>
                    <a:pt x="147" y="384"/>
                  </a:cubicBezTo>
                  <a:cubicBezTo>
                    <a:pt x="178" y="235"/>
                    <a:pt x="310" y="123"/>
                    <a:pt x="467" y="123"/>
                  </a:cubicBezTo>
                  <a:cubicBezTo>
                    <a:pt x="344" y="0"/>
                    <a:pt x="344" y="0"/>
                    <a:pt x="344" y="0"/>
                  </a:cubicBezTo>
                  <a:cubicBezTo>
                    <a:pt x="165" y="49"/>
                    <a:pt x="29" y="201"/>
                    <a:pt x="4" y="389"/>
                  </a:cubicBezTo>
                  <a:cubicBezTo>
                    <a:pt x="1" y="409"/>
                    <a:pt x="0" y="430"/>
                    <a:pt x="0" y="451"/>
                  </a:cubicBezTo>
                  <a:cubicBezTo>
                    <a:pt x="0" y="478"/>
                    <a:pt x="3" y="506"/>
                    <a:pt x="7" y="532"/>
                  </a:cubicBezTo>
                  <a:cubicBezTo>
                    <a:pt x="35" y="525"/>
                    <a:pt x="64" y="521"/>
                    <a:pt x="94" y="521"/>
                  </a:cubicBezTo>
                  <a:cubicBezTo>
                    <a:pt x="112" y="521"/>
                    <a:pt x="131" y="522"/>
                    <a:pt x="149" y="525"/>
                  </a:cubicBezTo>
                  <a:cubicBezTo>
                    <a:pt x="258" y="544"/>
                    <a:pt x="349" y="617"/>
                    <a:pt x="393" y="716"/>
                  </a:cubicBezTo>
                  <a:cubicBezTo>
                    <a:pt x="401" y="734"/>
                    <a:pt x="407" y="753"/>
                    <a:pt x="412" y="773"/>
                  </a:cubicBezTo>
                  <a:cubicBezTo>
                    <a:pt x="418" y="797"/>
                    <a:pt x="421" y="822"/>
                    <a:pt x="421" y="848"/>
                  </a:cubicBezTo>
                  <a:cubicBezTo>
                    <a:pt x="421" y="871"/>
                    <a:pt x="418" y="893"/>
                    <a:pt x="414" y="915"/>
                  </a:cubicBezTo>
                  <a:cubicBezTo>
                    <a:pt x="413" y="918"/>
                    <a:pt x="413" y="918"/>
                    <a:pt x="413" y="918"/>
                  </a:cubicBezTo>
                  <a:cubicBezTo>
                    <a:pt x="522" y="918"/>
                    <a:pt x="522" y="918"/>
                    <a:pt x="522" y="918"/>
                  </a:cubicBezTo>
                  <a:cubicBezTo>
                    <a:pt x="521" y="915"/>
                    <a:pt x="521" y="915"/>
                    <a:pt x="521" y="915"/>
                  </a:cubicBezTo>
                  <a:cubicBezTo>
                    <a:pt x="516" y="893"/>
                    <a:pt x="514" y="871"/>
                    <a:pt x="514" y="848"/>
                  </a:cubicBezTo>
                  <a:cubicBezTo>
                    <a:pt x="514" y="822"/>
                    <a:pt x="517" y="797"/>
                    <a:pt x="523" y="773"/>
                  </a:cubicBezTo>
                  <a:cubicBezTo>
                    <a:pt x="527" y="753"/>
                    <a:pt x="534" y="734"/>
                    <a:pt x="542" y="716"/>
                  </a:cubicBezTo>
                  <a:cubicBezTo>
                    <a:pt x="585" y="617"/>
                    <a:pt x="676" y="544"/>
                    <a:pt x="786" y="525"/>
                  </a:cubicBezTo>
                  <a:cubicBezTo>
                    <a:pt x="804" y="522"/>
                    <a:pt x="822" y="521"/>
                    <a:pt x="841" y="521"/>
                  </a:cubicBezTo>
                  <a:cubicBezTo>
                    <a:pt x="871" y="521"/>
                    <a:pt x="900" y="525"/>
                    <a:pt x="927" y="532"/>
                  </a:cubicBezTo>
                  <a:cubicBezTo>
                    <a:pt x="932" y="506"/>
                    <a:pt x="935" y="478"/>
                    <a:pt x="935" y="451"/>
                  </a:cubicBezTo>
                  <a:cubicBezTo>
                    <a:pt x="935" y="430"/>
                    <a:pt x="933" y="409"/>
                    <a:pt x="931" y="389"/>
                  </a:cubicBez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 name="Freeform 6"/>
            <p:cNvSpPr>
              <a:spLocks/>
            </p:cNvSpPr>
            <p:nvPr/>
          </p:nvSpPr>
          <p:spPr bwMode="auto">
            <a:xfrm>
              <a:off x="2139950" y="1698625"/>
              <a:ext cx="2044700" cy="2178050"/>
            </a:xfrm>
            <a:custGeom>
              <a:avLst/>
              <a:gdLst>
                <a:gd name="T0" fmla="*/ 380 w 545"/>
                <a:gd name="T1" fmla="*/ 391 h 579"/>
                <a:gd name="T2" fmla="*/ 313 w 545"/>
                <a:gd name="T3" fmla="*/ 222 h 579"/>
                <a:gd name="T4" fmla="*/ 537 w 545"/>
                <a:gd name="T5" fmla="*/ 222 h 579"/>
                <a:gd name="T6" fmla="*/ 537 w 545"/>
                <a:gd name="T7" fmla="*/ 166 h 579"/>
                <a:gd name="T8" fmla="*/ 308 w 545"/>
                <a:gd name="T9" fmla="*/ 166 h 579"/>
                <a:gd name="T10" fmla="*/ 308 w 545"/>
                <a:gd name="T11" fmla="*/ 155 h 579"/>
                <a:gd name="T12" fmla="*/ 308 w 545"/>
                <a:gd name="T13" fmla="*/ 0 h 579"/>
                <a:gd name="T14" fmla="*/ 238 w 545"/>
                <a:gd name="T15" fmla="*/ 0 h 579"/>
                <a:gd name="T16" fmla="*/ 238 w 545"/>
                <a:gd name="T17" fmla="*/ 155 h 579"/>
                <a:gd name="T18" fmla="*/ 238 w 545"/>
                <a:gd name="T19" fmla="*/ 166 h 579"/>
                <a:gd name="T20" fmla="*/ 8 w 545"/>
                <a:gd name="T21" fmla="*/ 166 h 579"/>
                <a:gd name="T22" fmla="*/ 8 w 545"/>
                <a:gd name="T23" fmla="*/ 222 h 579"/>
                <a:gd name="T24" fmla="*/ 232 w 545"/>
                <a:gd name="T25" fmla="*/ 222 h 579"/>
                <a:gd name="T26" fmla="*/ 165 w 545"/>
                <a:gd name="T27" fmla="*/ 391 h 579"/>
                <a:gd name="T28" fmla="*/ 25 w 545"/>
                <a:gd name="T29" fmla="*/ 504 h 579"/>
                <a:gd name="T30" fmla="*/ 0 w 545"/>
                <a:gd name="T31" fmla="*/ 514 h 579"/>
                <a:gd name="T32" fmla="*/ 0 w 545"/>
                <a:gd name="T33" fmla="*/ 579 h 579"/>
                <a:gd name="T34" fmla="*/ 214 w 545"/>
                <a:gd name="T35" fmla="*/ 427 h 579"/>
                <a:gd name="T36" fmla="*/ 264 w 545"/>
                <a:gd name="T37" fmla="*/ 337 h 579"/>
                <a:gd name="T38" fmla="*/ 264 w 545"/>
                <a:gd name="T39" fmla="*/ 337 h 579"/>
                <a:gd name="T40" fmla="*/ 273 w 545"/>
                <a:gd name="T41" fmla="*/ 332 h 579"/>
                <a:gd name="T42" fmla="*/ 281 w 545"/>
                <a:gd name="T43" fmla="*/ 337 h 579"/>
                <a:gd name="T44" fmla="*/ 281 w 545"/>
                <a:gd name="T45" fmla="*/ 337 h 579"/>
                <a:gd name="T46" fmla="*/ 331 w 545"/>
                <a:gd name="T47" fmla="*/ 427 h 579"/>
                <a:gd name="T48" fmla="*/ 545 w 545"/>
                <a:gd name="T49" fmla="*/ 579 h 579"/>
                <a:gd name="T50" fmla="*/ 545 w 545"/>
                <a:gd name="T51" fmla="*/ 514 h 579"/>
                <a:gd name="T52" fmla="*/ 380 w 545"/>
                <a:gd name="T53" fmla="*/ 391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5" h="579">
                  <a:moveTo>
                    <a:pt x="380" y="391"/>
                  </a:moveTo>
                  <a:cubicBezTo>
                    <a:pt x="341" y="339"/>
                    <a:pt x="321" y="276"/>
                    <a:pt x="313" y="222"/>
                  </a:cubicBezTo>
                  <a:cubicBezTo>
                    <a:pt x="537" y="222"/>
                    <a:pt x="537" y="222"/>
                    <a:pt x="537" y="222"/>
                  </a:cubicBezTo>
                  <a:cubicBezTo>
                    <a:pt x="537" y="166"/>
                    <a:pt x="537" y="166"/>
                    <a:pt x="537" y="166"/>
                  </a:cubicBezTo>
                  <a:cubicBezTo>
                    <a:pt x="308" y="166"/>
                    <a:pt x="308" y="166"/>
                    <a:pt x="308" y="166"/>
                  </a:cubicBezTo>
                  <a:cubicBezTo>
                    <a:pt x="308" y="155"/>
                    <a:pt x="308" y="155"/>
                    <a:pt x="308" y="155"/>
                  </a:cubicBezTo>
                  <a:cubicBezTo>
                    <a:pt x="308" y="0"/>
                    <a:pt x="308" y="0"/>
                    <a:pt x="308" y="0"/>
                  </a:cubicBezTo>
                  <a:cubicBezTo>
                    <a:pt x="238" y="0"/>
                    <a:pt x="238" y="0"/>
                    <a:pt x="238" y="0"/>
                  </a:cubicBezTo>
                  <a:cubicBezTo>
                    <a:pt x="238" y="155"/>
                    <a:pt x="238" y="155"/>
                    <a:pt x="238" y="155"/>
                  </a:cubicBezTo>
                  <a:cubicBezTo>
                    <a:pt x="238" y="166"/>
                    <a:pt x="238" y="166"/>
                    <a:pt x="238" y="166"/>
                  </a:cubicBezTo>
                  <a:cubicBezTo>
                    <a:pt x="8" y="166"/>
                    <a:pt x="8" y="166"/>
                    <a:pt x="8" y="166"/>
                  </a:cubicBezTo>
                  <a:cubicBezTo>
                    <a:pt x="8" y="222"/>
                    <a:pt x="8" y="222"/>
                    <a:pt x="8" y="222"/>
                  </a:cubicBezTo>
                  <a:cubicBezTo>
                    <a:pt x="232" y="222"/>
                    <a:pt x="232" y="222"/>
                    <a:pt x="232" y="222"/>
                  </a:cubicBezTo>
                  <a:cubicBezTo>
                    <a:pt x="224" y="276"/>
                    <a:pt x="204" y="339"/>
                    <a:pt x="165" y="391"/>
                  </a:cubicBezTo>
                  <a:cubicBezTo>
                    <a:pt x="121" y="450"/>
                    <a:pt x="68" y="484"/>
                    <a:pt x="25" y="504"/>
                  </a:cubicBezTo>
                  <a:cubicBezTo>
                    <a:pt x="0" y="514"/>
                    <a:pt x="0" y="514"/>
                    <a:pt x="0" y="514"/>
                  </a:cubicBezTo>
                  <a:cubicBezTo>
                    <a:pt x="0" y="579"/>
                    <a:pt x="0" y="579"/>
                    <a:pt x="0" y="579"/>
                  </a:cubicBezTo>
                  <a:cubicBezTo>
                    <a:pt x="51" y="563"/>
                    <a:pt x="142" y="523"/>
                    <a:pt x="214" y="427"/>
                  </a:cubicBezTo>
                  <a:cubicBezTo>
                    <a:pt x="235" y="399"/>
                    <a:pt x="252" y="368"/>
                    <a:pt x="264" y="337"/>
                  </a:cubicBezTo>
                  <a:cubicBezTo>
                    <a:pt x="264" y="337"/>
                    <a:pt x="264" y="337"/>
                    <a:pt x="264" y="337"/>
                  </a:cubicBezTo>
                  <a:cubicBezTo>
                    <a:pt x="273" y="332"/>
                    <a:pt x="273" y="332"/>
                    <a:pt x="273" y="332"/>
                  </a:cubicBezTo>
                  <a:cubicBezTo>
                    <a:pt x="281" y="337"/>
                    <a:pt x="281" y="337"/>
                    <a:pt x="281" y="337"/>
                  </a:cubicBezTo>
                  <a:cubicBezTo>
                    <a:pt x="281" y="337"/>
                    <a:pt x="281" y="337"/>
                    <a:pt x="281" y="337"/>
                  </a:cubicBezTo>
                  <a:cubicBezTo>
                    <a:pt x="294" y="368"/>
                    <a:pt x="310" y="399"/>
                    <a:pt x="331" y="427"/>
                  </a:cubicBezTo>
                  <a:cubicBezTo>
                    <a:pt x="403" y="523"/>
                    <a:pt x="495" y="563"/>
                    <a:pt x="545" y="579"/>
                  </a:cubicBezTo>
                  <a:cubicBezTo>
                    <a:pt x="545" y="514"/>
                    <a:pt x="545" y="514"/>
                    <a:pt x="545" y="514"/>
                  </a:cubicBezTo>
                  <a:cubicBezTo>
                    <a:pt x="501" y="497"/>
                    <a:pt x="433" y="462"/>
                    <a:pt x="380" y="391"/>
                  </a:cubicBez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 name="Freeform 7"/>
            <p:cNvSpPr>
              <a:spLocks/>
            </p:cNvSpPr>
            <p:nvPr/>
          </p:nvSpPr>
          <p:spPr bwMode="auto">
            <a:xfrm>
              <a:off x="6877050" y="1698625"/>
              <a:ext cx="2044700" cy="2178050"/>
            </a:xfrm>
            <a:custGeom>
              <a:avLst/>
              <a:gdLst>
                <a:gd name="T0" fmla="*/ 380 w 545"/>
                <a:gd name="T1" fmla="*/ 391 h 579"/>
                <a:gd name="T2" fmla="*/ 313 w 545"/>
                <a:gd name="T3" fmla="*/ 222 h 579"/>
                <a:gd name="T4" fmla="*/ 537 w 545"/>
                <a:gd name="T5" fmla="*/ 222 h 579"/>
                <a:gd name="T6" fmla="*/ 537 w 545"/>
                <a:gd name="T7" fmla="*/ 166 h 579"/>
                <a:gd name="T8" fmla="*/ 307 w 545"/>
                <a:gd name="T9" fmla="*/ 166 h 579"/>
                <a:gd name="T10" fmla="*/ 307 w 545"/>
                <a:gd name="T11" fmla="*/ 155 h 579"/>
                <a:gd name="T12" fmla="*/ 307 w 545"/>
                <a:gd name="T13" fmla="*/ 0 h 579"/>
                <a:gd name="T14" fmla="*/ 237 w 545"/>
                <a:gd name="T15" fmla="*/ 0 h 579"/>
                <a:gd name="T16" fmla="*/ 237 w 545"/>
                <a:gd name="T17" fmla="*/ 155 h 579"/>
                <a:gd name="T18" fmla="*/ 237 w 545"/>
                <a:gd name="T19" fmla="*/ 166 h 579"/>
                <a:gd name="T20" fmla="*/ 8 w 545"/>
                <a:gd name="T21" fmla="*/ 166 h 579"/>
                <a:gd name="T22" fmla="*/ 8 w 545"/>
                <a:gd name="T23" fmla="*/ 222 h 579"/>
                <a:gd name="T24" fmla="*/ 232 w 545"/>
                <a:gd name="T25" fmla="*/ 222 h 579"/>
                <a:gd name="T26" fmla="*/ 165 w 545"/>
                <a:gd name="T27" fmla="*/ 391 h 579"/>
                <a:gd name="T28" fmla="*/ 25 w 545"/>
                <a:gd name="T29" fmla="*/ 504 h 579"/>
                <a:gd name="T30" fmla="*/ 0 w 545"/>
                <a:gd name="T31" fmla="*/ 514 h 579"/>
                <a:gd name="T32" fmla="*/ 0 w 545"/>
                <a:gd name="T33" fmla="*/ 579 h 579"/>
                <a:gd name="T34" fmla="*/ 214 w 545"/>
                <a:gd name="T35" fmla="*/ 427 h 579"/>
                <a:gd name="T36" fmla="*/ 264 w 545"/>
                <a:gd name="T37" fmla="*/ 337 h 579"/>
                <a:gd name="T38" fmla="*/ 264 w 545"/>
                <a:gd name="T39" fmla="*/ 337 h 579"/>
                <a:gd name="T40" fmla="*/ 272 w 545"/>
                <a:gd name="T41" fmla="*/ 332 h 579"/>
                <a:gd name="T42" fmla="*/ 281 w 545"/>
                <a:gd name="T43" fmla="*/ 337 h 579"/>
                <a:gd name="T44" fmla="*/ 281 w 545"/>
                <a:gd name="T45" fmla="*/ 337 h 579"/>
                <a:gd name="T46" fmla="*/ 331 w 545"/>
                <a:gd name="T47" fmla="*/ 427 h 579"/>
                <a:gd name="T48" fmla="*/ 545 w 545"/>
                <a:gd name="T49" fmla="*/ 579 h 579"/>
                <a:gd name="T50" fmla="*/ 545 w 545"/>
                <a:gd name="T51" fmla="*/ 514 h 579"/>
                <a:gd name="T52" fmla="*/ 380 w 545"/>
                <a:gd name="T53" fmla="*/ 391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5" h="579">
                  <a:moveTo>
                    <a:pt x="380" y="391"/>
                  </a:moveTo>
                  <a:cubicBezTo>
                    <a:pt x="341" y="339"/>
                    <a:pt x="321" y="276"/>
                    <a:pt x="313" y="222"/>
                  </a:cubicBezTo>
                  <a:cubicBezTo>
                    <a:pt x="537" y="222"/>
                    <a:pt x="537" y="222"/>
                    <a:pt x="537" y="222"/>
                  </a:cubicBezTo>
                  <a:cubicBezTo>
                    <a:pt x="537" y="166"/>
                    <a:pt x="537" y="166"/>
                    <a:pt x="537" y="166"/>
                  </a:cubicBezTo>
                  <a:cubicBezTo>
                    <a:pt x="307" y="166"/>
                    <a:pt x="307" y="166"/>
                    <a:pt x="307" y="166"/>
                  </a:cubicBezTo>
                  <a:cubicBezTo>
                    <a:pt x="307" y="155"/>
                    <a:pt x="307" y="155"/>
                    <a:pt x="307" y="155"/>
                  </a:cubicBezTo>
                  <a:cubicBezTo>
                    <a:pt x="307" y="0"/>
                    <a:pt x="307" y="0"/>
                    <a:pt x="307" y="0"/>
                  </a:cubicBezTo>
                  <a:cubicBezTo>
                    <a:pt x="237" y="0"/>
                    <a:pt x="237" y="0"/>
                    <a:pt x="237" y="0"/>
                  </a:cubicBezTo>
                  <a:cubicBezTo>
                    <a:pt x="237" y="155"/>
                    <a:pt x="237" y="155"/>
                    <a:pt x="237" y="155"/>
                  </a:cubicBezTo>
                  <a:cubicBezTo>
                    <a:pt x="237" y="166"/>
                    <a:pt x="237" y="166"/>
                    <a:pt x="237" y="166"/>
                  </a:cubicBezTo>
                  <a:cubicBezTo>
                    <a:pt x="8" y="166"/>
                    <a:pt x="8" y="166"/>
                    <a:pt x="8" y="166"/>
                  </a:cubicBezTo>
                  <a:cubicBezTo>
                    <a:pt x="8" y="222"/>
                    <a:pt x="8" y="222"/>
                    <a:pt x="8" y="222"/>
                  </a:cubicBezTo>
                  <a:cubicBezTo>
                    <a:pt x="232" y="222"/>
                    <a:pt x="232" y="222"/>
                    <a:pt x="232" y="222"/>
                  </a:cubicBezTo>
                  <a:cubicBezTo>
                    <a:pt x="223" y="276"/>
                    <a:pt x="204" y="339"/>
                    <a:pt x="165" y="391"/>
                  </a:cubicBezTo>
                  <a:cubicBezTo>
                    <a:pt x="121" y="450"/>
                    <a:pt x="67" y="484"/>
                    <a:pt x="25" y="504"/>
                  </a:cubicBezTo>
                  <a:cubicBezTo>
                    <a:pt x="0" y="514"/>
                    <a:pt x="0" y="514"/>
                    <a:pt x="0" y="514"/>
                  </a:cubicBezTo>
                  <a:cubicBezTo>
                    <a:pt x="0" y="579"/>
                    <a:pt x="0" y="579"/>
                    <a:pt x="0" y="579"/>
                  </a:cubicBezTo>
                  <a:cubicBezTo>
                    <a:pt x="50" y="563"/>
                    <a:pt x="142" y="523"/>
                    <a:pt x="214" y="427"/>
                  </a:cubicBezTo>
                  <a:cubicBezTo>
                    <a:pt x="235" y="399"/>
                    <a:pt x="251" y="368"/>
                    <a:pt x="264" y="337"/>
                  </a:cubicBezTo>
                  <a:cubicBezTo>
                    <a:pt x="264" y="337"/>
                    <a:pt x="264" y="337"/>
                    <a:pt x="264" y="337"/>
                  </a:cubicBezTo>
                  <a:cubicBezTo>
                    <a:pt x="272" y="332"/>
                    <a:pt x="272" y="332"/>
                    <a:pt x="272" y="332"/>
                  </a:cubicBezTo>
                  <a:cubicBezTo>
                    <a:pt x="281" y="337"/>
                    <a:pt x="281" y="337"/>
                    <a:pt x="281" y="337"/>
                  </a:cubicBezTo>
                  <a:cubicBezTo>
                    <a:pt x="281" y="337"/>
                    <a:pt x="281" y="337"/>
                    <a:pt x="281" y="337"/>
                  </a:cubicBezTo>
                  <a:cubicBezTo>
                    <a:pt x="293" y="368"/>
                    <a:pt x="310" y="399"/>
                    <a:pt x="331" y="427"/>
                  </a:cubicBezTo>
                  <a:cubicBezTo>
                    <a:pt x="403" y="523"/>
                    <a:pt x="494" y="563"/>
                    <a:pt x="545" y="579"/>
                  </a:cubicBezTo>
                  <a:cubicBezTo>
                    <a:pt x="545" y="514"/>
                    <a:pt x="545" y="514"/>
                    <a:pt x="545" y="514"/>
                  </a:cubicBezTo>
                  <a:cubicBezTo>
                    <a:pt x="500" y="497"/>
                    <a:pt x="433" y="462"/>
                    <a:pt x="380" y="391"/>
                  </a:cubicBez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 name="Freeform 8"/>
            <p:cNvSpPr>
              <a:spLocks noEditPoints="1"/>
            </p:cNvSpPr>
            <p:nvPr/>
          </p:nvSpPr>
          <p:spPr bwMode="auto">
            <a:xfrm>
              <a:off x="4519612" y="1770063"/>
              <a:ext cx="2085975" cy="2098675"/>
            </a:xfrm>
            <a:custGeom>
              <a:avLst/>
              <a:gdLst>
                <a:gd name="T0" fmla="*/ 126 w 556"/>
                <a:gd name="T1" fmla="*/ 56 h 558"/>
                <a:gd name="T2" fmla="*/ 127 w 556"/>
                <a:gd name="T3" fmla="*/ 52 h 558"/>
                <a:gd name="T4" fmla="*/ 117 w 556"/>
                <a:gd name="T5" fmla="*/ 43 h 558"/>
                <a:gd name="T6" fmla="*/ 99 w 556"/>
                <a:gd name="T7" fmla="*/ 43 h 558"/>
                <a:gd name="T8" fmla="*/ 57 w 556"/>
                <a:gd name="T9" fmla="*/ 43 h 558"/>
                <a:gd name="T10" fmla="*/ 57 w 556"/>
                <a:gd name="T11" fmla="*/ 558 h 558"/>
                <a:gd name="T12" fmla="*/ 0 w 556"/>
                <a:gd name="T13" fmla="*/ 558 h 558"/>
                <a:gd name="T14" fmla="*/ 0 w 556"/>
                <a:gd name="T15" fmla="*/ 0 h 558"/>
                <a:gd name="T16" fmla="*/ 187 w 556"/>
                <a:gd name="T17" fmla="*/ 0 h 558"/>
                <a:gd name="T18" fmla="*/ 187 w 556"/>
                <a:gd name="T19" fmla="*/ 52 h 558"/>
                <a:gd name="T20" fmla="*/ 143 w 556"/>
                <a:gd name="T21" fmla="*/ 170 h 558"/>
                <a:gd name="T22" fmla="*/ 151 w 556"/>
                <a:gd name="T23" fmla="*/ 180 h 558"/>
                <a:gd name="T24" fmla="*/ 185 w 556"/>
                <a:gd name="T25" fmla="*/ 275 h 558"/>
                <a:gd name="T26" fmla="*/ 140 w 556"/>
                <a:gd name="T27" fmla="*/ 399 h 558"/>
                <a:gd name="T28" fmla="*/ 116 w 556"/>
                <a:gd name="T29" fmla="*/ 417 h 558"/>
                <a:gd name="T30" fmla="*/ 101 w 556"/>
                <a:gd name="T31" fmla="*/ 368 h 558"/>
                <a:gd name="T32" fmla="*/ 106 w 556"/>
                <a:gd name="T33" fmla="*/ 364 h 558"/>
                <a:gd name="T34" fmla="*/ 136 w 556"/>
                <a:gd name="T35" fmla="*/ 275 h 558"/>
                <a:gd name="T36" fmla="*/ 110 w 556"/>
                <a:gd name="T37" fmla="*/ 209 h 558"/>
                <a:gd name="T38" fmla="*/ 82 w 556"/>
                <a:gd name="T39" fmla="*/ 176 h 558"/>
                <a:gd name="T40" fmla="*/ 82 w 556"/>
                <a:gd name="T41" fmla="*/ 176 h 558"/>
                <a:gd name="T42" fmla="*/ 82 w 556"/>
                <a:gd name="T43" fmla="*/ 176 h 558"/>
                <a:gd name="T44" fmla="*/ 122 w 556"/>
                <a:gd name="T45" fmla="*/ 69 h 558"/>
                <a:gd name="T46" fmla="*/ 126 w 556"/>
                <a:gd name="T47" fmla="*/ 56 h 558"/>
                <a:gd name="T48" fmla="*/ 556 w 556"/>
                <a:gd name="T49" fmla="*/ 495 h 558"/>
                <a:gd name="T50" fmla="*/ 556 w 556"/>
                <a:gd name="T51" fmla="*/ 551 h 558"/>
                <a:gd name="T52" fmla="*/ 431 w 556"/>
                <a:gd name="T53" fmla="*/ 475 h 558"/>
                <a:gd name="T54" fmla="*/ 402 w 556"/>
                <a:gd name="T55" fmla="*/ 446 h 558"/>
                <a:gd name="T56" fmla="*/ 363 w 556"/>
                <a:gd name="T57" fmla="*/ 487 h 558"/>
                <a:gd name="T58" fmla="*/ 264 w 556"/>
                <a:gd name="T59" fmla="*/ 557 h 558"/>
                <a:gd name="T60" fmla="*/ 264 w 556"/>
                <a:gd name="T61" fmla="*/ 498 h 558"/>
                <a:gd name="T62" fmla="*/ 328 w 556"/>
                <a:gd name="T63" fmla="*/ 448 h 558"/>
                <a:gd name="T64" fmla="*/ 367 w 556"/>
                <a:gd name="T65" fmla="*/ 406 h 558"/>
                <a:gd name="T66" fmla="*/ 324 w 556"/>
                <a:gd name="T67" fmla="*/ 345 h 558"/>
                <a:gd name="T68" fmla="*/ 281 w 556"/>
                <a:gd name="T69" fmla="*/ 255 h 558"/>
                <a:gd name="T70" fmla="*/ 276 w 556"/>
                <a:gd name="T71" fmla="*/ 338 h 558"/>
                <a:gd name="T72" fmla="*/ 208 w 556"/>
                <a:gd name="T73" fmla="*/ 483 h 558"/>
                <a:gd name="T74" fmla="*/ 150 w 556"/>
                <a:gd name="T75" fmla="*/ 525 h 558"/>
                <a:gd name="T76" fmla="*/ 134 w 556"/>
                <a:gd name="T77" fmla="*/ 474 h 558"/>
                <a:gd name="T78" fmla="*/ 170 w 556"/>
                <a:gd name="T79" fmla="*/ 447 h 558"/>
                <a:gd name="T80" fmla="*/ 224 w 556"/>
                <a:gd name="T81" fmla="*/ 331 h 558"/>
                <a:gd name="T82" fmla="*/ 229 w 556"/>
                <a:gd name="T83" fmla="*/ 227 h 558"/>
                <a:gd name="T84" fmla="*/ 229 w 556"/>
                <a:gd name="T85" fmla="*/ 201 h 558"/>
                <a:gd name="T86" fmla="*/ 229 w 556"/>
                <a:gd name="T87" fmla="*/ 0 h 558"/>
                <a:gd name="T88" fmla="*/ 532 w 556"/>
                <a:gd name="T89" fmla="*/ 0 h 558"/>
                <a:gd name="T90" fmla="*/ 532 w 556"/>
                <a:gd name="T91" fmla="*/ 56 h 558"/>
                <a:gd name="T92" fmla="*/ 295 w 556"/>
                <a:gd name="T93" fmla="*/ 56 h 558"/>
                <a:gd name="T94" fmla="*/ 295 w 556"/>
                <a:gd name="T95" fmla="*/ 151 h 558"/>
                <a:gd name="T96" fmla="*/ 531 w 556"/>
                <a:gd name="T97" fmla="*/ 151 h 558"/>
                <a:gd name="T98" fmla="*/ 469 w 556"/>
                <a:gd name="T99" fmla="*/ 342 h 558"/>
                <a:gd name="T100" fmla="*/ 434 w 556"/>
                <a:gd name="T101" fmla="*/ 404 h 558"/>
                <a:gd name="T102" fmla="*/ 466 w 556"/>
                <a:gd name="T103" fmla="*/ 436 h 558"/>
                <a:gd name="T104" fmla="*/ 556 w 556"/>
                <a:gd name="T105" fmla="*/ 495 h 558"/>
                <a:gd name="T106" fmla="*/ 462 w 556"/>
                <a:gd name="T107" fmla="*/ 213 h 558"/>
                <a:gd name="T108" fmla="*/ 462 w 556"/>
                <a:gd name="T109" fmla="*/ 211 h 558"/>
                <a:gd name="T110" fmla="*/ 452 w 556"/>
                <a:gd name="T111" fmla="*/ 201 h 558"/>
                <a:gd name="T112" fmla="*/ 427 w 556"/>
                <a:gd name="T113" fmla="*/ 201 h 558"/>
                <a:gd name="T114" fmla="*/ 319 w 556"/>
                <a:gd name="T115" fmla="*/ 201 h 558"/>
                <a:gd name="T116" fmla="*/ 368 w 556"/>
                <a:gd name="T117" fmla="*/ 317 h 558"/>
                <a:gd name="T118" fmla="*/ 399 w 556"/>
                <a:gd name="T119" fmla="*/ 362 h 558"/>
                <a:gd name="T120" fmla="*/ 422 w 556"/>
                <a:gd name="T121" fmla="*/ 320 h 558"/>
                <a:gd name="T122" fmla="*/ 457 w 556"/>
                <a:gd name="T123" fmla="*/ 230 h 558"/>
                <a:gd name="T124" fmla="*/ 462 w 556"/>
                <a:gd name="T125" fmla="*/ 213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56" h="558">
                  <a:moveTo>
                    <a:pt x="126" y="56"/>
                  </a:moveTo>
                  <a:cubicBezTo>
                    <a:pt x="127" y="52"/>
                    <a:pt x="127" y="52"/>
                    <a:pt x="127" y="52"/>
                  </a:cubicBezTo>
                  <a:cubicBezTo>
                    <a:pt x="117" y="43"/>
                    <a:pt x="117" y="43"/>
                    <a:pt x="117" y="43"/>
                  </a:cubicBezTo>
                  <a:cubicBezTo>
                    <a:pt x="99" y="43"/>
                    <a:pt x="99" y="43"/>
                    <a:pt x="99" y="43"/>
                  </a:cubicBezTo>
                  <a:cubicBezTo>
                    <a:pt x="57" y="43"/>
                    <a:pt x="57" y="43"/>
                    <a:pt x="57" y="43"/>
                  </a:cubicBezTo>
                  <a:cubicBezTo>
                    <a:pt x="57" y="558"/>
                    <a:pt x="57" y="558"/>
                    <a:pt x="57" y="558"/>
                  </a:cubicBezTo>
                  <a:cubicBezTo>
                    <a:pt x="0" y="558"/>
                    <a:pt x="0" y="558"/>
                    <a:pt x="0" y="558"/>
                  </a:cubicBezTo>
                  <a:cubicBezTo>
                    <a:pt x="0" y="0"/>
                    <a:pt x="0" y="0"/>
                    <a:pt x="0" y="0"/>
                  </a:cubicBezTo>
                  <a:cubicBezTo>
                    <a:pt x="187" y="0"/>
                    <a:pt x="187" y="0"/>
                    <a:pt x="187" y="0"/>
                  </a:cubicBezTo>
                  <a:cubicBezTo>
                    <a:pt x="187" y="52"/>
                    <a:pt x="187" y="52"/>
                    <a:pt x="187" y="52"/>
                  </a:cubicBezTo>
                  <a:cubicBezTo>
                    <a:pt x="143" y="170"/>
                    <a:pt x="143" y="170"/>
                    <a:pt x="143" y="170"/>
                  </a:cubicBezTo>
                  <a:cubicBezTo>
                    <a:pt x="151" y="180"/>
                    <a:pt x="151" y="180"/>
                    <a:pt x="151" y="180"/>
                  </a:cubicBezTo>
                  <a:cubicBezTo>
                    <a:pt x="167" y="204"/>
                    <a:pt x="185" y="237"/>
                    <a:pt x="185" y="275"/>
                  </a:cubicBezTo>
                  <a:cubicBezTo>
                    <a:pt x="185" y="337"/>
                    <a:pt x="164" y="377"/>
                    <a:pt x="140" y="399"/>
                  </a:cubicBezTo>
                  <a:cubicBezTo>
                    <a:pt x="116" y="417"/>
                    <a:pt x="116" y="417"/>
                    <a:pt x="116" y="417"/>
                  </a:cubicBezTo>
                  <a:cubicBezTo>
                    <a:pt x="101" y="368"/>
                    <a:pt x="101" y="368"/>
                    <a:pt x="101" y="368"/>
                  </a:cubicBezTo>
                  <a:cubicBezTo>
                    <a:pt x="106" y="364"/>
                    <a:pt x="106" y="364"/>
                    <a:pt x="106" y="364"/>
                  </a:cubicBezTo>
                  <a:cubicBezTo>
                    <a:pt x="120" y="351"/>
                    <a:pt x="135" y="327"/>
                    <a:pt x="136" y="275"/>
                  </a:cubicBezTo>
                  <a:cubicBezTo>
                    <a:pt x="136" y="253"/>
                    <a:pt x="124" y="228"/>
                    <a:pt x="110" y="209"/>
                  </a:cubicBezTo>
                  <a:cubicBezTo>
                    <a:pt x="97" y="189"/>
                    <a:pt x="83" y="177"/>
                    <a:pt x="82" y="176"/>
                  </a:cubicBezTo>
                  <a:cubicBezTo>
                    <a:pt x="82" y="176"/>
                    <a:pt x="82" y="176"/>
                    <a:pt x="82" y="176"/>
                  </a:cubicBezTo>
                  <a:cubicBezTo>
                    <a:pt x="82" y="176"/>
                    <a:pt x="82" y="176"/>
                    <a:pt x="82" y="176"/>
                  </a:cubicBezTo>
                  <a:cubicBezTo>
                    <a:pt x="122" y="69"/>
                    <a:pt x="122" y="69"/>
                    <a:pt x="122" y="69"/>
                  </a:cubicBezTo>
                  <a:lnTo>
                    <a:pt x="126" y="56"/>
                  </a:lnTo>
                  <a:close/>
                  <a:moveTo>
                    <a:pt x="556" y="495"/>
                  </a:moveTo>
                  <a:cubicBezTo>
                    <a:pt x="556" y="551"/>
                    <a:pt x="556" y="551"/>
                    <a:pt x="556" y="551"/>
                  </a:cubicBezTo>
                  <a:cubicBezTo>
                    <a:pt x="505" y="533"/>
                    <a:pt x="465" y="506"/>
                    <a:pt x="431" y="475"/>
                  </a:cubicBezTo>
                  <a:cubicBezTo>
                    <a:pt x="402" y="446"/>
                    <a:pt x="402" y="446"/>
                    <a:pt x="402" y="446"/>
                  </a:cubicBezTo>
                  <a:cubicBezTo>
                    <a:pt x="390" y="460"/>
                    <a:pt x="377" y="474"/>
                    <a:pt x="363" y="487"/>
                  </a:cubicBezTo>
                  <a:cubicBezTo>
                    <a:pt x="336" y="511"/>
                    <a:pt x="303" y="538"/>
                    <a:pt x="264" y="557"/>
                  </a:cubicBezTo>
                  <a:cubicBezTo>
                    <a:pt x="264" y="498"/>
                    <a:pt x="264" y="498"/>
                    <a:pt x="264" y="498"/>
                  </a:cubicBezTo>
                  <a:cubicBezTo>
                    <a:pt x="287" y="483"/>
                    <a:pt x="308" y="466"/>
                    <a:pt x="328" y="448"/>
                  </a:cubicBezTo>
                  <a:cubicBezTo>
                    <a:pt x="342" y="436"/>
                    <a:pt x="355" y="421"/>
                    <a:pt x="367" y="406"/>
                  </a:cubicBezTo>
                  <a:cubicBezTo>
                    <a:pt x="351" y="386"/>
                    <a:pt x="337" y="365"/>
                    <a:pt x="324" y="345"/>
                  </a:cubicBezTo>
                  <a:cubicBezTo>
                    <a:pt x="307" y="317"/>
                    <a:pt x="293" y="286"/>
                    <a:pt x="281" y="255"/>
                  </a:cubicBezTo>
                  <a:cubicBezTo>
                    <a:pt x="281" y="280"/>
                    <a:pt x="280" y="310"/>
                    <a:pt x="276" y="338"/>
                  </a:cubicBezTo>
                  <a:cubicBezTo>
                    <a:pt x="270" y="390"/>
                    <a:pt x="253" y="437"/>
                    <a:pt x="208" y="483"/>
                  </a:cubicBezTo>
                  <a:cubicBezTo>
                    <a:pt x="188" y="503"/>
                    <a:pt x="167" y="516"/>
                    <a:pt x="150" y="525"/>
                  </a:cubicBezTo>
                  <a:cubicBezTo>
                    <a:pt x="134" y="474"/>
                    <a:pt x="134" y="474"/>
                    <a:pt x="134" y="474"/>
                  </a:cubicBezTo>
                  <a:cubicBezTo>
                    <a:pt x="145" y="468"/>
                    <a:pt x="159" y="459"/>
                    <a:pt x="170" y="447"/>
                  </a:cubicBezTo>
                  <a:cubicBezTo>
                    <a:pt x="208" y="407"/>
                    <a:pt x="218" y="378"/>
                    <a:pt x="224" y="331"/>
                  </a:cubicBezTo>
                  <a:cubicBezTo>
                    <a:pt x="229" y="297"/>
                    <a:pt x="229" y="255"/>
                    <a:pt x="229" y="227"/>
                  </a:cubicBezTo>
                  <a:cubicBezTo>
                    <a:pt x="229" y="216"/>
                    <a:pt x="229" y="207"/>
                    <a:pt x="229" y="201"/>
                  </a:cubicBezTo>
                  <a:cubicBezTo>
                    <a:pt x="229" y="0"/>
                    <a:pt x="229" y="0"/>
                    <a:pt x="229" y="0"/>
                  </a:cubicBezTo>
                  <a:cubicBezTo>
                    <a:pt x="532" y="0"/>
                    <a:pt x="532" y="0"/>
                    <a:pt x="532" y="0"/>
                  </a:cubicBezTo>
                  <a:cubicBezTo>
                    <a:pt x="532" y="56"/>
                    <a:pt x="532" y="56"/>
                    <a:pt x="532" y="56"/>
                  </a:cubicBezTo>
                  <a:cubicBezTo>
                    <a:pt x="295" y="56"/>
                    <a:pt x="295" y="56"/>
                    <a:pt x="295" y="56"/>
                  </a:cubicBezTo>
                  <a:cubicBezTo>
                    <a:pt x="295" y="151"/>
                    <a:pt x="295" y="151"/>
                    <a:pt x="295" y="151"/>
                  </a:cubicBezTo>
                  <a:cubicBezTo>
                    <a:pt x="531" y="151"/>
                    <a:pt x="531" y="151"/>
                    <a:pt x="531" y="151"/>
                  </a:cubicBezTo>
                  <a:cubicBezTo>
                    <a:pt x="516" y="222"/>
                    <a:pt x="498" y="284"/>
                    <a:pt x="469" y="342"/>
                  </a:cubicBezTo>
                  <a:cubicBezTo>
                    <a:pt x="460" y="363"/>
                    <a:pt x="448" y="384"/>
                    <a:pt x="434" y="404"/>
                  </a:cubicBezTo>
                  <a:cubicBezTo>
                    <a:pt x="444" y="415"/>
                    <a:pt x="455" y="426"/>
                    <a:pt x="466" y="436"/>
                  </a:cubicBezTo>
                  <a:cubicBezTo>
                    <a:pt x="492" y="460"/>
                    <a:pt x="520" y="480"/>
                    <a:pt x="556" y="495"/>
                  </a:cubicBezTo>
                  <a:close/>
                  <a:moveTo>
                    <a:pt x="462" y="213"/>
                  </a:moveTo>
                  <a:cubicBezTo>
                    <a:pt x="462" y="211"/>
                    <a:pt x="462" y="211"/>
                    <a:pt x="462" y="211"/>
                  </a:cubicBezTo>
                  <a:cubicBezTo>
                    <a:pt x="452" y="201"/>
                    <a:pt x="452" y="201"/>
                    <a:pt x="452" y="201"/>
                  </a:cubicBezTo>
                  <a:cubicBezTo>
                    <a:pt x="427" y="201"/>
                    <a:pt x="427" y="201"/>
                    <a:pt x="427" y="201"/>
                  </a:cubicBezTo>
                  <a:cubicBezTo>
                    <a:pt x="319" y="201"/>
                    <a:pt x="319" y="201"/>
                    <a:pt x="319" y="201"/>
                  </a:cubicBezTo>
                  <a:cubicBezTo>
                    <a:pt x="332" y="244"/>
                    <a:pt x="347" y="284"/>
                    <a:pt x="368" y="317"/>
                  </a:cubicBezTo>
                  <a:cubicBezTo>
                    <a:pt x="378" y="332"/>
                    <a:pt x="388" y="347"/>
                    <a:pt x="399" y="362"/>
                  </a:cubicBezTo>
                  <a:cubicBezTo>
                    <a:pt x="408" y="348"/>
                    <a:pt x="416" y="334"/>
                    <a:pt x="422" y="320"/>
                  </a:cubicBezTo>
                  <a:cubicBezTo>
                    <a:pt x="436" y="291"/>
                    <a:pt x="447" y="262"/>
                    <a:pt x="457" y="230"/>
                  </a:cubicBezTo>
                  <a:lnTo>
                    <a:pt x="462" y="213"/>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 name="Freeform 9"/>
            <p:cNvSpPr>
              <a:spLocks noEditPoints="1"/>
            </p:cNvSpPr>
            <p:nvPr/>
          </p:nvSpPr>
          <p:spPr bwMode="auto">
            <a:xfrm>
              <a:off x="9199563" y="1698625"/>
              <a:ext cx="2098675" cy="2174875"/>
            </a:xfrm>
            <a:custGeom>
              <a:avLst/>
              <a:gdLst>
                <a:gd name="T0" fmla="*/ 147 w 559"/>
                <a:gd name="T1" fmla="*/ 0 h 578"/>
                <a:gd name="T2" fmla="*/ 95 w 559"/>
                <a:gd name="T3" fmla="*/ 0 h 578"/>
                <a:gd name="T4" fmla="*/ 95 w 559"/>
                <a:gd name="T5" fmla="*/ 80 h 578"/>
                <a:gd name="T6" fmla="*/ 147 w 559"/>
                <a:gd name="T7" fmla="*/ 80 h 578"/>
                <a:gd name="T8" fmla="*/ 147 w 559"/>
                <a:gd name="T9" fmla="*/ 0 h 578"/>
                <a:gd name="T10" fmla="*/ 282 w 559"/>
                <a:gd name="T11" fmla="*/ 0 h 578"/>
                <a:gd name="T12" fmla="*/ 230 w 559"/>
                <a:gd name="T13" fmla="*/ 0 h 578"/>
                <a:gd name="T14" fmla="*/ 230 w 559"/>
                <a:gd name="T15" fmla="*/ 80 h 578"/>
                <a:gd name="T16" fmla="*/ 282 w 559"/>
                <a:gd name="T17" fmla="*/ 80 h 578"/>
                <a:gd name="T18" fmla="*/ 282 w 559"/>
                <a:gd name="T19" fmla="*/ 0 h 578"/>
                <a:gd name="T20" fmla="*/ 71 w 559"/>
                <a:gd name="T21" fmla="*/ 159 h 578"/>
                <a:gd name="T22" fmla="*/ 467 w 559"/>
                <a:gd name="T23" fmla="*/ 159 h 578"/>
                <a:gd name="T24" fmla="*/ 485 w 559"/>
                <a:gd name="T25" fmla="*/ 177 h 578"/>
                <a:gd name="T26" fmla="*/ 485 w 559"/>
                <a:gd name="T27" fmla="*/ 250 h 578"/>
                <a:gd name="T28" fmla="*/ 548 w 559"/>
                <a:gd name="T29" fmla="*/ 250 h 578"/>
                <a:gd name="T30" fmla="*/ 548 w 559"/>
                <a:gd name="T31" fmla="*/ 109 h 578"/>
                <a:gd name="T32" fmla="*/ 421 w 559"/>
                <a:gd name="T33" fmla="*/ 109 h 578"/>
                <a:gd name="T34" fmla="*/ 444 w 559"/>
                <a:gd name="T35" fmla="*/ 82 h 578"/>
                <a:gd name="T36" fmla="*/ 489 w 559"/>
                <a:gd name="T37" fmla="*/ 0 h 578"/>
                <a:gd name="T38" fmla="*/ 429 w 559"/>
                <a:gd name="T39" fmla="*/ 0 h 578"/>
                <a:gd name="T40" fmla="*/ 393 w 559"/>
                <a:gd name="T41" fmla="*/ 64 h 578"/>
                <a:gd name="T42" fmla="*/ 346 w 559"/>
                <a:gd name="T43" fmla="*/ 109 h 578"/>
                <a:gd name="T44" fmla="*/ 9 w 559"/>
                <a:gd name="T45" fmla="*/ 109 h 578"/>
                <a:gd name="T46" fmla="*/ 9 w 559"/>
                <a:gd name="T47" fmla="*/ 250 h 578"/>
                <a:gd name="T48" fmla="*/ 71 w 559"/>
                <a:gd name="T49" fmla="*/ 250 h 578"/>
                <a:gd name="T50" fmla="*/ 71 w 559"/>
                <a:gd name="T51" fmla="*/ 159 h 578"/>
                <a:gd name="T52" fmla="*/ 559 w 559"/>
                <a:gd name="T53" fmla="*/ 401 h 578"/>
                <a:gd name="T54" fmla="*/ 559 w 559"/>
                <a:gd name="T55" fmla="*/ 351 h 578"/>
                <a:gd name="T56" fmla="*/ 314 w 559"/>
                <a:gd name="T57" fmla="*/ 351 h 578"/>
                <a:gd name="T58" fmla="*/ 314 w 559"/>
                <a:gd name="T59" fmla="*/ 323 h 578"/>
                <a:gd name="T60" fmla="*/ 375 w 559"/>
                <a:gd name="T61" fmla="*/ 292 h 578"/>
                <a:gd name="T62" fmla="*/ 428 w 559"/>
                <a:gd name="T63" fmla="*/ 252 h 578"/>
                <a:gd name="T64" fmla="*/ 428 w 559"/>
                <a:gd name="T65" fmla="*/ 206 h 578"/>
                <a:gd name="T66" fmla="*/ 120 w 559"/>
                <a:gd name="T67" fmla="*/ 206 h 578"/>
                <a:gd name="T68" fmla="*/ 120 w 559"/>
                <a:gd name="T69" fmla="*/ 252 h 578"/>
                <a:gd name="T70" fmla="*/ 349 w 559"/>
                <a:gd name="T71" fmla="*/ 252 h 578"/>
                <a:gd name="T72" fmla="*/ 304 w 559"/>
                <a:gd name="T73" fmla="*/ 279 h 578"/>
                <a:gd name="T74" fmla="*/ 252 w 559"/>
                <a:gd name="T75" fmla="*/ 297 h 578"/>
                <a:gd name="T76" fmla="*/ 252 w 559"/>
                <a:gd name="T77" fmla="*/ 351 h 578"/>
                <a:gd name="T78" fmla="*/ 0 w 559"/>
                <a:gd name="T79" fmla="*/ 351 h 578"/>
                <a:gd name="T80" fmla="*/ 0 w 559"/>
                <a:gd name="T81" fmla="*/ 401 h 578"/>
                <a:gd name="T82" fmla="*/ 252 w 559"/>
                <a:gd name="T83" fmla="*/ 401 h 578"/>
                <a:gd name="T84" fmla="*/ 252 w 559"/>
                <a:gd name="T85" fmla="*/ 460 h 578"/>
                <a:gd name="T86" fmla="*/ 235 w 559"/>
                <a:gd name="T87" fmla="*/ 507 h 578"/>
                <a:gd name="T88" fmla="*/ 185 w 559"/>
                <a:gd name="T89" fmla="*/ 527 h 578"/>
                <a:gd name="T90" fmla="*/ 163 w 559"/>
                <a:gd name="T91" fmla="*/ 529 h 578"/>
                <a:gd name="T92" fmla="*/ 163 w 559"/>
                <a:gd name="T93" fmla="*/ 578 h 578"/>
                <a:gd name="T94" fmla="*/ 261 w 559"/>
                <a:gd name="T95" fmla="*/ 559 h 578"/>
                <a:gd name="T96" fmla="*/ 309 w 559"/>
                <a:gd name="T97" fmla="*/ 503 h 578"/>
                <a:gd name="T98" fmla="*/ 314 w 559"/>
                <a:gd name="T99" fmla="*/ 460 h 578"/>
                <a:gd name="T100" fmla="*/ 314 w 559"/>
                <a:gd name="T101" fmla="*/ 401 h 578"/>
                <a:gd name="T102" fmla="*/ 559 w 559"/>
                <a:gd name="T103" fmla="*/ 401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9" h="578">
                  <a:moveTo>
                    <a:pt x="147" y="0"/>
                  </a:moveTo>
                  <a:cubicBezTo>
                    <a:pt x="95" y="0"/>
                    <a:pt x="95" y="0"/>
                    <a:pt x="95" y="0"/>
                  </a:cubicBezTo>
                  <a:cubicBezTo>
                    <a:pt x="95" y="80"/>
                    <a:pt x="95" y="80"/>
                    <a:pt x="95" y="80"/>
                  </a:cubicBezTo>
                  <a:cubicBezTo>
                    <a:pt x="147" y="80"/>
                    <a:pt x="147" y="80"/>
                    <a:pt x="147" y="80"/>
                  </a:cubicBezTo>
                  <a:lnTo>
                    <a:pt x="147" y="0"/>
                  </a:lnTo>
                  <a:close/>
                  <a:moveTo>
                    <a:pt x="282" y="0"/>
                  </a:moveTo>
                  <a:cubicBezTo>
                    <a:pt x="230" y="0"/>
                    <a:pt x="230" y="0"/>
                    <a:pt x="230" y="0"/>
                  </a:cubicBezTo>
                  <a:cubicBezTo>
                    <a:pt x="230" y="80"/>
                    <a:pt x="230" y="80"/>
                    <a:pt x="230" y="80"/>
                  </a:cubicBezTo>
                  <a:cubicBezTo>
                    <a:pt x="282" y="80"/>
                    <a:pt x="282" y="80"/>
                    <a:pt x="282" y="80"/>
                  </a:cubicBezTo>
                  <a:lnTo>
                    <a:pt x="282" y="0"/>
                  </a:lnTo>
                  <a:close/>
                  <a:moveTo>
                    <a:pt x="71" y="159"/>
                  </a:moveTo>
                  <a:cubicBezTo>
                    <a:pt x="467" y="159"/>
                    <a:pt x="467" y="159"/>
                    <a:pt x="467" y="159"/>
                  </a:cubicBezTo>
                  <a:cubicBezTo>
                    <a:pt x="485" y="177"/>
                    <a:pt x="485" y="177"/>
                    <a:pt x="485" y="177"/>
                  </a:cubicBezTo>
                  <a:cubicBezTo>
                    <a:pt x="485" y="250"/>
                    <a:pt x="485" y="250"/>
                    <a:pt x="485" y="250"/>
                  </a:cubicBezTo>
                  <a:cubicBezTo>
                    <a:pt x="548" y="250"/>
                    <a:pt x="548" y="250"/>
                    <a:pt x="548" y="250"/>
                  </a:cubicBezTo>
                  <a:cubicBezTo>
                    <a:pt x="548" y="109"/>
                    <a:pt x="548" y="109"/>
                    <a:pt x="548" y="109"/>
                  </a:cubicBezTo>
                  <a:cubicBezTo>
                    <a:pt x="421" y="109"/>
                    <a:pt x="421" y="109"/>
                    <a:pt x="421" y="109"/>
                  </a:cubicBezTo>
                  <a:cubicBezTo>
                    <a:pt x="427" y="103"/>
                    <a:pt x="435" y="94"/>
                    <a:pt x="444" y="82"/>
                  </a:cubicBezTo>
                  <a:cubicBezTo>
                    <a:pt x="469" y="50"/>
                    <a:pt x="484" y="14"/>
                    <a:pt x="489" y="0"/>
                  </a:cubicBezTo>
                  <a:cubicBezTo>
                    <a:pt x="429" y="0"/>
                    <a:pt x="429" y="0"/>
                    <a:pt x="429" y="0"/>
                  </a:cubicBezTo>
                  <a:cubicBezTo>
                    <a:pt x="424" y="12"/>
                    <a:pt x="412" y="39"/>
                    <a:pt x="393" y="64"/>
                  </a:cubicBezTo>
                  <a:cubicBezTo>
                    <a:pt x="377" y="85"/>
                    <a:pt x="359" y="100"/>
                    <a:pt x="346" y="109"/>
                  </a:cubicBezTo>
                  <a:cubicBezTo>
                    <a:pt x="9" y="109"/>
                    <a:pt x="9" y="109"/>
                    <a:pt x="9" y="109"/>
                  </a:cubicBezTo>
                  <a:cubicBezTo>
                    <a:pt x="9" y="250"/>
                    <a:pt x="9" y="250"/>
                    <a:pt x="9" y="250"/>
                  </a:cubicBezTo>
                  <a:cubicBezTo>
                    <a:pt x="71" y="250"/>
                    <a:pt x="71" y="250"/>
                    <a:pt x="71" y="250"/>
                  </a:cubicBezTo>
                  <a:lnTo>
                    <a:pt x="71" y="159"/>
                  </a:lnTo>
                  <a:close/>
                  <a:moveTo>
                    <a:pt x="559" y="401"/>
                  </a:moveTo>
                  <a:cubicBezTo>
                    <a:pt x="559" y="351"/>
                    <a:pt x="559" y="351"/>
                    <a:pt x="559" y="351"/>
                  </a:cubicBezTo>
                  <a:cubicBezTo>
                    <a:pt x="314" y="351"/>
                    <a:pt x="314" y="351"/>
                    <a:pt x="314" y="351"/>
                  </a:cubicBezTo>
                  <a:cubicBezTo>
                    <a:pt x="314" y="323"/>
                    <a:pt x="314" y="323"/>
                    <a:pt x="314" y="323"/>
                  </a:cubicBezTo>
                  <a:cubicBezTo>
                    <a:pt x="314" y="323"/>
                    <a:pt x="348" y="310"/>
                    <a:pt x="375" y="292"/>
                  </a:cubicBezTo>
                  <a:cubicBezTo>
                    <a:pt x="404" y="274"/>
                    <a:pt x="428" y="252"/>
                    <a:pt x="428" y="252"/>
                  </a:cubicBezTo>
                  <a:cubicBezTo>
                    <a:pt x="428" y="206"/>
                    <a:pt x="428" y="206"/>
                    <a:pt x="428" y="206"/>
                  </a:cubicBezTo>
                  <a:cubicBezTo>
                    <a:pt x="120" y="206"/>
                    <a:pt x="120" y="206"/>
                    <a:pt x="120" y="206"/>
                  </a:cubicBezTo>
                  <a:cubicBezTo>
                    <a:pt x="120" y="252"/>
                    <a:pt x="120" y="252"/>
                    <a:pt x="120" y="252"/>
                  </a:cubicBezTo>
                  <a:cubicBezTo>
                    <a:pt x="349" y="252"/>
                    <a:pt x="349" y="252"/>
                    <a:pt x="349" y="252"/>
                  </a:cubicBezTo>
                  <a:cubicBezTo>
                    <a:pt x="349" y="252"/>
                    <a:pt x="331" y="266"/>
                    <a:pt x="304" y="279"/>
                  </a:cubicBezTo>
                  <a:cubicBezTo>
                    <a:pt x="278" y="292"/>
                    <a:pt x="252" y="297"/>
                    <a:pt x="252" y="297"/>
                  </a:cubicBezTo>
                  <a:cubicBezTo>
                    <a:pt x="252" y="351"/>
                    <a:pt x="252" y="351"/>
                    <a:pt x="252" y="351"/>
                  </a:cubicBezTo>
                  <a:cubicBezTo>
                    <a:pt x="0" y="351"/>
                    <a:pt x="0" y="351"/>
                    <a:pt x="0" y="351"/>
                  </a:cubicBezTo>
                  <a:cubicBezTo>
                    <a:pt x="0" y="401"/>
                    <a:pt x="0" y="401"/>
                    <a:pt x="0" y="401"/>
                  </a:cubicBezTo>
                  <a:cubicBezTo>
                    <a:pt x="252" y="401"/>
                    <a:pt x="252" y="401"/>
                    <a:pt x="252" y="401"/>
                  </a:cubicBezTo>
                  <a:cubicBezTo>
                    <a:pt x="252" y="460"/>
                    <a:pt x="252" y="460"/>
                    <a:pt x="252" y="460"/>
                  </a:cubicBezTo>
                  <a:cubicBezTo>
                    <a:pt x="252" y="460"/>
                    <a:pt x="253" y="493"/>
                    <a:pt x="235" y="507"/>
                  </a:cubicBezTo>
                  <a:cubicBezTo>
                    <a:pt x="214" y="524"/>
                    <a:pt x="197" y="525"/>
                    <a:pt x="185" y="527"/>
                  </a:cubicBezTo>
                  <a:cubicBezTo>
                    <a:pt x="174" y="528"/>
                    <a:pt x="163" y="529"/>
                    <a:pt x="163" y="529"/>
                  </a:cubicBezTo>
                  <a:cubicBezTo>
                    <a:pt x="163" y="578"/>
                    <a:pt x="163" y="578"/>
                    <a:pt x="163" y="578"/>
                  </a:cubicBezTo>
                  <a:cubicBezTo>
                    <a:pt x="163" y="578"/>
                    <a:pt x="225" y="577"/>
                    <a:pt x="261" y="559"/>
                  </a:cubicBezTo>
                  <a:cubicBezTo>
                    <a:pt x="293" y="543"/>
                    <a:pt x="304" y="521"/>
                    <a:pt x="309" y="503"/>
                  </a:cubicBezTo>
                  <a:cubicBezTo>
                    <a:pt x="314" y="481"/>
                    <a:pt x="314" y="460"/>
                    <a:pt x="314" y="460"/>
                  </a:cubicBezTo>
                  <a:cubicBezTo>
                    <a:pt x="314" y="401"/>
                    <a:pt x="314" y="401"/>
                    <a:pt x="314" y="401"/>
                  </a:cubicBezTo>
                  <a:lnTo>
                    <a:pt x="559" y="401"/>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1" name="Freeform 10"/>
            <p:cNvSpPr>
              <a:spLocks noEditPoints="1"/>
            </p:cNvSpPr>
            <p:nvPr/>
          </p:nvSpPr>
          <p:spPr bwMode="auto">
            <a:xfrm>
              <a:off x="2060575" y="4316413"/>
              <a:ext cx="631825" cy="836613"/>
            </a:xfrm>
            <a:custGeom>
              <a:avLst/>
              <a:gdLst>
                <a:gd name="T0" fmla="*/ 168 w 168"/>
                <a:gd name="T1" fmla="*/ 111 h 222"/>
                <a:gd name="T2" fmla="*/ 84 w 168"/>
                <a:gd name="T3" fmla="*/ 222 h 222"/>
                <a:gd name="T4" fmla="*/ 0 w 168"/>
                <a:gd name="T5" fmla="*/ 111 h 222"/>
                <a:gd name="T6" fmla="*/ 84 w 168"/>
                <a:gd name="T7" fmla="*/ 0 h 222"/>
                <a:gd name="T8" fmla="*/ 168 w 168"/>
                <a:gd name="T9" fmla="*/ 111 h 222"/>
                <a:gd name="T10" fmla="*/ 36 w 168"/>
                <a:gd name="T11" fmla="*/ 111 h 222"/>
                <a:gd name="T12" fmla="*/ 84 w 168"/>
                <a:gd name="T13" fmla="*/ 193 h 222"/>
                <a:gd name="T14" fmla="*/ 132 w 168"/>
                <a:gd name="T15" fmla="*/ 111 h 222"/>
                <a:gd name="T16" fmla="*/ 84 w 168"/>
                <a:gd name="T17" fmla="*/ 29 h 222"/>
                <a:gd name="T18" fmla="*/ 36 w 168"/>
                <a:gd name="T19" fmla="*/ 11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222">
                  <a:moveTo>
                    <a:pt x="168" y="111"/>
                  </a:moveTo>
                  <a:cubicBezTo>
                    <a:pt x="168" y="181"/>
                    <a:pt x="134" y="222"/>
                    <a:pt x="84" y="222"/>
                  </a:cubicBezTo>
                  <a:cubicBezTo>
                    <a:pt x="34" y="222"/>
                    <a:pt x="0" y="182"/>
                    <a:pt x="0" y="111"/>
                  </a:cubicBezTo>
                  <a:cubicBezTo>
                    <a:pt x="0" y="40"/>
                    <a:pt x="34" y="0"/>
                    <a:pt x="84" y="0"/>
                  </a:cubicBezTo>
                  <a:cubicBezTo>
                    <a:pt x="135" y="0"/>
                    <a:pt x="168" y="40"/>
                    <a:pt x="168" y="111"/>
                  </a:cubicBezTo>
                  <a:close/>
                  <a:moveTo>
                    <a:pt x="36" y="111"/>
                  </a:moveTo>
                  <a:cubicBezTo>
                    <a:pt x="36" y="166"/>
                    <a:pt x="55" y="193"/>
                    <a:pt x="84" y="193"/>
                  </a:cubicBezTo>
                  <a:cubicBezTo>
                    <a:pt x="113" y="193"/>
                    <a:pt x="132" y="166"/>
                    <a:pt x="132" y="111"/>
                  </a:cubicBezTo>
                  <a:cubicBezTo>
                    <a:pt x="132" y="56"/>
                    <a:pt x="113" y="29"/>
                    <a:pt x="84" y="29"/>
                  </a:cubicBezTo>
                  <a:cubicBezTo>
                    <a:pt x="55" y="29"/>
                    <a:pt x="36" y="56"/>
                    <a:pt x="36" y="111"/>
                  </a:cubicBez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 name="Freeform 11"/>
            <p:cNvSpPr>
              <a:spLocks/>
            </p:cNvSpPr>
            <p:nvPr/>
          </p:nvSpPr>
          <p:spPr bwMode="auto">
            <a:xfrm>
              <a:off x="2767012" y="4316413"/>
              <a:ext cx="544513" cy="836613"/>
            </a:xfrm>
            <a:custGeom>
              <a:avLst/>
              <a:gdLst>
                <a:gd name="T0" fmla="*/ 109 w 145"/>
                <a:gd name="T1" fmla="*/ 63 h 222"/>
                <a:gd name="T2" fmla="*/ 74 w 145"/>
                <a:gd name="T3" fmla="*/ 28 h 222"/>
                <a:gd name="T4" fmla="*/ 41 w 145"/>
                <a:gd name="T5" fmla="*/ 56 h 222"/>
                <a:gd name="T6" fmla="*/ 77 w 145"/>
                <a:gd name="T7" fmla="*/ 92 h 222"/>
                <a:gd name="T8" fmla="*/ 87 w 145"/>
                <a:gd name="T9" fmla="*/ 95 h 222"/>
                <a:gd name="T10" fmla="*/ 145 w 145"/>
                <a:gd name="T11" fmla="*/ 158 h 222"/>
                <a:gd name="T12" fmla="*/ 74 w 145"/>
                <a:gd name="T13" fmla="*/ 222 h 222"/>
                <a:gd name="T14" fmla="*/ 0 w 145"/>
                <a:gd name="T15" fmla="*/ 166 h 222"/>
                <a:gd name="T16" fmla="*/ 33 w 145"/>
                <a:gd name="T17" fmla="*/ 155 h 222"/>
                <a:gd name="T18" fmla="*/ 73 w 145"/>
                <a:gd name="T19" fmla="*/ 194 h 222"/>
                <a:gd name="T20" fmla="*/ 111 w 145"/>
                <a:gd name="T21" fmla="*/ 163 h 222"/>
                <a:gd name="T22" fmla="*/ 72 w 145"/>
                <a:gd name="T23" fmla="*/ 126 h 222"/>
                <a:gd name="T24" fmla="*/ 62 w 145"/>
                <a:gd name="T25" fmla="*/ 123 h 222"/>
                <a:gd name="T26" fmla="*/ 7 w 145"/>
                <a:gd name="T27" fmla="*/ 59 h 222"/>
                <a:gd name="T28" fmla="*/ 73 w 145"/>
                <a:gd name="T29" fmla="*/ 0 h 222"/>
                <a:gd name="T30" fmla="*/ 142 w 145"/>
                <a:gd name="T31" fmla="*/ 53 h 222"/>
                <a:gd name="T32" fmla="*/ 109 w 145"/>
                <a:gd name="T33" fmla="*/ 6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2">
                  <a:moveTo>
                    <a:pt x="109" y="63"/>
                  </a:moveTo>
                  <a:cubicBezTo>
                    <a:pt x="104" y="40"/>
                    <a:pt x="92" y="28"/>
                    <a:pt x="74" y="28"/>
                  </a:cubicBezTo>
                  <a:cubicBezTo>
                    <a:pt x="53" y="28"/>
                    <a:pt x="41" y="39"/>
                    <a:pt x="41" y="56"/>
                  </a:cubicBezTo>
                  <a:cubicBezTo>
                    <a:pt x="41" y="75"/>
                    <a:pt x="49" y="83"/>
                    <a:pt x="77" y="92"/>
                  </a:cubicBezTo>
                  <a:cubicBezTo>
                    <a:pt x="87" y="95"/>
                    <a:pt x="87" y="95"/>
                    <a:pt x="87" y="95"/>
                  </a:cubicBezTo>
                  <a:cubicBezTo>
                    <a:pt x="132" y="109"/>
                    <a:pt x="145" y="127"/>
                    <a:pt x="145" y="158"/>
                  </a:cubicBezTo>
                  <a:cubicBezTo>
                    <a:pt x="145" y="196"/>
                    <a:pt x="121" y="222"/>
                    <a:pt x="74" y="222"/>
                  </a:cubicBezTo>
                  <a:cubicBezTo>
                    <a:pt x="36" y="222"/>
                    <a:pt x="9" y="204"/>
                    <a:pt x="0" y="166"/>
                  </a:cubicBezTo>
                  <a:cubicBezTo>
                    <a:pt x="33" y="155"/>
                    <a:pt x="33" y="155"/>
                    <a:pt x="33" y="155"/>
                  </a:cubicBezTo>
                  <a:cubicBezTo>
                    <a:pt x="37" y="180"/>
                    <a:pt x="52" y="194"/>
                    <a:pt x="73" y="194"/>
                  </a:cubicBezTo>
                  <a:cubicBezTo>
                    <a:pt x="99" y="194"/>
                    <a:pt x="111" y="182"/>
                    <a:pt x="111" y="163"/>
                  </a:cubicBezTo>
                  <a:cubicBezTo>
                    <a:pt x="111" y="145"/>
                    <a:pt x="105" y="136"/>
                    <a:pt x="72" y="126"/>
                  </a:cubicBezTo>
                  <a:cubicBezTo>
                    <a:pt x="62" y="123"/>
                    <a:pt x="62" y="123"/>
                    <a:pt x="62" y="123"/>
                  </a:cubicBezTo>
                  <a:cubicBezTo>
                    <a:pt x="21" y="109"/>
                    <a:pt x="7" y="91"/>
                    <a:pt x="7" y="59"/>
                  </a:cubicBezTo>
                  <a:cubicBezTo>
                    <a:pt x="7" y="26"/>
                    <a:pt x="30" y="0"/>
                    <a:pt x="73" y="0"/>
                  </a:cubicBezTo>
                  <a:cubicBezTo>
                    <a:pt x="107" y="0"/>
                    <a:pt x="131" y="18"/>
                    <a:pt x="142" y="53"/>
                  </a:cubicBezTo>
                  <a:lnTo>
                    <a:pt x="109" y="63"/>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3" name="Freeform 12"/>
            <p:cNvSpPr>
              <a:spLocks noEditPoints="1"/>
            </p:cNvSpPr>
            <p:nvPr/>
          </p:nvSpPr>
          <p:spPr bwMode="auto">
            <a:xfrm>
              <a:off x="3370262" y="4332288"/>
              <a:ext cx="608013" cy="804863"/>
            </a:xfrm>
            <a:custGeom>
              <a:avLst/>
              <a:gdLst>
                <a:gd name="T0" fmla="*/ 162 w 162"/>
                <a:gd name="T1" fmla="*/ 214 h 214"/>
                <a:gd name="T2" fmla="*/ 126 w 162"/>
                <a:gd name="T3" fmla="*/ 214 h 214"/>
                <a:gd name="T4" fmla="*/ 109 w 162"/>
                <a:gd name="T5" fmla="*/ 151 h 214"/>
                <a:gd name="T6" fmla="*/ 49 w 162"/>
                <a:gd name="T7" fmla="*/ 151 h 214"/>
                <a:gd name="T8" fmla="*/ 32 w 162"/>
                <a:gd name="T9" fmla="*/ 214 h 214"/>
                <a:gd name="T10" fmla="*/ 0 w 162"/>
                <a:gd name="T11" fmla="*/ 214 h 214"/>
                <a:gd name="T12" fmla="*/ 60 w 162"/>
                <a:gd name="T13" fmla="*/ 0 h 214"/>
                <a:gd name="T14" fmla="*/ 101 w 162"/>
                <a:gd name="T15" fmla="*/ 0 h 214"/>
                <a:gd name="T16" fmla="*/ 162 w 162"/>
                <a:gd name="T17" fmla="*/ 214 h 214"/>
                <a:gd name="T18" fmla="*/ 92 w 162"/>
                <a:gd name="T19" fmla="*/ 80 h 214"/>
                <a:gd name="T20" fmla="*/ 80 w 162"/>
                <a:gd name="T21" fmla="*/ 27 h 214"/>
                <a:gd name="T22" fmla="*/ 78 w 162"/>
                <a:gd name="T23" fmla="*/ 27 h 214"/>
                <a:gd name="T24" fmla="*/ 66 w 162"/>
                <a:gd name="T25" fmla="*/ 80 h 214"/>
                <a:gd name="T26" fmla="*/ 55 w 162"/>
                <a:gd name="T27" fmla="*/ 123 h 214"/>
                <a:gd name="T28" fmla="*/ 103 w 162"/>
                <a:gd name="T29" fmla="*/ 123 h 214"/>
                <a:gd name="T30" fmla="*/ 92 w 162"/>
                <a:gd name="T31" fmla="*/ 8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214">
                  <a:moveTo>
                    <a:pt x="162" y="214"/>
                  </a:moveTo>
                  <a:cubicBezTo>
                    <a:pt x="126" y="214"/>
                    <a:pt x="126" y="214"/>
                    <a:pt x="126" y="214"/>
                  </a:cubicBezTo>
                  <a:cubicBezTo>
                    <a:pt x="109" y="151"/>
                    <a:pt x="109" y="151"/>
                    <a:pt x="109" y="151"/>
                  </a:cubicBezTo>
                  <a:cubicBezTo>
                    <a:pt x="49" y="151"/>
                    <a:pt x="49" y="151"/>
                    <a:pt x="49" y="151"/>
                  </a:cubicBezTo>
                  <a:cubicBezTo>
                    <a:pt x="32" y="214"/>
                    <a:pt x="32" y="214"/>
                    <a:pt x="32" y="214"/>
                  </a:cubicBezTo>
                  <a:cubicBezTo>
                    <a:pt x="0" y="214"/>
                    <a:pt x="0" y="214"/>
                    <a:pt x="0" y="214"/>
                  </a:cubicBezTo>
                  <a:cubicBezTo>
                    <a:pt x="60" y="0"/>
                    <a:pt x="60" y="0"/>
                    <a:pt x="60" y="0"/>
                  </a:cubicBezTo>
                  <a:cubicBezTo>
                    <a:pt x="101" y="0"/>
                    <a:pt x="101" y="0"/>
                    <a:pt x="101" y="0"/>
                  </a:cubicBezTo>
                  <a:lnTo>
                    <a:pt x="162" y="214"/>
                  </a:lnTo>
                  <a:close/>
                  <a:moveTo>
                    <a:pt x="92" y="80"/>
                  </a:moveTo>
                  <a:cubicBezTo>
                    <a:pt x="87" y="63"/>
                    <a:pt x="84" y="47"/>
                    <a:pt x="80" y="27"/>
                  </a:cubicBezTo>
                  <a:cubicBezTo>
                    <a:pt x="78" y="27"/>
                    <a:pt x="78" y="27"/>
                    <a:pt x="78" y="27"/>
                  </a:cubicBezTo>
                  <a:cubicBezTo>
                    <a:pt x="74" y="48"/>
                    <a:pt x="70" y="63"/>
                    <a:pt x="66" y="80"/>
                  </a:cubicBezTo>
                  <a:cubicBezTo>
                    <a:pt x="55" y="123"/>
                    <a:pt x="55" y="123"/>
                    <a:pt x="55" y="123"/>
                  </a:cubicBezTo>
                  <a:cubicBezTo>
                    <a:pt x="103" y="123"/>
                    <a:pt x="103" y="123"/>
                    <a:pt x="103" y="123"/>
                  </a:cubicBezTo>
                  <a:lnTo>
                    <a:pt x="92" y="80"/>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4" name="Freeform 13"/>
            <p:cNvSpPr>
              <a:spLocks/>
            </p:cNvSpPr>
            <p:nvPr/>
          </p:nvSpPr>
          <p:spPr bwMode="auto">
            <a:xfrm>
              <a:off x="4076700" y="4332288"/>
              <a:ext cx="574675" cy="804863"/>
            </a:xfrm>
            <a:custGeom>
              <a:avLst/>
              <a:gdLst>
                <a:gd name="T0" fmla="*/ 187 w 362"/>
                <a:gd name="T1" fmla="*/ 201 h 507"/>
                <a:gd name="T2" fmla="*/ 362 w 362"/>
                <a:gd name="T3" fmla="*/ 507 h 507"/>
                <a:gd name="T4" fmla="*/ 269 w 362"/>
                <a:gd name="T5" fmla="*/ 507 h 507"/>
                <a:gd name="T6" fmla="*/ 135 w 362"/>
                <a:gd name="T7" fmla="*/ 263 h 507"/>
                <a:gd name="T8" fmla="*/ 80 w 362"/>
                <a:gd name="T9" fmla="*/ 329 h 507"/>
                <a:gd name="T10" fmla="*/ 80 w 362"/>
                <a:gd name="T11" fmla="*/ 507 h 507"/>
                <a:gd name="T12" fmla="*/ 0 w 362"/>
                <a:gd name="T13" fmla="*/ 507 h 507"/>
                <a:gd name="T14" fmla="*/ 0 w 362"/>
                <a:gd name="T15" fmla="*/ 0 h 507"/>
                <a:gd name="T16" fmla="*/ 80 w 362"/>
                <a:gd name="T17" fmla="*/ 0 h 507"/>
                <a:gd name="T18" fmla="*/ 80 w 362"/>
                <a:gd name="T19" fmla="*/ 230 h 507"/>
                <a:gd name="T20" fmla="*/ 255 w 362"/>
                <a:gd name="T21" fmla="*/ 0 h 507"/>
                <a:gd name="T22" fmla="*/ 347 w 362"/>
                <a:gd name="T23" fmla="*/ 0 h 507"/>
                <a:gd name="T24" fmla="*/ 187 w 362"/>
                <a:gd name="T25" fmla="*/ 201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2" h="507">
                  <a:moveTo>
                    <a:pt x="187" y="201"/>
                  </a:moveTo>
                  <a:lnTo>
                    <a:pt x="362" y="507"/>
                  </a:lnTo>
                  <a:lnTo>
                    <a:pt x="269" y="507"/>
                  </a:lnTo>
                  <a:lnTo>
                    <a:pt x="135" y="263"/>
                  </a:lnTo>
                  <a:lnTo>
                    <a:pt x="80" y="329"/>
                  </a:lnTo>
                  <a:lnTo>
                    <a:pt x="80" y="507"/>
                  </a:lnTo>
                  <a:lnTo>
                    <a:pt x="0" y="507"/>
                  </a:lnTo>
                  <a:lnTo>
                    <a:pt x="0" y="0"/>
                  </a:lnTo>
                  <a:lnTo>
                    <a:pt x="80" y="0"/>
                  </a:lnTo>
                  <a:lnTo>
                    <a:pt x="80" y="230"/>
                  </a:lnTo>
                  <a:lnTo>
                    <a:pt x="255" y="0"/>
                  </a:lnTo>
                  <a:lnTo>
                    <a:pt x="347" y="0"/>
                  </a:lnTo>
                  <a:lnTo>
                    <a:pt x="187" y="201"/>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5" name="Freeform 14"/>
            <p:cNvSpPr>
              <a:spLocks noEditPoints="1"/>
            </p:cNvSpPr>
            <p:nvPr/>
          </p:nvSpPr>
          <p:spPr bwMode="auto">
            <a:xfrm>
              <a:off x="4681538" y="4332288"/>
              <a:ext cx="606425" cy="804863"/>
            </a:xfrm>
            <a:custGeom>
              <a:avLst/>
              <a:gdLst>
                <a:gd name="T0" fmla="*/ 162 w 162"/>
                <a:gd name="T1" fmla="*/ 214 h 214"/>
                <a:gd name="T2" fmla="*/ 127 w 162"/>
                <a:gd name="T3" fmla="*/ 214 h 214"/>
                <a:gd name="T4" fmla="*/ 110 w 162"/>
                <a:gd name="T5" fmla="*/ 151 h 214"/>
                <a:gd name="T6" fmla="*/ 50 w 162"/>
                <a:gd name="T7" fmla="*/ 151 h 214"/>
                <a:gd name="T8" fmla="*/ 33 w 162"/>
                <a:gd name="T9" fmla="*/ 214 h 214"/>
                <a:gd name="T10" fmla="*/ 0 w 162"/>
                <a:gd name="T11" fmla="*/ 214 h 214"/>
                <a:gd name="T12" fmla="*/ 61 w 162"/>
                <a:gd name="T13" fmla="*/ 0 h 214"/>
                <a:gd name="T14" fmla="*/ 102 w 162"/>
                <a:gd name="T15" fmla="*/ 0 h 214"/>
                <a:gd name="T16" fmla="*/ 162 w 162"/>
                <a:gd name="T17" fmla="*/ 214 h 214"/>
                <a:gd name="T18" fmla="*/ 93 w 162"/>
                <a:gd name="T19" fmla="*/ 80 h 214"/>
                <a:gd name="T20" fmla="*/ 81 w 162"/>
                <a:gd name="T21" fmla="*/ 27 h 214"/>
                <a:gd name="T22" fmla="*/ 79 w 162"/>
                <a:gd name="T23" fmla="*/ 27 h 214"/>
                <a:gd name="T24" fmla="*/ 67 w 162"/>
                <a:gd name="T25" fmla="*/ 80 h 214"/>
                <a:gd name="T26" fmla="*/ 56 w 162"/>
                <a:gd name="T27" fmla="*/ 123 h 214"/>
                <a:gd name="T28" fmla="*/ 104 w 162"/>
                <a:gd name="T29" fmla="*/ 123 h 214"/>
                <a:gd name="T30" fmla="*/ 93 w 162"/>
                <a:gd name="T31" fmla="*/ 8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2" h="214">
                  <a:moveTo>
                    <a:pt x="162" y="214"/>
                  </a:moveTo>
                  <a:cubicBezTo>
                    <a:pt x="127" y="214"/>
                    <a:pt x="127" y="214"/>
                    <a:pt x="127" y="214"/>
                  </a:cubicBezTo>
                  <a:cubicBezTo>
                    <a:pt x="110" y="151"/>
                    <a:pt x="110" y="151"/>
                    <a:pt x="110" y="151"/>
                  </a:cubicBezTo>
                  <a:cubicBezTo>
                    <a:pt x="50" y="151"/>
                    <a:pt x="50" y="151"/>
                    <a:pt x="50" y="151"/>
                  </a:cubicBezTo>
                  <a:cubicBezTo>
                    <a:pt x="33" y="214"/>
                    <a:pt x="33" y="214"/>
                    <a:pt x="33" y="214"/>
                  </a:cubicBezTo>
                  <a:cubicBezTo>
                    <a:pt x="0" y="214"/>
                    <a:pt x="0" y="214"/>
                    <a:pt x="0" y="214"/>
                  </a:cubicBezTo>
                  <a:cubicBezTo>
                    <a:pt x="61" y="0"/>
                    <a:pt x="61" y="0"/>
                    <a:pt x="61" y="0"/>
                  </a:cubicBezTo>
                  <a:cubicBezTo>
                    <a:pt x="102" y="0"/>
                    <a:pt x="102" y="0"/>
                    <a:pt x="102" y="0"/>
                  </a:cubicBezTo>
                  <a:lnTo>
                    <a:pt x="162" y="214"/>
                  </a:lnTo>
                  <a:close/>
                  <a:moveTo>
                    <a:pt x="93" y="80"/>
                  </a:moveTo>
                  <a:cubicBezTo>
                    <a:pt x="88" y="63"/>
                    <a:pt x="85" y="47"/>
                    <a:pt x="81" y="27"/>
                  </a:cubicBezTo>
                  <a:cubicBezTo>
                    <a:pt x="79" y="27"/>
                    <a:pt x="79" y="27"/>
                    <a:pt x="79" y="27"/>
                  </a:cubicBezTo>
                  <a:cubicBezTo>
                    <a:pt x="74" y="48"/>
                    <a:pt x="71" y="63"/>
                    <a:pt x="67" y="80"/>
                  </a:cubicBezTo>
                  <a:cubicBezTo>
                    <a:pt x="56" y="123"/>
                    <a:pt x="56" y="123"/>
                    <a:pt x="56" y="123"/>
                  </a:cubicBezTo>
                  <a:cubicBezTo>
                    <a:pt x="104" y="123"/>
                    <a:pt x="104" y="123"/>
                    <a:pt x="104" y="123"/>
                  </a:cubicBezTo>
                  <a:lnTo>
                    <a:pt x="93" y="80"/>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 name="Freeform 15"/>
            <p:cNvSpPr>
              <a:spLocks/>
            </p:cNvSpPr>
            <p:nvPr/>
          </p:nvSpPr>
          <p:spPr bwMode="auto">
            <a:xfrm>
              <a:off x="5648325" y="4332288"/>
              <a:ext cx="563563" cy="820738"/>
            </a:xfrm>
            <a:custGeom>
              <a:avLst/>
              <a:gdLst>
                <a:gd name="T0" fmla="*/ 150 w 150"/>
                <a:gd name="T1" fmla="*/ 140 h 218"/>
                <a:gd name="T2" fmla="*/ 75 w 150"/>
                <a:gd name="T3" fmla="*/ 218 h 218"/>
                <a:gd name="T4" fmla="*/ 0 w 150"/>
                <a:gd name="T5" fmla="*/ 140 h 218"/>
                <a:gd name="T6" fmla="*/ 0 w 150"/>
                <a:gd name="T7" fmla="*/ 0 h 218"/>
                <a:gd name="T8" fmla="*/ 35 w 150"/>
                <a:gd name="T9" fmla="*/ 0 h 218"/>
                <a:gd name="T10" fmla="*/ 35 w 150"/>
                <a:gd name="T11" fmla="*/ 139 h 218"/>
                <a:gd name="T12" fmla="*/ 76 w 150"/>
                <a:gd name="T13" fmla="*/ 189 h 218"/>
                <a:gd name="T14" fmla="*/ 118 w 150"/>
                <a:gd name="T15" fmla="*/ 139 h 218"/>
                <a:gd name="T16" fmla="*/ 118 w 150"/>
                <a:gd name="T17" fmla="*/ 0 h 218"/>
                <a:gd name="T18" fmla="*/ 150 w 150"/>
                <a:gd name="T19" fmla="*/ 0 h 218"/>
                <a:gd name="T20" fmla="*/ 150 w 150"/>
                <a:gd name="T21" fmla="*/ 14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8">
                  <a:moveTo>
                    <a:pt x="150" y="140"/>
                  </a:moveTo>
                  <a:cubicBezTo>
                    <a:pt x="150" y="191"/>
                    <a:pt x="121" y="218"/>
                    <a:pt x="75" y="218"/>
                  </a:cubicBezTo>
                  <a:cubicBezTo>
                    <a:pt x="30" y="218"/>
                    <a:pt x="0" y="192"/>
                    <a:pt x="0" y="140"/>
                  </a:cubicBezTo>
                  <a:cubicBezTo>
                    <a:pt x="0" y="0"/>
                    <a:pt x="0" y="0"/>
                    <a:pt x="0" y="0"/>
                  </a:cubicBezTo>
                  <a:cubicBezTo>
                    <a:pt x="35" y="0"/>
                    <a:pt x="35" y="0"/>
                    <a:pt x="35" y="0"/>
                  </a:cubicBezTo>
                  <a:cubicBezTo>
                    <a:pt x="35" y="139"/>
                    <a:pt x="35" y="139"/>
                    <a:pt x="35" y="139"/>
                  </a:cubicBezTo>
                  <a:cubicBezTo>
                    <a:pt x="35" y="174"/>
                    <a:pt x="50" y="189"/>
                    <a:pt x="76" y="189"/>
                  </a:cubicBezTo>
                  <a:cubicBezTo>
                    <a:pt x="102" y="189"/>
                    <a:pt x="118" y="174"/>
                    <a:pt x="118" y="139"/>
                  </a:cubicBezTo>
                  <a:cubicBezTo>
                    <a:pt x="118" y="0"/>
                    <a:pt x="118" y="0"/>
                    <a:pt x="118" y="0"/>
                  </a:cubicBezTo>
                  <a:cubicBezTo>
                    <a:pt x="150" y="0"/>
                    <a:pt x="150" y="0"/>
                    <a:pt x="150" y="0"/>
                  </a:cubicBezTo>
                  <a:lnTo>
                    <a:pt x="150" y="140"/>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 name="Freeform 16"/>
            <p:cNvSpPr>
              <a:spLocks/>
            </p:cNvSpPr>
            <p:nvPr/>
          </p:nvSpPr>
          <p:spPr bwMode="auto">
            <a:xfrm>
              <a:off x="6376988" y="4332288"/>
              <a:ext cx="563563" cy="804863"/>
            </a:xfrm>
            <a:custGeom>
              <a:avLst/>
              <a:gdLst>
                <a:gd name="T0" fmla="*/ 150 w 150"/>
                <a:gd name="T1" fmla="*/ 214 h 214"/>
                <a:gd name="T2" fmla="*/ 108 w 150"/>
                <a:gd name="T3" fmla="*/ 214 h 214"/>
                <a:gd name="T4" fmla="*/ 61 w 150"/>
                <a:gd name="T5" fmla="*/ 103 h 214"/>
                <a:gd name="T6" fmla="*/ 33 w 150"/>
                <a:gd name="T7" fmla="*/ 33 h 214"/>
                <a:gd name="T8" fmla="*/ 29 w 150"/>
                <a:gd name="T9" fmla="*/ 33 h 214"/>
                <a:gd name="T10" fmla="*/ 31 w 150"/>
                <a:gd name="T11" fmla="*/ 110 h 214"/>
                <a:gd name="T12" fmla="*/ 31 w 150"/>
                <a:gd name="T13" fmla="*/ 214 h 214"/>
                <a:gd name="T14" fmla="*/ 0 w 150"/>
                <a:gd name="T15" fmla="*/ 214 h 214"/>
                <a:gd name="T16" fmla="*/ 0 w 150"/>
                <a:gd name="T17" fmla="*/ 0 h 214"/>
                <a:gd name="T18" fmla="*/ 51 w 150"/>
                <a:gd name="T19" fmla="*/ 0 h 214"/>
                <a:gd name="T20" fmla="*/ 92 w 150"/>
                <a:gd name="T21" fmla="*/ 95 h 214"/>
                <a:gd name="T22" fmla="*/ 118 w 150"/>
                <a:gd name="T23" fmla="*/ 168 h 214"/>
                <a:gd name="T24" fmla="*/ 121 w 150"/>
                <a:gd name="T25" fmla="*/ 168 h 214"/>
                <a:gd name="T26" fmla="*/ 119 w 150"/>
                <a:gd name="T27" fmla="*/ 90 h 214"/>
                <a:gd name="T28" fmla="*/ 119 w 150"/>
                <a:gd name="T29" fmla="*/ 0 h 214"/>
                <a:gd name="T30" fmla="*/ 150 w 150"/>
                <a:gd name="T31" fmla="*/ 0 h 214"/>
                <a:gd name="T32" fmla="*/ 150 w 150"/>
                <a:gd name="T33"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 h="214">
                  <a:moveTo>
                    <a:pt x="150" y="214"/>
                  </a:moveTo>
                  <a:cubicBezTo>
                    <a:pt x="108" y="214"/>
                    <a:pt x="108" y="214"/>
                    <a:pt x="108" y="214"/>
                  </a:cubicBezTo>
                  <a:cubicBezTo>
                    <a:pt x="61" y="103"/>
                    <a:pt x="61" y="103"/>
                    <a:pt x="61" y="103"/>
                  </a:cubicBezTo>
                  <a:cubicBezTo>
                    <a:pt x="50" y="77"/>
                    <a:pt x="42" y="57"/>
                    <a:pt x="33" y="33"/>
                  </a:cubicBezTo>
                  <a:cubicBezTo>
                    <a:pt x="29" y="33"/>
                    <a:pt x="29" y="33"/>
                    <a:pt x="29" y="33"/>
                  </a:cubicBezTo>
                  <a:cubicBezTo>
                    <a:pt x="30" y="58"/>
                    <a:pt x="31" y="84"/>
                    <a:pt x="31" y="110"/>
                  </a:cubicBezTo>
                  <a:cubicBezTo>
                    <a:pt x="31" y="214"/>
                    <a:pt x="31" y="214"/>
                    <a:pt x="31" y="214"/>
                  </a:cubicBezTo>
                  <a:cubicBezTo>
                    <a:pt x="0" y="214"/>
                    <a:pt x="0" y="214"/>
                    <a:pt x="0" y="214"/>
                  </a:cubicBezTo>
                  <a:cubicBezTo>
                    <a:pt x="0" y="0"/>
                    <a:pt x="0" y="0"/>
                    <a:pt x="0" y="0"/>
                  </a:cubicBezTo>
                  <a:cubicBezTo>
                    <a:pt x="51" y="0"/>
                    <a:pt x="51" y="0"/>
                    <a:pt x="51" y="0"/>
                  </a:cubicBezTo>
                  <a:cubicBezTo>
                    <a:pt x="92" y="95"/>
                    <a:pt x="92" y="95"/>
                    <a:pt x="92" y="95"/>
                  </a:cubicBezTo>
                  <a:cubicBezTo>
                    <a:pt x="103" y="121"/>
                    <a:pt x="110" y="143"/>
                    <a:pt x="118" y="168"/>
                  </a:cubicBezTo>
                  <a:cubicBezTo>
                    <a:pt x="121" y="168"/>
                    <a:pt x="121" y="168"/>
                    <a:pt x="121" y="168"/>
                  </a:cubicBezTo>
                  <a:cubicBezTo>
                    <a:pt x="120" y="142"/>
                    <a:pt x="119" y="118"/>
                    <a:pt x="119" y="90"/>
                  </a:cubicBezTo>
                  <a:cubicBezTo>
                    <a:pt x="119" y="0"/>
                    <a:pt x="119" y="0"/>
                    <a:pt x="119" y="0"/>
                  </a:cubicBezTo>
                  <a:cubicBezTo>
                    <a:pt x="150" y="0"/>
                    <a:pt x="150" y="0"/>
                    <a:pt x="150" y="0"/>
                  </a:cubicBezTo>
                  <a:lnTo>
                    <a:pt x="150" y="214"/>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Rectangle 17"/>
            <p:cNvSpPr>
              <a:spLocks noChangeArrowheads="1"/>
            </p:cNvSpPr>
            <p:nvPr/>
          </p:nvSpPr>
          <p:spPr bwMode="auto">
            <a:xfrm>
              <a:off x="7108825" y="4332288"/>
              <a:ext cx="127000" cy="804863"/>
            </a:xfrm>
            <a:prstGeom prst="rect">
              <a:avLst/>
            </a:prstGeom>
            <a:solidFill>
              <a:srgbClr val="2B37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 name="Freeform 18"/>
            <p:cNvSpPr>
              <a:spLocks/>
            </p:cNvSpPr>
            <p:nvPr/>
          </p:nvSpPr>
          <p:spPr bwMode="auto">
            <a:xfrm>
              <a:off x="7337425" y="4332288"/>
              <a:ext cx="608013" cy="804863"/>
            </a:xfrm>
            <a:custGeom>
              <a:avLst/>
              <a:gdLst>
                <a:gd name="T0" fmla="*/ 102 w 162"/>
                <a:gd name="T1" fmla="*/ 214 h 214"/>
                <a:gd name="T2" fmla="*/ 60 w 162"/>
                <a:gd name="T3" fmla="*/ 214 h 214"/>
                <a:gd name="T4" fmla="*/ 0 w 162"/>
                <a:gd name="T5" fmla="*/ 0 h 214"/>
                <a:gd name="T6" fmla="*/ 37 w 162"/>
                <a:gd name="T7" fmla="*/ 0 h 214"/>
                <a:gd name="T8" fmla="*/ 62 w 162"/>
                <a:gd name="T9" fmla="*/ 100 h 214"/>
                <a:gd name="T10" fmla="*/ 81 w 162"/>
                <a:gd name="T11" fmla="*/ 180 h 214"/>
                <a:gd name="T12" fmla="*/ 84 w 162"/>
                <a:gd name="T13" fmla="*/ 180 h 214"/>
                <a:gd name="T14" fmla="*/ 103 w 162"/>
                <a:gd name="T15" fmla="*/ 102 h 214"/>
                <a:gd name="T16" fmla="*/ 128 w 162"/>
                <a:gd name="T17" fmla="*/ 0 h 214"/>
                <a:gd name="T18" fmla="*/ 162 w 162"/>
                <a:gd name="T19" fmla="*/ 0 h 214"/>
                <a:gd name="T20" fmla="*/ 102 w 162"/>
                <a:gd name="T21" fmla="*/ 21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2" h="214">
                  <a:moveTo>
                    <a:pt x="102" y="214"/>
                  </a:moveTo>
                  <a:cubicBezTo>
                    <a:pt x="60" y="214"/>
                    <a:pt x="60" y="214"/>
                    <a:pt x="60" y="214"/>
                  </a:cubicBezTo>
                  <a:cubicBezTo>
                    <a:pt x="0" y="0"/>
                    <a:pt x="0" y="0"/>
                    <a:pt x="0" y="0"/>
                  </a:cubicBezTo>
                  <a:cubicBezTo>
                    <a:pt x="37" y="0"/>
                    <a:pt x="37" y="0"/>
                    <a:pt x="37" y="0"/>
                  </a:cubicBezTo>
                  <a:cubicBezTo>
                    <a:pt x="62" y="100"/>
                    <a:pt x="62" y="100"/>
                    <a:pt x="62" y="100"/>
                  </a:cubicBezTo>
                  <a:cubicBezTo>
                    <a:pt x="70" y="128"/>
                    <a:pt x="75" y="153"/>
                    <a:pt x="81" y="180"/>
                  </a:cubicBezTo>
                  <a:cubicBezTo>
                    <a:pt x="84" y="180"/>
                    <a:pt x="84" y="180"/>
                    <a:pt x="84" y="180"/>
                  </a:cubicBezTo>
                  <a:cubicBezTo>
                    <a:pt x="90" y="154"/>
                    <a:pt x="96" y="129"/>
                    <a:pt x="103" y="102"/>
                  </a:cubicBezTo>
                  <a:cubicBezTo>
                    <a:pt x="128" y="0"/>
                    <a:pt x="128" y="0"/>
                    <a:pt x="128" y="0"/>
                  </a:cubicBezTo>
                  <a:cubicBezTo>
                    <a:pt x="162" y="0"/>
                    <a:pt x="162" y="0"/>
                    <a:pt x="162" y="0"/>
                  </a:cubicBezTo>
                  <a:lnTo>
                    <a:pt x="102" y="214"/>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 name="Freeform 19"/>
            <p:cNvSpPr>
              <a:spLocks/>
            </p:cNvSpPr>
            <p:nvPr/>
          </p:nvSpPr>
          <p:spPr bwMode="auto">
            <a:xfrm>
              <a:off x="8047038" y="4332288"/>
              <a:ext cx="495300" cy="804863"/>
            </a:xfrm>
            <a:custGeom>
              <a:avLst/>
              <a:gdLst>
                <a:gd name="T0" fmla="*/ 307 w 312"/>
                <a:gd name="T1" fmla="*/ 69 h 507"/>
                <a:gd name="T2" fmla="*/ 81 w 312"/>
                <a:gd name="T3" fmla="*/ 69 h 507"/>
                <a:gd name="T4" fmla="*/ 81 w 312"/>
                <a:gd name="T5" fmla="*/ 204 h 507"/>
                <a:gd name="T6" fmla="*/ 251 w 312"/>
                <a:gd name="T7" fmla="*/ 204 h 507"/>
                <a:gd name="T8" fmla="*/ 251 w 312"/>
                <a:gd name="T9" fmla="*/ 272 h 507"/>
                <a:gd name="T10" fmla="*/ 81 w 312"/>
                <a:gd name="T11" fmla="*/ 272 h 507"/>
                <a:gd name="T12" fmla="*/ 81 w 312"/>
                <a:gd name="T13" fmla="*/ 436 h 507"/>
                <a:gd name="T14" fmla="*/ 312 w 312"/>
                <a:gd name="T15" fmla="*/ 436 h 507"/>
                <a:gd name="T16" fmla="*/ 312 w 312"/>
                <a:gd name="T17" fmla="*/ 507 h 507"/>
                <a:gd name="T18" fmla="*/ 0 w 312"/>
                <a:gd name="T19" fmla="*/ 507 h 507"/>
                <a:gd name="T20" fmla="*/ 0 w 312"/>
                <a:gd name="T21" fmla="*/ 0 h 507"/>
                <a:gd name="T22" fmla="*/ 307 w 312"/>
                <a:gd name="T23" fmla="*/ 0 h 507"/>
                <a:gd name="T24" fmla="*/ 307 w 312"/>
                <a:gd name="T25" fmla="*/ 69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2" h="507">
                  <a:moveTo>
                    <a:pt x="307" y="69"/>
                  </a:moveTo>
                  <a:lnTo>
                    <a:pt x="81" y="69"/>
                  </a:lnTo>
                  <a:lnTo>
                    <a:pt x="81" y="204"/>
                  </a:lnTo>
                  <a:lnTo>
                    <a:pt x="251" y="204"/>
                  </a:lnTo>
                  <a:lnTo>
                    <a:pt x="251" y="272"/>
                  </a:lnTo>
                  <a:lnTo>
                    <a:pt x="81" y="272"/>
                  </a:lnTo>
                  <a:lnTo>
                    <a:pt x="81" y="436"/>
                  </a:lnTo>
                  <a:lnTo>
                    <a:pt x="312" y="436"/>
                  </a:lnTo>
                  <a:lnTo>
                    <a:pt x="312" y="507"/>
                  </a:lnTo>
                  <a:lnTo>
                    <a:pt x="0" y="507"/>
                  </a:lnTo>
                  <a:lnTo>
                    <a:pt x="0" y="0"/>
                  </a:lnTo>
                  <a:lnTo>
                    <a:pt x="307" y="0"/>
                  </a:lnTo>
                  <a:lnTo>
                    <a:pt x="307" y="69"/>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 name="Freeform 20"/>
            <p:cNvSpPr>
              <a:spLocks noEditPoints="1"/>
            </p:cNvSpPr>
            <p:nvPr/>
          </p:nvSpPr>
          <p:spPr bwMode="auto">
            <a:xfrm>
              <a:off x="8655050" y="4332288"/>
              <a:ext cx="547688" cy="804863"/>
            </a:xfrm>
            <a:custGeom>
              <a:avLst/>
              <a:gdLst>
                <a:gd name="T0" fmla="*/ 70 w 146"/>
                <a:gd name="T1" fmla="*/ 0 h 214"/>
                <a:gd name="T2" fmla="*/ 140 w 146"/>
                <a:gd name="T3" fmla="*/ 58 h 214"/>
                <a:gd name="T4" fmla="*/ 101 w 146"/>
                <a:gd name="T5" fmla="*/ 112 h 214"/>
                <a:gd name="T6" fmla="*/ 146 w 146"/>
                <a:gd name="T7" fmla="*/ 214 h 214"/>
                <a:gd name="T8" fmla="*/ 109 w 146"/>
                <a:gd name="T9" fmla="*/ 214 h 214"/>
                <a:gd name="T10" fmla="*/ 70 w 146"/>
                <a:gd name="T11" fmla="*/ 118 h 214"/>
                <a:gd name="T12" fmla="*/ 61 w 146"/>
                <a:gd name="T13" fmla="*/ 118 h 214"/>
                <a:gd name="T14" fmla="*/ 33 w 146"/>
                <a:gd name="T15" fmla="*/ 118 h 214"/>
                <a:gd name="T16" fmla="*/ 33 w 146"/>
                <a:gd name="T17" fmla="*/ 214 h 214"/>
                <a:gd name="T18" fmla="*/ 0 w 146"/>
                <a:gd name="T19" fmla="*/ 214 h 214"/>
                <a:gd name="T20" fmla="*/ 0 w 146"/>
                <a:gd name="T21" fmla="*/ 0 h 214"/>
                <a:gd name="T22" fmla="*/ 70 w 146"/>
                <a:gd name="T23" fmla="*/ 0 h 214"/>
                <a:gd name="T24" fmla="*/ 33 w 146"/>
                <a:gd name="T25" fmla="*/ 90 h 214"/>
                <a:gd name="T26" fmla="*/ 67 w 146"/>
                <a:gd name="T27" fmla="*/ 90 h 214"/>
                <a:gd name="T28" fmla="*/ 106 w 146"/>
                <a:gd name="T29" fmla="*/ 58 h 214"/>
                <a:gd name="T30" fmla="*/ 69 w 146"/>
                <a:gd name="T31" fmla="*/ 28 h 214"/>
                <a:gd name="T32" fmla="*/ 33 w 146"/>
                <a:gd name="T33" fmla="*/ 28 h 214"/>
                <a:gd name="T34" fmla="*/ 33 w 146"/>
                <a:gd name="T35" fmla="*/ 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6" h="214">
                  <a:moveTo>
                    <a:pt x="70" y="0"/>
                  </a:moveTo>
                  <a:cubicBezTo>
                    <a:pt x="118" y="0"/>
                    <a:pt x="140" y="21"/>
                    <a:pt x="140" y="58"/>
                  </a:cubicBezTo>
                  <a:cubicBezTo>
                    <a:pt x="140" y="84"/>
                    <a:pt x="126" y="104"/>
                    <a:pt x="101" y="112"/>
                  </a:cubicBezTo>
                  <a:cubicBezTo>
                    <a:pt x="146" y="214"/>
                    <a:pt x="146" y="214"/>
                    <a:pt x="146" y="214"/>
                  </a:cubicBezTo>
                  <a:cubicBezTo>
                    <a:pt x="109" y="214"/>
                    <a:pt x="109" y="214"/>
                    <a:pt x="109" y="214"/>
                  </a:cubicBezTo>
                  <a:cubicBezTo>
                    <a:pt x="70" y="118"/>
                    <a:pt x="70" y="118"/>
                    <a:pt x="70" y="118"/>
                  </a:cubicBezTo>
                  <a:cubicBezTo>
                    <a:pt x="61" y="118"/>
                    <a:pt x="61" y="118"/>
                    <a:pt x="61" y="118"/>
                  </a:cubicBezTo>
                  <a:cubicBezTo>
                    <a:pt x="33" y="118"/>
                    <a:pt x="33" y="118"/>
                    <a:pt x="33" y="118"/>
                  </a:cubicBezTo>
                  <a:cubicBezTo>
                    <a:pt x="33" y="214"/>
                    <a:pt x="33" y="214"/>
                    <a:pt x="33" y="214"/>
                  </a:cubicBezTo>
                  <a:cubicBezTo>
                    <a:pt x="0" y="214"/>
                    <a:pt x="0" y="214"/>
                    <a:pt x="0" y="214"/>
                  </a:cubicBezTo>
                  <a:cubicBezTo>
                    <a:pt x="0" y="0"/>
                    <a:pt x="0" y="0"/>
                    <a:pt x="0" y="0"/>
                  </a:cubicBezTo>
                  <a:lnTo>
                    <a:pt x="70" y="0"/>
                  </a:lnTo>
                  <a:close/>
                  <a:moveTo>
                    <a:pt x="33" y="90"/>
                  </a:moveTo>
                  <a:cubicBezTo>
                    <a:pt x="67" y="90"/>
                    <a:pt x="67" y="90"/>
                    <a:pt x="67" y="90"/>
                  </a:cubicBezTo>
                  <a:cubicBezTo>
                    <a:pt x="94" y="90"/>
                    <a:pt x="106" y="78"/>
                    <a:pt x="106" y="58"/>
                  </a:cubicBezTo>
                  <a:cubicBezTo>
                    <a:pt x="106" y="39"/>
                    <a:pt x="96" y="28"/>
                    <a:pt x="69" y="28"/>
                  </a:cubicBezTo>
                  <a:cubicBezTo>
                    <a:pt x="33" y="28"/>
                    <a:pt x="33" y="28"/>
                    <a:pt x="33" y="28"/>
                  </a:cubicBezTo>
                  <a:lnTo>
                    <a:pt x="33" y="90"/>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2" name="Freeform 21"/>
            <p:cNvSpPr>
              <a:spLocks/>
            </p:cNvSpPr>
            <p:nvPr/>
          </p:nvSpPr>
          <p:spPr bwMode="auto">
            <a:xfrm>
              <a:off x="9255125" y="4316413"/>
              <a:ext cx="544513" cy="836613"/>
            </a:xfrm>
            <a:custGeom>
              <a:avLst/>
              <a:gdLst>
                <a:gd name="T0" fmla="*/ 109 w 145"/>
                <a:gd name="T1" fmla="*/ 63 h 222"/>
                <a:gd name="T2" fmla="*/ 74 w 145"/>
                <a:gd name="T3" fmla="*/ 28 h 222"/>
                <a:gd name="T4" fmla="*/ 41 w 145"/>
                <a:gd name="T5" fmla="*/ 56 h 222"/>
                <a:gd name="T6" fmla="*/ 77 w 145"/>
                <a:gd name="T7" fmla="*/ 92 h 222"/>
                <a:gd name="T8" fmla="*/ 87 w 145"/>
                <a:gd name="T9" fmla="*/ 95 h 222"/>
                <a:gd name="T10" fmla="*/ 145 w 145"/>
                <a:gd name="T11" fmla="*/ 158 h 222"/>
                <a:gd name="T12" fmla="*/ 74 w 145"/>
                <a:gd name="T13" fmla="*/ 222 h 222"/>
                <a:gd name="T14" fmla="*/ 0 w 145"/>
                <a:gd name="T15" fmla="*/ 166 h 222"/>
                <a:gd name="T16" fmla="*/ 32 w 145"/>
                <a:gd name="T17" fmla="*/ 155 h 222"/>
                <a:gd name="T18" fmla="*/ 73 w 145"/>
                <a:gd name="T19" fmla="*/ 194 h 222"/>
                <a:gd name="T20" fmla="*/ 111 w 145"/>
                <a:gd name="T21" fmla="*/ 163 h 222"/>
                <a:gd name="T22" fmla="*/ 72 w 145"/>
                <a:gd name="T23" fmla="*/ 126 h 222"/>
                <a:gd name="T24" fmla="*/ 62 w 145"/>
                <a:gd name="T25" fmla="*/ 123 h 222"/>
                <a:gd name="T26" fmla="*/ 7 w 145"/>
                <a:gd name="T27" fmla="*/ 59 h 222"/>
                <a:gd name="T28" fmla="*/ 73 w 145"/>
                <a:gd name="T29" fmla="*/ 0 h 222"/>
                <a:gd name="T30" fmla="*/ 142 w 145"/>
                <a:gd name="T31" fmla="*/ 53 h 222"/>
                <a:gd name="T32" fmla="*/ 109 w 145"/>
                <a:gd name="T33" fmla="*/ 6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2">
                  <a:moveTo>
                    <a:pt x="109" y="63"/>
                  </a:moveTo>
                  <a:cubicBezTo>
                    <a:pt x="104" y="40"/>
                    <a:pt x="92" y="28"/>
                    <a:pt x="74" y="28"/>
                  </a:cubicBezTo>
                  <a:cubicBezTo>
                    <a:pt x="53" y="28"/>
                    <a:pt x="41" y="39"/>
                    <a:pt x="41" y="56"/>
                  </a:cubicBezTo>
                  <a:cubicBezTo>
                    <a:pt x="41" y="75"/>
                    <a:pt x="49" y="83"/>
                    <a:pt x="77" y="92"/>
                  </a:cubicBezTo>
                  <a:cubicBezTo>
                    <a:pt x="87" y="95"/>
                    <a:pt x="87" y="95"/>
                    <a:pt x="87" y="95"/>
                  </a:cubicBezTo>
                  <a:cubicBezTo>
                    <a:pt x="132" y="109"/>
                    <a:pt x="145" y="127"/>
                    <a:pt x="145" y="158"/>
                  </a:cubicBezTo>
                  <a:cubicBezTo>
                    <a:pt x="145" y="196"/>
                    <a:pt x="121" y="222"/>
                    <a:pt x="74" y="222"/>
                  </a:cubicBezTo>
                  <a:cubicBezTo>
                    <a:pt x="36" y="222"/>
                    <a:pt x="9" y="204"/>
                    <a:pt x="0" y="166"/>
                  </a:cubicBezTo>
                  <a:cubicBezTo>
                    <a:pt x="32" y="155"/>
                    <a:pt x="32" y="155"/>
                    <a:pt x="32" y="155"/>
                  </a:cubicBezTo>
                  <a:cubicBezTo>
                    <a:pt x="38" y="180"/>
                    <a:pt x="52" y="194"/>
                    <a:pt x="73" y="194"/>
                  </a:cubicBezTo>
                  <a:cubicBezTo>
                    <a:pt x="99" y="194"/>
                    <a:pt x="111" y="182"/>
                    <a:pt x="111" y="163"/>
                  </a:cubicBezTo>
                  <a:cubicBezTo>
                    <a:pt x="111" y="145"/>
                    <a:pt x="105" y="136"/>
                    <a:pt x="72" y="126"/>
                  </a:cubicBezTo>
                  <a:cubicBezTo>
                    <a:pt x="62" y="123"/>
                    <a:pt x="62" y="123"/>
                    <a:pt x="62" y="123"/>
                  </a:cubicBezTo>
                  <a:cubicBezTo>
                    <a:pt x="21" y="109"/>
                    <a:pt x="7" y="91"/>
                    <a:pt x="7" y="59"/>
                  </a:cubicBezTo>
                  <a:cubicBezTo>
                    <a:pt x="7" y="26"/>
                    <a:pt x="30" y="0"/>
                    <a:pt x="73" y="0"/>
                  </a:cubicBezTo>
                  <a:cubicBezTo>
                    <a:pt x="107" y="0"/>
                    <a:pt x="131" y="18"/>
                    <a:pt x="142" y="53"/>
                  </a:cubicBezTo>
                  <a:lnTo>
                    <a:pt x="109" y="63"/>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 name="Rectangle 22"/>
            <p:cNvSpPr>
              <a:spLocks noChangeArrowheads="1"/>
            </p:cNvSpPr>
            <p:nvPr/>
          </p:nvSpPr>
          <p:spPr bwMode="auto">
            <a:xfrm>
              <a:off x="9923463" y="4332288"/>
              <a:ext cx="131763" cy="804863"/>
            </a:xfrm>
            <a:prstGeom prst="rect">
              <a:avLst/>
            </a:prstGeom>
            <a:solidFill>
              <a:srgbClr val="2B37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 name="Freeform 23"/>
            <p:cNvSpPr>
              <a:spLocks/>
            </p:cNvSpPr>
            <p:nvPr/>
          </p:nvSpPr>
          <p:spPr bwMode="auto">
            <a:xfrm>
              <a:off x="10164763" y="4332288"/>
              <a:ext cx="561975" cy="804863"/>
            </a:xfrm>
            <a:custGeom>
              <a:avLst/>
              <a:gdLst>
                <a:gd name="T0" fmla="*/ 354 w 354"/>
                <a:gd name="T1" fmla="*/ 71 h 507"/>
                <a:gd name="T2" fmla="*/ 217 w 354"/>
                <a:gd name="T3" fmla="*/ 71 h 507"/>
                <a:gd name="T4" fmla="*/ 217 w 354"/>
                <a:gd name="T5" fmla="*/ 507 h 507"/>
                <a:gd name="T6" fmla="*/ 137 w 354"/>
                <a:gd name="T7" fmla="*/ 507 h 507"/>
                <a:gd name="T8" fmla="*/ 137 w 354"/>
                <a:gd name="T9" fmla="*/ 71 h 507"/>
                <a:gd name="T10" fmla="*/ 0 w 354"/>
                <a:gd name="T11" fmla="*/ 71 h 507"/>
                <a:gd name="T12" fmla="*/ 0 w 354"/>
                <a:gd name="T13" fmla="*/ 0 h 507"/>
                <a:gd name="T14" fmla="*/ 354 w 354"/>
                <a:gd name="T15" fmla="*/ 0 h 507"/>
                <a:gd name="T16" fmla="*/ 354 w 354"/>
                <a:gd name="T17" fmla="*/ 71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507">
                  <a:moveTo>
                    <a:pt x="354" y="71"/>
                  </a:moveTo>
                  <a:lnTo>
                    <a:pt x="217" y="71"/>
                  </a:lnTo>
                  <a:lnTo>
                    <a:pt x="217" y="507"/>
                  </a:lnTo>
                  <a:lnTo>
                    <a:pt x="137" y="507"/>
                  </a:lnTo>
                  <a:lnTo>
                    <a:pt x="137" y="71"/>
                  </a:lnTo>
                  <a:lnTo>
                    <a:pt x="0" y="71"/>
                  </a:lnTo>
                  <a:lnTo>
                    <a:pt x="0" y="0"/>
                  </a:lnTo>
                  <a:lnTo>
                    <a:pt x="354" y="0"/>
                  </a:lnTo>
                  <a:lnTo>
                    <a:pt x="354" y="71"/>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 name="Freeform 24"/>
            <p:cNvSpPr>
              <a:spLocks/>
            </p:cNvSpPr>
            <p:nvPr/>
          </p:nvSpPr>
          <p:spPr bwMode="auto">
            <a:xfrm>
              <a:off x="10772775" y="4332288"/>
              <a:ext cx="608013" cy="804863"/>
            </a:xfrm>
            <a:custGeom>
              <a:avLst/>
              <a:gdLst>
                <a:gd name="T0" fmla="*/ 229 w 383"/>
                <a:gd name="T1" fmla="*/ 296 h 507"/>
                <a:gd name="T2" fmla="*/ 229 w 383"/>
                <a:gd name="T3" fmla="*/ 507 h 507"/>
                <a:gd name="T4" fmla="*/ 148 w 383"/>
                <a:gd name="T5" fmla="*/ 507 h 507"/>
                <a:gd name="T6" fmla="*/ 148 w 383"/>
                <a:gd name="T7" fmla="*/ 296 h 507"/>
                <a:gd name="T8" fmla="*/ 0 w 383"/>
                <a:gd name="T9" fmla="*/ 0 h 507"/>
                <a:gd name="T10" fmla="*/ 89 w 383"/>
                <a:gd name="T11" fmla="*/ 0 h 507"/>
                <a:gd name="T12" fmla="*/ 179 w 383"/>
                <a:gd name="T13" fmla="*/ 187 h 507"/>
                <a:gd name="T14" fmla="*/ 196 w 383"/>
                <a:gd name="T15" fmla="*/ 218 h 507"/>
                <a:gd name="T16" fmla="*/ 210 w 383"/>
                <a:gd name="T17" fmla="*/ 187 h 507"/>
                <a:gd name="T18" fmla="*/ 300 w 383"/>
                <a:gd name="T19" fmla="*/ 0 h 507"/>
                <a:gd name="T20" fmla="*/ 383 w 383"/>
                <a:gd name="T21" fmla="*/ 0 h 507"/>
                <a:gd name="T22" fmla="*/ 229 w 383"/>
                <a:gd name="T23" fmla="*/ 29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3" h="507">
                  <a:moveTo>
                    <a:pt x="229" y="296"/>
                  </a:moveTo>
                  <a:lnTo>
                    <a:pt x="229" y="507"/>
                  </a:lnTo>
                  <a:lnTo>
                    <a:pt x="148" y="507"/>
                  </a:lnTo>
                  <a:lnTo>
                    <a:pt x="148" y="296"/>
                  </a:lnTo>
                  <a:lnTo>
                    <a:pt x="0" y="0"/>
                  </a:lnTo>
                  <a:lnTo>
                    <a:pt x="89" y="0"/>
                  </a:lnTo>
                  <a:lnTo>
                    <a:pt x="179" y="187"/>
                  </a:lnTo>
                  <a:lnTo>
                    <a:pt x="196" y="218"/>
                  </a:lnTo>
                  <a:lnTo>
                    <a:pt x="210" y="187"/>
                  </a:lnTo>
                  <a:lnTo>
                    <a:pt x="300" y="0"/>
                  </a:lnTo>
                  <a:lnTo>
                    <a:pt x="383" y="0"/>
                  </a:lnTo>
                  <a:lnTo>
                    <a:pt x="229" y="296"/>
                  </a:lnTo>
                  <a:close/>
                </a:path>
              </a:pathLst>
            </a:custGeom>
            <a:solidFill>
              <a:srgbClr val="2B37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sp>
        <p:nvSpPr>
          <p:cNvPr id="91" name="テキスト ボックス 90"/>
          <p:cNvSpPr txBox="1"/>
          <p:nvPr/>
        </p:nvSpPr>
        <p:spPr>
          <a:xfrm>
            <a:off x="6386893" y="5298517"/>
            <a:ext cx="1795363" cy="369332"/>
          </a:xfrm>
          <a:prstGeom prst="rect">
            <a:avLst/>
          </a:prstGeom>
          <a:noFill/>
        </p:spPr>
        <p:txBody>
          <a:bodyPr wrap="square" lIns="0" tIns="0" rIns="0" bIns="0" rtlCol="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メイリオ"/>
                <a:ea typeface="メイリオ"/>
                <a:cs typeface="+mn-cs"/>
              </a:rPr>
              <a:t>西尾章治郎</a:t>
            </a:r>
          </a:p>
        </p:txBody>
      </p:sp>
      <p:sp>
        <p:nvSpPr>
          <p:cNvPr id="2" name="テキスト ボックス 1"/>
          <p:cNvSpPr txBox="1"/>
          <p:nvPr/>
        </p:nvSpPr>
        <p:spPr>
          <a:xfrm>
            <a:off x="6386893" y="4544325"/>
            <a:ext cx="1795363" cy="221018"/>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smtClean="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rPr>
              <a:t>平成</a:t>
            </a:r>
            <a:r>
              <a:rPr kumimoji="1" lang="en-US" altLang="ja-JP" sz="1200" b="0" i="0" u="none" strike="noStrike" kern="1200" cap="none" spc="0" normalizeH="0" baseline="0" noProof="0" dirty="0" smtClean="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rPr>
              <a:t>29</a:t>
            </a:r>
            <a:r>
              <a:rPr kumimoji="1" lang="ja-JP" altLang="en-US" sz="1200" b="0" i="0" u="none" strike="noStrike" kern="1200" cap="none" spc="0" normalizeH="0" baseline="0" noProof="0" dirty="0" smtClean="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rPr>
              <a:t>年</a:t>
            </a:r>
            <a:r>
              <a:rPr kumimoji="1" lang="en-US" altLang="ja-JP" sz="1200" b="0" i="0" u="none" strike="noStrike" kern="1200" cap="none" spc="0" normalizeH="0" baseline="0" noProof="0" dirty="0" smtClean="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rPr>
              <a:t>8</a:t>
            </a:r>
            <a:r>
              <a:rPr kumimoji="1" lang="ja-JP" altLang="en-US" sz="1200" b="0" i="0" u="none" strike="noStrike" kern="1200" cap="none" spc="0" normalizeH="0" baseline="0" noProof="0" dirty="0" smtClean="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rPr>
              <a:t>月</a:t>
            </a:r>
            <a:r>
              <a:rPr kumimoji="1" lang="en-US" altLang="ja-JP" sz="1200" b="0" i="0" u="none" strike="noStrike" kern="1200" cap="none" spc="0" normalizeH="0" baseline="0" noProof="0" dirty="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rPr>
              <a:t>2</a:t>
            </a:r>
            <a:r>
              <a:rPr kumimoji="1" lang="ja-JP" altLang="en-US" sz="1200" b="0" i="0" u="none" strike="noStrike" kern="1200" cap="none" spc="0" normalizeH="0" baseline="0" noProof="0" dirty="0" smtClean="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rPr>
              <a:t>日</a:t>
            </a:r>
            <a:endParaRPr kumimoji="1" lang="ja-JP" altLang="en-US" sz="1200" b="0" i="0" u="none" strike="noStrike" kern="1200" cap="none" spc="0" normalizeH="0" baseline="0" noProof="0" dirty="0">
              <a:ln>
                <a:noFill/>
              </a:ln>
              <a:solidFill>
                <a:prstClr val="black"/>
              </a:solidFill>
              <a:effectLst/>
              <a:uLnTx/>
              <a:uFillTx/>
              <a:latin typeface="HGS創英角ｺﾞｼｯｸUB" panose="020B0900000000000000" pitchFamily="50" charset="-128"/>
              <a:ea typeface="HGS創英角ｺﾞｼｯｸUB" panose="020B0900000000000000" pitchFamily="50" charset="-128"/>
              <a:cs typeface="+mn-cs"/>
            </a:endParaRPr>
          </a:p>
        </p:txBody>
      </p:sp>
      <p:sp>
        <p:nvSpPr>
          <p:cNvPr id="109" name="テキスト ボックス 108"/>
          <p:cNvSpPr txBox="1"/>
          <p:nvPr/>
        </p:nvSpPr>
        <p:spPr>
          <a:xfrm>
            <a:off x="6588318" y="4936063"/>
            <a:ext cx="1392512" cy="251795"/>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大阪</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大学総長</a:t>
            </a:r>
          </a:p>
        </p:txBody>
      </p:sp>
      <p:pic>
        <p:nvPicPr>
          <p:cNvPr id="184" name="図 18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81104" y="915917"/>
            <a:ext cx="1406940" cy="1180493"/>
          </a:xfrm>
          <a:prstGeom prst="rect">
            <a:avLst/>
          </a:prstGeom>
        </p:spPr>
      </p:pic>
      <p:grpSp>
        <p:nvGrpSpPr>
          <p:cNvPr id="216" name="グループ化 215"/>
          <p:cNvGrpSpPr/>
          <p:nvPr/>
        </p:nvGrpSpPr>
        <p:grpSpPr>
          <a:xfrm>
            <a:off x="469900" y="2860675"/>
            <a:ext cx="8180387" cy="455613"/>
            <a:chOff x="469900" y="2860675"/>
            <a:chExt cx="8180387" cy="455613"/>
          </a:xfrm>
          <a:effectLst>
            <a:glow rad="127000">
              <a:schemeClr val="bg1"/>
            </a:glow>
          </a:effectLst>
        </p:grpSpPr>
        <p:sp>
          <p:nvSpPr>
            <p:cNvPr id="189" name="Freeform 82"/>
            <p:cNvSpPr>
              <a:spLocks/>
            </p:cNvSpPr>
            <p:nvPr/>
          </p:nvSpPr>
          <p:spPr bwMode="auto">
            <a:xfrm>
              <a:off x="469900" y="2863850"/>
              <a:ext cx="441325" cy="438150"/>
            </a:xfrm>
            <a:custGeom>
              <a:avLst/>
              <a:gdLst>
                <a:gd name="T0" fmla="*/ 5 w 260"/>
                <a:gd name="T1" fmla="*/ 105 h 257"/>
                <a:gd name="T2" fmla="*/ 5 w 260"/>
                <a:gd name="T3" fmla="*/ 62 h 257"/>
                <a:gd name="T4" fmla="*/ 104 w 260"/>
                <a:gd name="T5" fmla="*/ 62 h 257"/>
                <a:gd name="T6" fmla="*/ 104 w 260"/>
                <a:gd name="T7" fmla="*/ 0 h 257"/>
                <a:gd name="T8" fmla="*/ 157 w 260"/>
                <a:gd name="T9" fmla="*/ 0 h 257"/>
                <a:gd name="T10" fmla="*/ 157 w 260"/>
                <a:gd name="T11" fmla="*/ 62 h 257"/>
                <a:gd name="T12" fmla="*/ 256 w 260"/>
                <a:gd name="T13" fmla="*/ 62 h 257"/>
                <a:gd name="T14" fmla="*/ 256 w 260"/>
                <a:gd name="T15" fmla="*/ 105 h 257"/>
                <a:gd name="T16" fmla="*/ 161 w 260"/>
                <a:gd name="T17" fmla="*/ 105 h 257"/>
                <a:gd name="T18" fmla="*/ 260 w 260"/>
                <a:gd name="T19" fmla="*/ 203 h 257"/>
                <a:gd name="T20" fmla="*/ 260 w 260"/>
                <a:gd name="T21" fmla="*/ 257 h 257"/>
                <a:gd name="T22" fmla="*/ 130 w 260"/>
                <a:gd name="T23" fmla="*/ 164 h 257"/>
                <a:gd name="T24" fmla="*/ 0 w 260"/>
                <a:gd name="T25" fmla="*/ 257 h 257"/>
                <a:gd name="T26" fmla="*/ 0 w 260"/>
                <a:gd name="T27" fmla="*/ 207 h 257"/>
                <a:gd name="T28" fmla="*/ 100 w 260"/>
                <a:gd name="T29" fmla="*/ 105 h 257"/>
                <a:gd name="T30" fmla="*/ 5 w 260"/>
                <a:gd name="T31" fmla="*/ 10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0" h="257">
                  <a:moveTo>
                    <a:pt x="5" y="105"/>
                  </a:moveTo>
                  <a:cubicBezTo>
                    <a:pt x="5" y="62"/>
                    <a:pt x="5" y="62"/>
                    <a:pt x="5" y="62"/>
                  </a:cubicBezTo>
                  <a:cubicBezTo>
                    <a:pt x="104" y="62"/>
                    <a:pt x="104" y="62"/>
                    <a:pt x="104" y="62"/>
                  </a:cubicBezTo>
                  <a:cubicBezTo>
                    <a:pt x="104" y="0"/>
                    <a:pt x="104" y="0"/>
                    <a:pt x="104" y="0"/>
                  </a:cubicBezTo>
                  <a:cubicBezTo>
                    <a:pt x="157" y="0"/>
                    <a:pt x="157" y="0"/>
                    <a:pt x="157" y="0"/>
                  </a:cubicBezTo>
                  <a:cubicBezTo>
                    <a:pt x="157" y="62"/>
                    <a:pt x="157" y="62"/>
                    <a:pt x="157" y="62"/>
                  </a:cubicBezTo>
                  <a:cubicBezTo>
                    <a:pt x="256" y="62"/>
                    <a:pt x="256" y="62"/>
                    <a:pt x="256" y="62"/>
                  </a:cubicBezTo>
                  <a:cubicBezTo>
                    <a:pt x="256" y="105"/>
                    <a:pt x="256" y="105"/>
                    <a:pt x="256" y="105"/>
                  </a:cubicBezTo>
                  <a:cubicBezTo>
                    <a:pt x="161" y="105"/>
                    <a:pt x="161" y="105"/>
                    <a:pt x="161" y="105"/>
                  </a:cubicBezTo>
                  <a:cubicBezTo>
                    <a:pt x="173" y="157"/>
                    <a:pt x="207" y="191"/>
                    <a:pt x="260" y="203"/>
                  </a:cubicBezTo>
                  <a:cubicBezTo>
                    <a:pt x="260" y="257"/>
                    <a:pt x="260" y="257"/>
                    <a:pt x="260" y="257"/>
                  </a:cubicBezTo>
                  <a:cubicBezTo>
                    <a:pt x="198" y="246"/>
                    <a:pt x="156" y="215"/>
                    <a:pt x="130" y="164"/>
                  </a:cubicBezTo>
                  <a:cubicBezTo>
                    <a:pt x="98" y="221"/>
                    <a:pt x="61" y="248"/>
                    <a:pt x="0" y="257"/>
                  </a:cubicBezTo>
                  <a:cubicBezTo>
                    <a:pt x="0" y="207"/>
                    <a:pt x="0" y="207"/>
                    <a:pt x="0" y="207"/>
                  </a:cubicBezTo>
                  <a:cubicBezTo>
                    <a:pt x="51" y="195"/>
                    <a:pt x="91" y="153"/>
                    <a:pt x="100" y="105"/>
                  </a:cubicBezTo>
                  <a:lnTo>
                    <a:pt x="5" y="105"/>
                  </a:lnTo>
                  <a:close/>
                </a:path>
              </a:pathLst>
            </a:custGeom>
            <a:solidFill>
              <a:srgbClr val="1D4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0" name="Freeform 83"/>
            <p:cNvSpPr>
              <a:spLocks noEditPoints="1"/>
            </p:cNvSpPr>
            <p:nvPr/>
          </p:nvSpPr>
          <p:spPr bwMode="auto">
            <a:xfrm>
              <a:off x="957263" y="2863850"/>
              <a:ext cx="441325" cy="446088"/>
            </a:xfrm>
            <a:custGeom>
              <a:avLst/>
              <a:gdLst>
                <a:gd name="T0" fmla="*/ 107 w 260"/>
                <a:gd name="T1" fmla="*/ 156 h 261"/>
                <a:gd name="T2" fmla="*/ 107 w 260"/>
                <a:gd name="T3" fmla="*/ 136 h 261"/>
                <a:gd name="T4" fmla="*/ 147 w 260"/>
                <a:gd name="T5" fmla="*/ 120 h 261"/>
                <a:gd name="T6" fmla="*/ 29 w 260"/>
                <a:gd name="T7" fmla="*/ 120 h 261"/>
                <a:gd name="T8" fmla="*/ 29 w 260"/>
                <a:gd name="T9" fmla="*/ 95 h 261"/>
                <a:gd name="T10" fmla="*/ 4 w 260"/>
                <a:gd name="T11" fmla="*/ 95 h 261"/>
                <a:gd name="T12" fmla="*/ 4 w 260"/>
                <a:gd name="T13" fmla="*/ 34 h 261"/>
                <a:gd name="T14" fmla="*/ 33 w 260"/>
                <a:gd name="T15" fmla="*/ 34 h 261"/>
                <a:gd name="T16" fmla="*/ 18 w 260"/>
                <a:gd name="T17" fmla="*/ 0 h 261"/>
                <a:gd name="T18" fmla="*/ 65 w 260"/>
                <a:gd name="T19" fmla="*/ 0 h 261"/>
                <a:gd name="T20" fmla="*/ 81 w 260"/>
                <a:gd name="T21" fmla="*/ 34 h 261"/>
                <a:gd name="T22" fmla="*/ 104 w 260"/>
                <a:gd name="T23" fmla="*/ 34 h 261"/>
                <a:gd name="T24" fmla="*/ 89 w 260"/>
                <a:gd name="T25" fmla="*/ 0 h 261"/>
                <a:gd name="T26" fmla="*/ 139 w 260"/>
                <a:gd name="T27" fmla="*/ 0 h 261"/>
                <a:gd name="T28" fmla="*/ 153 w 260"/>
                <a:gd name="T29" fmla="*/ 34 h 261"/>
                <a:gd name="T30" fmla="*/ 172 w 260"/>
                <a:gd name="T31" fmla="*/ 34 h 261"/>
                <a:gd name="T32" fmla="*/ 192 w 260"/>
                <a:gd name="T33" fmla="*/ 0 h 261"/>
                <a:gd name="T34" fmla="*/ 248 w 260"/>
                <a:gd name="T35" fmla="*/ 0 h 261"/>
                <a:gd name="T36" fmla="*/ 228 w 260"/>
                <a:gd name="T37" fmla="*/ 34 h 261"/>
                <a:gd name="T38" fmla="*/ 254 w 260"/>
                <a:gd name="T39" fmla="*/ 34 h 261"/>
                <a:gd name="T40" fmla="*/ 254 w 260"/>
                <a:gd name="T41" fmla="*/ 96 h 261"/>
                <a:gd name="T42" fmla="*/ 233 w 260"/>
                <a:gd name="T43" fmla="*/ 96 h 261"/>
                <a:gd name="T44" fmla="*/ 233 w 260"/>
                <a:gd name="T45" fmla="*/ 121 h 261"/>
                <a:gd name="T46" fmla="*/ 160 w 260"/>
                <a:gd name="T47" fmla="*/ 154 h 261"/>
                <a:gd name="T48" fmla="*/ 160 w 260"/>
                <a:gd name="T49" fmla="*/ 156 h 261"/>
                <a:gd name="T50" fmla="*/ 260 w 260"/>
                <a:gd name="T51" fmla="*/ 156 h 261"/>
                <a:gd name="T52" fmla="*/ 260 w 260"/>
                <a:gd name="T53" fmla="*/ 197 h 261"/>
                <a:gd name="T54" fmla="*/ 160 w 260"/>
                <a:gd name="T55" fmla="*/ 197 h 261"/>
                <a:gd name="T56" fmla="*/ 160 w 260"/>
                <a:gd name="T57" fmla="*/ 214 h 261"/>
                <a:gd name="T58" fmla="*/ 111 w 260"/>
                <a:gd name="T59" fmla="*/ 261 h 261"/>
                <a:gd name="T60" fmla="*/ 61 w 260"/>
                <a:gd name="T61" fmla="*/ 261 h 261"/>
                <a:gd name="T62" fmla="*/ 61 w 260"/>
                <a:gd name="T63" fmla="*/ 217 h 261"/>
                <a:gd name="T64" fmla="*/ 107 w 260"/>
                <a:gd name="T65" fmla="*/ 217 h 261"/>
                <a:gd name="T66" fmla="*/ 107 w 260"/>
                <a:gd name="T67" fmla="*/ 197 h 261"/>
                <a:gd name="T68" fmla="*/ 0 w 260"/>
                <a:gd name="T69" fmla="*/ 197 h 261"/>
                <a:gd name="T70" fmla="*/ 0 w 260"/>
                <a:gd name="T71" fmla="*/ 156 h 261"/>
                <a:gd name="T72" fmla="*/ 107 w 260"/>
                <a:gd name="T73" fmla="*/ 156 h 261"/>
                <a:gd name="T74" fmla="*/ 206 w 260"/>
                <a:gd name="T75" fmla="*/ 84 h 261"/>
                <a:gd name="T76" fmla="*/ 206 w 260"/>
                <a:gd name="T77" fmla="*/ 71 h 261"/>
                <a:gd name="T78" fmla="*/ 53 w 260"/>
                <a:gd name="T79" fmla="*/ 71 h 261"/>
                <a:gd name="T80" fmla="*/ 53 w 260"/>
                <a:gd name="T81" fmla="*/ 84 h 261"/>
                <a:gd name="T82" fmla="*/ 206 w 260"/>
                <a:gd name="T83" fmla="*/ 84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0" h="261">
                  <a:moveTo>
                    <a:pt x="107" y="156"/>
                  </a:moveTo>
                  <a:cubicBezTo>
                    <a:pt x="107" y="136"/>
                    <a:pt x="107" y="136"/>
                    <a:pt x="107" y="136"/>
                  </a:cubicBezTo>
                  <a:cubicBezTo>
                    <a:pt x="128" y="129"/>
                    <a:pt x="134" y="126"/>
                    <a:pt x="147" y="120"/>
                  </a:cubicBezTo>
                  <a:cubicBezTo>
                    <a:pt x="29" y="120"/>
                    <a:pt x="29" y="120"/>
                    <a:pt x="29" y="120"/>
                  </a:cubicBezTo>
                  <a:cubicBezTo>
                    <a:pt x="29" y="95"/>
                    <a:pt x="29" y="95"/>
                    <a:pt x="29" y="95"/>
                  </a:cubicBezTo>
                  <a:cubicBezTo>
                    <a:pt x="4" y="95"/>
                    <a:pt x="4" y="95"/>
                    <a:pt x="4" y="95"/>
                  </a:cubicBezTo>
                  <a:cubicBezTo>
                    <a:pt x="4" y="34"/>
                    <a:pt x="4" y="34"/>
                    <a:pt x="4" y="34"/>
                  </a:cubicBezTo>
                  <a:cubicBezTo>
                    <a:pt x="33" y="34"/>
                    <a:pt x="33" y="34"/>
                    <a:pt x="33" y="34"/>
                  </a:cubicBezTo>
                  <a:cubicBezTo>
                    <a:pt x="18" y="0"/>
                    <a:pt x="18" y="0"/>
                    <a:pt x="18" y="0"/>
                  </a:cubicBezTo>
                  <a:cubicBezTo>
                    <a:pt x="65" y="0"/>
                    <a:pt x="65" y="0"/>
                    <a:pt x="65" y="0"/>
                  </a:cubicBezTo>
                  <a:cubicBezTo>
                    <a:pt x="81" y="34"/>
                    <a:pt x="81" y="34"/>
                    <a:pt x="81" y="34"/>
                  </a:cubicBezTo>
                  <a:cubicBezTo>
                    <a:pt x="104" y="34"/>
                    <a:pt x="104" y="34"/>
                    <a:pt x="104" y="34"/>
                  </a:cubicBezTo>
                  <a:cubicBezTo>
                    <a:pt x="89" y="0"/>
                    <a:pt x="89" y="0"/>
                    <a:pt x="89" y="0"/>
                  </a:cubicBezTo>
                  <a:cubicBezTo>
                    <a:pt x="139" y="0"/>
                    <a:pt x="139" y="0"/>
                    <a:pt x="139" y="0"/>
                  </a:cubicBezTo>
                  <a:cubicBezTo>
                    <a:pt x="153" y="34"/>
                    <a:pt x="153" y="34"/>
                    <a:pt x="153" y="34"/>
                  </a:cubicBezTo>
                  <a:cubicBezTo>
                    <a:pt x="172" y="34"/>
                    <a:pt x="172" y="34"/>
                    <a:pt x="172" y="34"/>
                  </a:cubicBezTo>
                  <a:cubicBezTo>
                    <a:pt x="192" y="0"/>
                    <a:pt x="192" y="0"/>
                    <a:pt x="192" y="0"/>
                  </a:cubicBezTo>
                  <a:cubicBezTo>
                    <a:pt x="248" y="0"/>
                    <a:pt x="248" y="0"/>
                    <a:pt x="248" y="0"/>
                  </a:cubicBezTo>
                  <a:cubicBezTo>
                    <a:pt x="228" y="34"/>
                    <a:pt x="228" y="34"/>
                    <a:pt x="228" y="34"/>
                  </a:cubicBezTo>
                  <a:cubicBezTo>
                    <a:pt x="254" y="34"/>
                    <a:pt x="254" y="34"/>
                    <a:pt x="254" y="34"/>
                  </a:cubicBezTo>
                  <a:cubicBezTo>
                    <a:pt x="254" y="96"/>
                    <a:pt x="254" y="96"/>
                    <a:pt x="254" y="96"/>
                  </a:cubicBezTo>
                  <a:cubicBezTo>
                    <a:pt x="233" y="96"/>
                    <a:pt x="233" y="96"/>
                    <a:pt x="233" y="96"/>
                  </a:cubicBezTo>
                  <a:cubicBezTo>
                    <a:pt x="233" y="121"/>
                    <a:pt x="233" y="121"/>
                    <a:pt x="233" y="121"/>
                  </a:cubicBezTo>
                  <a:cubicBezTo>
                    <a:pt x="194" y="139"/>
                    <a:pt x="189" y="141"/>
                    <a:pt x="160" y="154"/>
                  </a:cubicBezTo>
                  <a:cubicBezTo>
                    <a:pt x="160" y="156"/>
                    <a:pt x="160" y="156"/>
                    <a:pt x="160" y="156"/>
                  </a:cubicBezTo>
                  <a:cubicBezTo>
                    <a:pt x="260" y="156"/>
                    <a:pt x="260" y="156"/>
                    <a:pt x="260" y="156"/>
                  </a:cubicBezTo>
                  <a:cubicBezTo>
                    <a:pt x="260" y="197"/>
                    <a:pt x="260" y="197"/>
                    <a:pt x="260" y="197"/>
                  </a:cubicBezTo>
                  <a:cubicBezTo>
                    <a:pt x="160" y="197"/>
                    <a:pt x="160" y="197"/>
                    <a:pt x="160" y="197"/>
                  </a:cubicBezTo>
                  <a:cubicBezTo>
                    <a:pt x="160" y="214"/>
                    <a:pt x="160" y="214"/>
                    <a:pt x="160" y="214"/>
                  </a:cubicBezTo>
                  <a:cubicBezTo>
                    <a:pt x="161" y="250"/>
                    <a:pt x="149" y="261"/>
                    <a:pt x="111" y="261"/>
                  </a:cubicBezTo>
                  <a:cubicBezTo>
                    <a:pt x="61" y="261"/>
                    <a:pt x="61" y="261"/>
                    <a:pt x="61" y="261"/>
                  </a:cubicBezTo>
                  <a:cubicBezTo>
                    <a:pt x="61" y="217"/>
                    <a:pt x="61" y="217"/>
                    <a:pt x="61" y="217"/>
                  </a:cubicBezTo>
                  <a:cubicBezTo>
                    <a:pt x="107" y="217"/>
                    <a:pt x="107" y="217"/>
                    <a:pt x="107" y="217"/>
                  </a:cubicBezTo>
                  <a:cubicBezTo>
                    <a:pt x="107" y="197"/>
                    <a:pt x="107" y="197"/>
                    <a:pt x="107" y="197"/>
                  </a:cubicBezTo>
                  <a:cubicBezTo>
                    <a:pt x="0" y="197"/>
                    <a:pt x="0" y="197"/>
                    <a:pt x="0" y="197"/>
                  </a:cubicBezTo>
                  <a:cubicBezTo>
                    <a:pt x="0" y="156"/>
                    <a:pt x="0" y="156"/>
                    <a:pt x="0" y="156"/>
                  </a:cubicBezTo>
                  <a:lnTo>
                    <a:pt x="107" y="156"/>
                  </a:lnTo>
                  <a:close/>
                  <a:moveTo>
                    <a:pt x="206" y="84"/>
                  </a:moveTo>
                  <a:cubicBezTo>
                    <a:pt x="206" y="71"/>
                    <a:pt x="206" y="71"/>
                    <a:pt x="206" y="71"/>
                  </a:cubicBezTo>
                  <a:cubicBezTo>
                    <a:pt x="53" y="71"/>
                    <a:pt x="53" y="71"/>
                    <a:pt x="53" y="71"/>
                  </a:cubicBezTo>
                  <a:cubicBezTo>
                    <a:pt x="53" y="84"/>
                    <a:pt x="53" y="84"/>
                    <a:pt x="53" y="84"/>
                  </a:cubicBezTo>
                  <a:lnTo>
                    <a:pt x="206" y="84"/>
                  </a:lnTo>
                  <a:close/>
                </a:path>
              </a:pathLst>
            </a:custGeom>
            <a:solidFill>
              <a:srgbClr val="1D4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1" name="Freeform 84"/>
            <p:cNvSpPr>
              <a:spLocks noEditPoints="1"/>
            </p:cNvSpPr>
            <p:nvPr/>
          </p:nvSpPr>
          <p:spPr bwMode="auto">
            <a:xfrm>
              <a:off x="1458913" y="2882900"/>
              <a:ext cx="427037" cy="417513"/>
            </a:xfrm>
            <a:custGeom>
              <a:avLst/>
              <a:gdLst>
                <a:gd name="T0" fmla="*/ 50 w 252"/>
                <a:gd name="T1" fmla="*/ 53 h 245"/>
                <a:gd name="T2" fmla="*/ 54 w 252"/>
                <a:gd name="T3" fmla="*/ 0 h 245"/>
                <a:gd name="T4" fmla="*/ 104 w 252"/>
                <a:gd name="T5" fmla="*/ 0 h 245"/>
                <a:gd name="T6" fmla="*/ 98 w 252"/>
                <a:gd name="T7" fmla="*/ 53 h 245"/>
                <a:gd name="T8" fmla="*/ 125 w 252"/>
                <a:gd name="T9" fmla="*/ 53 h 245"/>
                <a:gd name="T10" fmla="*/ 168 w 252"/>
                <a:gd name="T11" fmla="*/ 77 h 245"/>
                <a:gd name="T12" fmla="*/ 177 w 252"/>
                <a:gd name="T13" fmla="*/ 142 h 245"/>
                <a:gd name="T14" fmla="*/ 167 w 252"/>
                <a:gd name="T15" fmla="*/ 215 h 245"/>
                <a:gd name="T16" fmla="*/ 100 w 252"/>
                <a:gd name="T17" fmla="*/ 245 h 245"/>
                <a:gd name="T18" fmla="*/ 84 w 252"/>
                <a:gd name="T19" fmla="*/ 244 h 245"/>
                <a:gd name="T20" fmla="*/ 84 w 252"/>
                <a:gd name="T21" fmla="*/ 197 h 245"/>
                <a:gd name="T22" fmla="*/ 98 w 252"/>
                <a:gd name="T23" fmla="*/ 197 h 245"/>
                <a:gd name="T24" fmla="*/ 121 w 252"/>
                <a:gd name="T25" fmla="*/ 182 h 245"/>
                <a:gd name="T26" fmla="*/ 125 w 252"/>
                <a:gd name="T27" fmla="*/ 144 h 245"/>
                <a:gd name="T28" fmla="*/ 122 w 252"/>
                <a:gd name="T29" fmla="*/ 112 h 245"/>
                <a:gd name="T30" fmla="*/ 105 w 252"/>
                <a:gd name="T31" fmla="*/ 102 h 245"/>
                <a:gd name="T32" fmla="*/ 90 w 252"/>
                <a:gd name="T33" fmla="*/ 102 h 245"/>
                <a:gd name="T34" fmla="*/ 53 w 252"/>
                <a:gd name="T35" fmla="*/ 243 h 245"/>
                <a:gd name="T36" fmla="*/ 0 w 252"/>
                <a:gd name="T37" fmla="*/ 243 h 245"/>
                <a:gd name="T38" fmla="*/ 42 w 252"/>
                <a:gd name="T39" fmla="*/ 102 h 245"/>
                <a:gd name="T40" fmla="*/ 0 w 252"/>
                <a:gd name="T41" fmla="*/ 104 h 245"/>
                <a:gd name="T42" fmla="*/ 0 w 252"/>
                <a:gd name="T43" fmla="*/ 53 h 245"/>
                <a:gd name="T44" fmla="*/ 50 w 252"/>
                <a:gd name="T45" fmla="*/ 53 h 245"/>
                <a:gd name="T46" fmla="*/ 224 w 252"/>
                <a:gd name="T47" fmla="*/ 32 h 245"/>
                <a:gd name="T48" fmla="*/ 249 w 252"/>
                <a:gd name="T49" fmla="*/ 95 h 245"/>
                <a:gd name="T50" fmla="*/ 252 w 252"/>
                <a:gd name="T51" fmla="*/ 149 h 245"/>
                <a:gd name="T52" fmla="*/ 252 w 252"/>
                <a:gd name="T53" fmla="*/ 180 h 245"/>
                <a:gd name="T54" fmla="*/ 201 w 252"/>
                <a:gd name="T55" fmla="*/ 180 h 245"/>
                <a:gd name="T56" fmla="*/ 202 w 252"/>
                <a:gd name="T57" fmla="*/ 139 h 245"/>
                <a:gd name="T58" fmla="*/ 193 w 252"/>
                <a:gd name="T59" fmla="*/ 67 h 245"/>
                <a:gd name="T60" fmla="*/ 174 w 252"/>
                <a:gd name="T61" fmla="*/ 32 h 245"/>
                <a:gd name="T62" fmla="*/ 224 w 252"/>
                <a:gd name="T63" fmla="*/ 32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2" h="245">
                  <a:moveTo>
                    <a:pt x="50" y="53"/>
                  </a:moveTo>
                  <a:cubicBezTo>
                    <a:pt x="52" y="37"/>
                    <a:pt x="53" y="26"/>
                    <a:pt x="54" y="0"/>
                  </a:cubicBezTo>
                  <a:cubicBezTo>
                    <a:pt x="104" y="0"/>
                    <a:pt x="104" y="0"/>
                    <a:pt x="104" y="0"/>
                  </a:cubicBezTo>
                  <a:cubicBezTo>
                    <a:pt x="102" y="19"/>
                    <a:pt x="102" y="29"/>
                    <a:pt x="98" y="53"/>
                  </a:cubicBezTo>
                  <a:cubicBezTo>
                    <a:pt x="125" y="53"/>
                    <a:pt x="125" y="53"/>
                    <a:pt x="125" y="53"/>
                  </a:cubicBezTo>
                  <a:cubicBezTo>
                    <a:pt x="145" y="53"/>
                    <a:pt x="162" y="62"/>
                    <a:pt x="168" y="77"/>
                  </a:cubicBezTo>
                  <a:cubicBezTo>
                    <a:pt x="174" y="90"/>
                    <a:pt x="177" y="113"/>
                    <a:pt x="177" y="142"/>
                  </a:cubicBezTo>
                  <a:cubicBezTo>
                    <a:pt x="177" y="178"/>
                    <a:pt x="174" y="200"/>
                    <a:pt x="167" y="215"/>
                  </a:cubicBezTo>
                  <a:cubicBezTo>
                    <a:pt x="158" y="235"/>
                    <a:pt x="135" y="245"/>
                    <a:pt x="100" y="245"/>
                  </a:cubicBezTo>
                  <a:cubicBezTo>
                    <a:pt x="96" y="245"/>
                    <a:pt x="90" y="245"/>
                    <a:pt x="84" y="244"/>
                  </a:cubicBezTo>
                  <a:cubicBezTo>
                    <a:pt x="84" y="197"/>
                    <a:pt x="84" y="197"/>
                    <a:pt x="84" y="197"/>
                  </a:cubicBezTo>
                  <a:cubicBezTo>
                    <a:pt x="89" y="197"/>
                    <a:pt x="97" y="197"/>
                    <a:pt x="98" y="197"/>
                  </a:cubicBezTo>
                  <a:cubicBezTo>
                    <a:pt x="113" y="197"/>
                    <a:pt x="119" y="194"/>
                    <a:pt x="121" y="182"/>
                  </a:cubicBezTo>
                  <a:cubicBezTo>
                    <a:pt x="123" y="176"/>
                    <a:pt x="125" y="158"/>
                    <a:pt x="125" y="144"/>
                  </a:cubicBezTo>
                  <a:cubicBezTo>
                    <a:pt x="125" y="133"/>
                    <a:pt x="123" y="117"/>
                    <a:pt x="122" y="112"/>
                  </a:cubicBezTo>
                  <a:cubicBezTo>
                    <a:pt x="120" y="106"/>
                    <a:pt x="113" y="102"/>
                    <a:pt x="105" y="102"/>
                  </a:cubicBezTo>
                  <a:cubicBezTo>
                    <a:pt x="90" y="102"/>
                    <a:pt x="90" y="102"/>
                    <a:pt x="90" y="102"/>
                  </a:cubicBezTo>
                  <a:cubicBezTo>
                    <a:pt x="76" y="176"/>
                    <a:pt x="68" y="204"/>
                    <a:pt x="53" y="243"/>
                  </a:cubicBezTo>
                  <a:cubicBezTo>
                    <a:pt x="0" y="243"/>
                    <a:pt x="0" y="243"/>
                    <a:pt x="0" y="243"/>
                  </a:cubicBezTo>
                  <a:cubicBezTo>
                    <a:pt x="19" y="196"/>
                    <a:pt x="33" y="150"/>
                    <a:pt x="42" y="102"/>
                  </a:cubicBezTo>
                  <a:cubicBezTo>
                    <a:pt x="0" y="104"/>
                    <a:pt x="0" y="104"/>
                    <a:pt x="0" y="104"/>
                  </a:cubicBezTo>
                  <a:cubicBezTo>
                    <a:pt x="0" y="53"/>
                    <a:pt x="0" y="53"/>
                    <a:pt x="0" y="53"/>
                  </a:cubicBezTo>
                  <a:lnTo>
                    <a:pt x="50" y="53"/>
                  </a:lnTo>
                  <a:close/>
                  <a:moveTo>
                    <a:pt x="224" y="32"/>
                  </a:moveTo>
                  <a:cubicBezTo>
                    <a:pt x="240" y="49"/>
                    <a:pt x="245" y="63"/>
                    <a:pt x="249" y="95"/>
                  </a:cubicBezTo>
                  <a:cubicBezTo>
                    <a:pt x="251" y="110"/>
                    <a:pt x="252" y="128"/>
                    <a:pt x="252" y="149"/>
                  </a:cubicBezTo>
                  <a:cubicBezTo>
                    <a:pt x="252" y="156"/>
                    <a:pt x="252" y="164"/>
                    <a:pt x="252" y="180"/>
                  </a:cubicBezTo>
                  <a:cubicBezTo>
                    <a:pt x="201" y="180"/>
                    <a:pt x="201" y="180"/>
                    <a:pt x="201" y="180"/>
                  </a:cubicBezTo>
                  <a:cubicBezTo>
                    <a:pt x="201" y="160"/>
                    <a:pt x="202" y="151"/>
                    <a:pt x="202" y="139"/>
                  </a:cubicBezTo>
                  <a:cubicBezTo>
                    <a:pt x="202" y="101"/>
                    <a:pt x="200" y="85"/>
                    <a:pt x="193" y="67"/>
                  </a:cubicBezTo>
                  <a:cubicBezTo>
                    <a:pt x="187" y="53"/>
                    <a:pt x="182" y="44"/>
                    <a:pt x="174" y="32"/>
                  </a:cubicBezTo>
                  <a:lnTo>
                    <a:pt x="224"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2" name="Freeform 85"/>
            <p:cNvSpPr>
              <a:spLocks noEditPoints="1"/>
            </p:cNvSpPr>
            <p:nvPr/>
          </p:nvSpPr>
          <p:spPr bwMode="auto">
            <a:xfrm>
              <a:off x="1978025" y="2879725"/>
              <a:ext cx="368300" cy="422275"/>
            </a:xfrm>
            <a:custGeom>
              <a:avLst/>
              <a:gdLst>
                <a:gd name="T0" fmla="*/ 182 w 217"/>
                <a:gd name="T1" fmla="*/ 50 h 248"/>
                <a:gd name="T2" fmla="*/ 31 w 217"/>
                <a:gd name="T3" fmla="*/ 44 h 248"/>
                <a:gd name="T4" fmla="*/ 0 w 217"/>
                <a:gd name="T5" fmla="*/ 44 h 248"/>
                <a:gd name="T6" fmla="*/ 0 w 217"/>
                <a:gd name="T7" fmla="*/ 0 h 248"/>
                <a:gd name="T8" fmla="*/ 182 w 217"/>
                <a:gd name="T9" fmla="*/ 6 h 248"/>
                <a:gd name="T10" fmla="*/ 182 w 217"/>
                <a:gd name="T11" fmla="*/ 50 h 248"/>
                <a:gd name="T12" fmla="*/ 2 w 217"/>
                <a:gd name="T13" fmla="*/ 200 h 248"/>
                <a:gd name="T14" fmla="*/ 65 w 217"/>
                <a:gd name="T15" fmla="*/ 200 h 248"/>
                <a:gd name="T16" fmla="*/ 125 w 217"/>
                <a:gd name="T17" fmla="*/ 199 h 248"/>
                <a:gd name="T18" fmla="*/ 155 w 217"/>
                <a:gd name="T19" fmla="*/ 189 h 248"/>
                <a:gd name="T20" fmla="*/ 162 w 217"/>
                <a:gd name="T21" fmla="*/ 170 h 248"/>
                <a:gd name="T22" fmla="*/ 122 w 217"/>
                <a:gd name="T23" fmla="*/ 143 h 248"/>
                <a:gd name="T24" fmla="*/ 69 w 217"/>
                <a:gd name="T25" fmla="*/ 159 h 248"/>
                <a:gd name="T26" fmla="*/ 47 w 217"/>
                <a:gd name="T27" fmla="*/ 178 h 248"/>
                <a:gd name="T28" fmla="*/ 2 w 217"/>
                <a:gd name="T29" fmla="*/ 178 h 248"/>
                <a:gd name="T30" fmla="*/ 2 w 217"/>
                <a:gd name="T31" fmla="*/ 62 h 248"/>
                <a:gd name="T32" fmla="*/ 51 w 217"/>
                <a:gd name="T33" fmla="*/ 62 h 248"/>
                <a:gd name="T34" fmla="*/ 51 w 217"/>
                <a:gd name="T35" fmla="*/ 124 h 248"/>
                <a:gd name="T36" fmla="*/ 134 w 217"/>
                <a:gd name="T37" fmla="*/ 99 h 248"/>
                <a:gd name="T38" fmla="*/ 217 w 217"/>
                <a:gd name="T39" fmla="*/ 170 h 248"/>
                <a:gd name="T40" fmla="*/ 179 w 217"/>
                <a:gd name="T41" fmla="*/ 237 h 248"/>
                <a:gd name="T42" fmla="*/ 129 w 217"/>
                <a:gd name="T43" fmla="*/ 248 h 248"/>
                <a:gd name="T44" fmla="*/ 66 w 217"/>
                <a:gd name="T45" fmla="*/ 248 h 248"/>
                <a:gd name="T46" fmla="*/ 2 w 217"/>
                <a:gd name="T47" fmla="*/ 248 h 248"/>
                <a:gd name="T48" fmla="*/ 2 w 217"/>
                <a:gd name="T49" fmla="*/ 20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7" h="248">
                  <a:moveTo>
                    <a:pt x="182" y="50"/>
                  </a:moveTo>
                  <a:cubicBezTo>
                    <a:pt x="113" y="46"/>
                    <a:pt x="76" y="44"/>
                    <a:pt x="31" y="44"/>
                  </a:cubicBezTo>
                  <a:cubicBezTo>
                    <a:pt x="0" y="44"/>
                    <a:pt x="0" y="44"/>
                    <a:pt x="0" y="44"/>
                  </a:cubicBezTo>
                  <a:cubicBezTo>
                    <a:pt x="0" y="0"/>
                    <a:pt x="0" y="0"/>
                    <a:pt x="0" y="0"/>
                  </a:cubicBezTo>
                  <a:cubicBezTo>
                    <a:pt x="100" y="1"/>
                    <a:pt x="106" y="2"/>
                    <a:pt x="182" y="6"/>
                  </a:cubicBezTo>
                  <a:lnTo>
                    <a:pt x="182" y="50"/>
                  </a:lnTo>
                  <a:close/>
                  <a:moveTo>
                    <a:pt x="2" y="200"/>
                  </a:moveTo>
                  <a:cubicBezTo>
                    <a:pt x="65" y="200"/>
                    <a:pt x="65" y="200"/>
                    <a:pt x="65" y="200"/>
                  </a:cubicBezTo>
                  <a:cubicBezTo>
                    <a:pt x="116" y="200"/>
                    <a:pt x="116" y="200"/>
                    <a:pt x="125" y="199"/>
                  </a:cubicBezTo>
                  <a:cubicBezTo>
                    <a:pt x="144" y="198"/>
                    <a:pt x="150" y="195"/>
                    <a:pt x="155" y="189"/>
                  </a:cubicBezTo>
                  <a:cubicBezTo>
                    <a:pt x="159" y="184"/>
                    <a:pt x="162" y="177"/>
                    <a:pt x="162" y="170"/>
                  </a:cubicBezTo>
                  <a:cubicBezTo>
                    <a:pt x="162" y="153"/>
                    <a:pt x="147" y="143"/>
                    <a:pt x="122" y="143"/>
                  </a:cubicBezTo>
                  <a:cubicBezTo>
                    <a:pt x="103" y="143"/>
                    <a:pt x="84" y="149"/>
                    <a:pt x="69" y="159"/>
                  </a:cubicBezTo>
                  <a:cubicBezTo>
                    <a:pt x="61" y="164"/>
                    <a:pt x="56" y="168"/>
                    <a:pt x="47" y="178"/>
                  </a:cubicBezTo>
                  <a:cubicBezTo>
                    <a:pt x="2" y="178"/>
                    <a:pt x="2" y="178"/>
                    <a:pt x="2" y="178"/>
                  </a:cubicBezTo>
                  <a:cubicBezTo>
                    <a:pt x="2" y="62"/>
                    <a:pt x="2" y="62"/>
                    <a:pt x="2" y="62"/>
                  </a:cubicBezTo>
                  <a:cubicBezTo>
                    <a:pt x="51" y="62"/>
                    <a:pt x="51" y="62"/>
                    <a:pt x="51" y="62"/>
                  </a:cubicBezTo>
                  <a:cubicBezTo>
                    <a:pt x="51" y="124"/>
                    <a:pt x="51" y="124"/>
                    <a:pt x="51" y="124"/>
                  </a:cubicBezTo>
                  <a:cubicBezTo>
                    <a:pt x="89" y="105"/>
                    <a:pt x="110" y="99"/>
                    <a:pt x="134" y="99"/>
                  </a:cubicBezTo>
                  <a:cubicBezTo>
                    <a:pt x="183" y="99"/>
                    <a:pt x="217" y="128"/>
                    <a:pt x="217" y="170"/>
                  </a:cubicBezTo>
                  <a:cubicBezTo>
                    <a:pt x="217" y="199"/>
                    <a:pt x="203" y="224"/>
                    <a:pt x="179" y="237"/>
                  </a:cubicBezTo>
                  <a:cubicBezTo>
                    <a:pt x="167" y="243"/>
                    <a:pt x="154" y="246"/>
                    <a:pt x="129" y="248"/>
                  </a:cubicBezTo>
                  <a:cubicBezTo>
                    <a:pt x="117" y="248"/>
                    <a:pt x="108" y="248"/>
                    <a:pt x="66" y="248"/>
                  </a:cubicBezTo>
                  <a:cubicBezTo>
                    <a:pt x="2" y="248"/>
                    <a:pt x="2" y="248"/>
                    <a:pt x="2" y="248"/>
                  </a:cubicBezTo>
                  <a:lnTo>
                    <a:pt x="2"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3" name="Freeform 86"/>
            <p:cNvSpPr>
              <a:spLocks/>
            </p:cNvSpPr>
            <p:nvPr/>
          </p:nvSpPr>
          <p:spPr bwMode="auto">
            <a:xfrm>
              <a:off x="2451100" y="2860675"/>
              <a:ext cx="160337" cy="407988"/>
            </a:xfrm>
            <a:custGeom>
              <a:avLst/>
              <a:gdLst>
                <a:gd name="T0" fmla="*/ 0 w 101"/>
                <a:gd name="T1" fmla="*/ 0 h 257"/>
                <a:gd name="T2" fmla="*/ 101 w 101"/>
                <a:gd name="T3" fmla="*/ 0 h 257"/>
                <a:gd name="T4" fmla="*/ 101 w 101"/>
                <a:gd name="T5" fmla="*/ 41 h 257"/>
                <a:gd name="T6" fmla="*/ 41 w 101"/>
                <a:gd name="T7" fmla="*/ 41 h 257"/>
                <a:gd name="T8" fmla="*/ 41 w 101"/>
                <a:gd name="T9" fmla="*/ 257 h 257"/>
                <a:gd name="T10" fmla="*/ 0 w 101"/>
                <a:gd name="T11" fmla="*/ 257 h 257"/>
                <a:gd name="T12" fmla="*/ 0 w 101"/>
                <a:gd name="T13" fmla="*/ 0 h 257"/>
              </a:gdLst>
              <a:ahLst/>
              <a:cxnLst>
                <a:cxn ang="0">
                  <a:pos x="T0" y="T1"/>
                </a:cxn>
                <a:cxn ang="0">
                  <a:pos x="T2" y="T3"/>
                </a:cxn>
                <a:cxn ang="0">
                  <a:pos x="T4" y="T5"/>
                </a:cxn>
                <a:cxn ang="0">
                  <a:pos x="T6" y="T7"/>
                </a:cxn>
                <a:cxn ang="0">
                  <a:pos x="T8" y="T9"/>
                </a:cxn>
                <a:cxn ang="0">
                  <a:pos x="T10" y="T11"/>
                </a:cxn>
                <a:cxn ang="0">
                  <a:pos x="T12" y="T13"/>
                </a:cxn>
              </a:cxnLst>
              <a:rect l="0" t="0" r="r" b="b"/>
              <a:pathLst>
                <a:path w="101" h="257">
                  <a:moveTo>
                    <a:pt x="0" y="0"/>
                  </a:moveTo>
                  <a:lnTo>
                    <a:pt x="101" y="0"/>
                  </a:lnTo>
                  <a:lnTo>
                    <a:pt x="101" y="41"/>
                  </a:lnTo>
                  <a:lnTo>
                    <a:pt x="41" y="41"/>
                  </a:lnTo>
                  <a:lnTo>
                    <a:pt x="41" y="257"/>
                  </a:lnTo>
                  <a:lnTo>
                    <a:pt x="0" y="257"/>
                  </a:lnTo>
                  <a:lnTo>
                    <a:pt x="0"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4" name="Freeform 87"/>
            <p:cNvSpPr>
              <a:spLocks noEditPoints="1"/>
            </p:cNvSpPr>
            <p:nvPr/>
          </p:nvSpPr>
          <p:spPr bwMode="auto">
            <a:xfrm>
              <a:off x="2692400" y="2876550"/>
              <a:ext cx="379412" cy="425450"/>
            </a:xfrm>
            <a:custGeom>
              <a:avLst/>
              <a:gdLst>
                <a:gd name="T0" fmla="*/ 0 w 223"/>
                <a:gd name="T1" fmla="*/ 76 h 250"/>
                <a:gd name="T2" fmla="*/ 135 w 223"/>
                <a:gd name="T3" fmla="*/ 75 h 250"/>
                <a:gd name="T4" fmla="*/ 138 w 223"/>
                <a:gd name="T5" fmla="*/ 75 h 250"/>
                <a:gd name="T6" fmla="*/ 197 w 223"/>
                <a:gd name="T7" fmla="*/ 89 h 250"/>
                <a:gd name="T8" fmla="*/ 223 w 223"/>
                <a:gd name="T9" fmla="*/ 152 h 250"/>
                <a:gd name="T10" fmla="*/ 186 w 223"/>
                <a:gd name="T11" fmla="*/ 231 h 250"/>
                <a:gd name="T12" fmla="*/ 117 w 223"/>
                <a:gd name="T13" fmla="*/ 250 h 250"/>
                <a:gd name="T14" fmla="*/ 21 w 223"/>
                <a:gd name="T15" fmla="*/ 250 h 250"/>
                <a:gd name="T16" fmla="*/ 21 w 223"/>
                <a:gd name="T17" fmla="*/ 200 h 250"/>
                <a:gd name="T18" fmla="*/ 110 w 223"/>
                <a:gd name="T19" fmla="*/ 200 h 250"/>
                <a:gd name="T20" fmla="*/ 152 w 223"/>
                <a:gd name="T21" fmla="*/ 188 h 250"/>
                <a:gd name="T22" fmla="*/ 168 w 223"/>
                <a:gd name="T23" fmla="*/ 155 h 250"/>
                <a:gd name="T24" fmla="*/ 157 w 223"/>
                <a:gd name="T25" fmla="*/ 130 h 250"/>
                <a:gd name="T26" fmla="*/ 128 w 223"/>
                <a:gd name="T27" fmla="*/ 125 h 250"/>
                <a:gd name="T28" fmla="*/ 127 w 223"/>
                <a:gd name="T29" fmla="*/ 125 h 250"/>
                <a:gd name="T30" fmla="*/ 125 w 223"/>
                <a:gd name="T31" fmla="*/ 125 h 250"/>
                <a:gd name="T32" fmla="*/ 0 w 223"/>
                <a:gd name="T33" fmla="*/ 127 h 250"/>
                <a:gd name="T34" fmla="*/ 0 w 223"/>
                <a:gd name="T35" fmla="*/ 76 h 250"/>
                <a:gd name="T36" fmla="*/ 190 w 223"/>
                <a:gd name="T37" fmla="*/ 0 h 250"/>
                <a:gd name="T38" fmla="*/ 190 w 223"/>
                <a:gd name="T39" fmla="*/ 47 h 250"/>
                <a:gd name="T40" fmla="*/ 23 w 223"/>
                <a:gd name="T41" fmla="*/ 49 h 250"/>
                <a:gd name="T42" fmla="*/ 23 w 223"/>
                <a:gd name="T43" fmla="*/ 2 h 250"/>
                <a:gd name="T44" fmla="*/ 190 w 223"/>
                <a:gd name="T45" fmla="*/ 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3" h="250">
                  <a:moveTo>
                    <a:pt x="0" y="76"/>
                  </a:moveTo>
                  <a:cubicBezTo>
                    <a:pt x="135" y="75"/>
                    <a:pt x="135" y="75"/>
                    <a:pt x="135" y="75"/>
                  </a:cubicBezTo>
                  <a:cubicBezTo>
                    <a:pt x="138" y="75"/>
                    <a:pt x="138" y="75"/>
                    <a:pt x="138" y="75"/>
                  </a:cubicBezTo>
                  <a:cubicBezTo>
                    <a:pt x="168" y="75"/>
                    <a:pt x="184" y="78"/>
                    <a:pt x="197" y="89"/>
                  </a:cubicBezTo>
                  <a:cubicBezTo>
                    <a:pt x="213" y="101"/>
                    <a:pt x="223" y="126"/>
                    <a:pt x="223" y="152"/>
                  </a:cubicBezTo>
                  <a:cubicBezTo>
                    <a:pt x="223" y="183"/>
                    <a:pt x="209" y="213"/>
                    <a:pt x="186" y="231"/>
                  </a:cubicBezTo>
                  <a:cubicBezTo>
                    <a:pt x="169" y="244"/>
                    <a:pt x="148" y="250"/>
                    <a:pt x="117" y="250"/>
                  </a:cubicBezTo>
                  <a:cubicBezTo>
                    <a:pt x="21" y="250"/>
                    <a:pt x="21" y="250"/>
                    <a:pt x="21" y="250"/>
                  </a:cubicBezTo>
                  <a:cubicBezTo>
                    <a:pt x="21" y="200"/>
                    <a:pt x="21" y="200"/>
                    <a:pt x="21" y="200"/>
                  </a:cubicBezTo>
                  <a:cubicBezTo>
                    <a:pt x="110" y="200"/>
                    <a:pt x="110" y="200"/>
                    <a:pt x="110" y="200"/>
                  </a:cubicBezTo>
                  <a:cubicBezTo>
                    <a:pt x="130" y="200"/>
                    <a:pt x="142" y="197"/>
                    <a:pt x="152" y="188"/>
                  </a:cubicBezTo>
                  <a:cubicBezTo>
                    <a:pt x="163" y="178"/>
                    <a:pt x="168" y="168"/>
                    <a:pt x="168" y="155"/>
                  </a:cubicBezTo>
                  <a:cubicBezTo>
                    <a:pt x="168" y="143"/>
                    <a:pt x="165" y="134"/>
                    <a:pt x="157" y="130"/>
                  </a:cubicBezTo>
                  <a:cubicBezTo>
                    <a:pt x="150" y="126"/>
                    <a:pt x="145" y="125"/>
                    <a:pt x="128" y="125"/>
                  </a:cubicBezTo>
                  <a:cubicBezTo>
                    <a:pt x="127" y="125"/>
                    <a:pt x="127" y="125"/>
                    <a:pt x="127" y="125"/>
                  </a:cubicBezTo>
                  <a:cubicBezTo>
                    <a:pt x="125" y="125"/>
                    <a:pt x="125" y="125"/>
                    <a:pt x="125" y="125"/>
                  </a:cubicBezTo>
                  <a:cubicBezTo>
                    <a:pt x="0" y="127"/>
                    <a:pt x="0" y="127"/>
                    <a:pt x="0" y="127"/>
                  </a:cubicBezTo>
                  <a:lnTo>
                    <a:pt x="0" y="76"/>
                  </a:lnTo>
                  <a:close/>
                  <a:moveTo>
                    <a:pt x="190" y="0"/>
                  </a:moveTo>
                  <a:cubicBezTo>
                    <a:pt x="190" y="47"/>
                    <a:pt x="190" y="47"/>
                    <a:pt x="190" y="47"/>
                  </a:cubicBezTo>
                  <a:cubicBezTo>
                    <a:pt x="23" y="49"/>
                    <a:pt x="23" y="49"/>
                    <a:pt x="23" y="49"/>
                  </a:cubicBezTo>
                  <a:cubicBezTo>
                    <a:pt x="23" y="2"/>
                    <a:pt x="23" y="2"/>
                    <a:pt x="23" y="2"/>
                  </a:cubicBezTo>
                  <a:lnTo>
                    <a:pt x="190"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5" name="Freeform 88"/>
            <p:cNvSpPr>
              <a:spLocks noEditPoints="1"/>
            </p:cNvSpPr>
            <p:nvPr/>
          </p:nvSpPr>
          <p:spPr bwMode="auto">
            <a:xfrm>
              <a:off x="3151188" y="2876550"/>
              <a:ext cx="434975" cy="436563"/>
            </a:xfrm>
            <a:custGeom>
              <a:avLst/>
              <a:gdLst>
                <a:gd name="T0" fmla="*/ 85 w 256"/>
                <a:gd name="T1" fmla="*/ 0 h 256"/>
                <a:gd name="T2" fmla="*/ 91 w 256"/>
                <a:gd name="T3" fmla="*/ 39 h 256"/>
                <a:gd name="T4" fmla="*/ 146 w 256"/>
                <a:gd name="T5" fmla="*/ 33 h 256"/>
                <a:gd name="T6" fmla="*/ 152 w 256"/>
                <a:gd name="T7" fmla="*/ 2 h 256"/>
                <a:gd name="T8" fmla="*/ 203 w 256"/>
                <a:gd name="T9" fmla="*/ 2 h 256"/>
                <a:gd name="T10" fmla="*/ 195 w 256"/>
                <a:gd name="T11" fmla="*/ 45 h 256"/>
                <a:gd name="T12" fmla="*/ 233 w 256"/>
                <a:gd name="T13" fmla="*/ 73 h 256"/>
                <a:gd name="T14" fmla="*/ 256 w 256"/>
                <a:gd name="T15" fmla="*/ 149 h 256"/>
                <a:gd name="T16" fmla="*/ 204 w 256"/>
                <a:gd name="T17" fmla="*/ 242 h 256"/>
                <a:gd name="T18" fmla="*/ 144 w 256"/>
                <a:gd name="T19" fmla="*/ 256 h 256"/>
                <a:gd name="T20" fmla="*/ 138 w 256"/>
                <a:gd name="T21" fmla="*/ 256 h 256"/>
                <a:gd name="T22" fmla="*/ 138 w 256"/>
                <a:gd name="T23" fmla="*/ 213 h 256"/>
                <a:gd name="T24" fmla="*/ 187 w 256"/>
                <a:gd name="T25" fmla="*/ 199 h 256"/>
                <a:gd name="T26" fmla="*/ 206 w 256"/>
                <a:gd name="T27" fmla="*/ 148 h 256"/>
                <a:gd name="T28" fmla="*/ 198 w 256"/>
                <a:gd name="T29" fmla="*/ 109 h 256"/>
                <a:gd name="T30" fmla="*/ 184 w 256"/>
                <a:gd name="T31" fmla="*/ 92 h 256"/>
                <a:gd name="T32" fmla="*/ 147 w 256"/>
                <a:gd name="T33" fmla="*/ 190 h 256"/>
                <a:gd name="T34" fmla="*/ 71 w 256"/>
                <a:gd name="T35" fmla="*/ 247 h 256"/>
                <a:gd name="T36" fmla="*/ 14 w 256"/>
                <a:gd name="T37" fmla="*/ 210 h 256"/>
                <a:gd name="T38" fmla="*/ 0 w 256"/>
                <a:gd name="T39" fmla="*/ 152 h 256"/>
                <a:gd name="T40" fmla="*/ 13 w 256"/>
                <a:gd name="T41" fmla="*/ 97 h 256"/>
                <a:gd name="T42" fmla="*/ 47 w 256"/>
                <a:gd name="T43" fmla="*/ 59 h 256"/>
                <a:gd name="T44" fmla="*/ 36 w 256"/>
                <a:gd name="T45" fmla="*/ 2 h 256"/>
                <a:gd name="T46" fmla="*/ 85 w 256"/>
                <a:gd name="T47" fmla="*/ 0 h 256"/>
                <a:gd name="T48" fmla="*/ 49 w 256"/>
                <a:gd name="T49" fmla="*/ 130 h 256"/>
                <a:gd name="T50" fmla="*/ 46 w 256"/>
                <a:gd name="T51" fmla="*/ 150 h 256"/>
                <a:gd name="T52" fmla="*/ 55 w 256"/>
                <a:gd name="T53" fmla="*/ 183 h 256"/>
                <a:gd name="T54" fmla="*/ 75 w 256"/>
                <a:gd name="T55" fmla="*/ 195 h 256"/>
                <a:gd name="T56" fmla="*/ 92 w 256"/>
                <a:gd name="T57" fmla="*/ 183 h 256"/>
                <a:gd name="T58" fmla="*/ 60 w 256"/>
                <a:gd name="T59" fmla="*/ 111 h 256"/>
                <a:gd name="T60" fmla="*/ 49 w 256"/>
                <a:gd name="T61" fmla="*/ 130 h 256"/>
                <a:gd name="T62" fmla="*/ 137 w 256"/>
                <a:gd name="T63" fmla="*/ 78 h 256"/>
                <a:gd name="T64" fmla="*/ 101 w 256"/>
                <a:gd name="T65" fmla="*/ 83 h 256"/>
                <a:gd name="T66" fmla="*/ 121 w 256"/>
                <a:gd name="T67" fmla="*/ 135 h 256"/>
                <a:gd name="T68" fmla="*/ 137 w 256"/>
                <a:gd name="T69" fmla="*/ 78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56" h="256">
                  <a:moveTo>
                    <a:pt x="85" y="0"/>
                  </a:moveTo>
                  <a:cubicBezTo>
                    <a:pt x="87" y="14"/>
                    <a:pt x="87" y="21"/>
                    <a:pt x="91" y="39"/>
                  </a:cubicBezTo>
                  <a:cubicBezTo>
                    <a:pt x="118" y="34"/>
                    <a:pt x="120" y="34"/>
                    <a:pt x="146" y="33"/>
                  </a:cubicBezTo>
                  <a:cubicBezTo>
                    <a:pt x="152" y="2"/>
                    <a:pt x="152" y="2"/>
                    <a:pt x="152" y="2"/>
                  </a:cubicBezTo>
                  <a:cubicBezTo>
                    <a:pt x="203" y="2"/>
                    <a:pt x="203" y="2"/>
                    <a:pt x="203" y="2"/>
                  </a:cubicBezTo>
                  <a:cubicBezTo>
                    <a:pt x="195" y="45"/>
                    <a:pt x="195" y="45"/>
                    <a:pt x="195" y="45"/>
                  </a:cubicBezTo>
                  <a:cubicBezTo>
                    <a:pt x="215" y="55"/>
                    <a:pt x="224" y="61"/>
                    <a:pt x="233" y="73"/>
                  </a:cubicBezTo>
                  <a:cubicBezTo>
                    <a:pt x="248" y="92"/>
                    <a:pt x="256" y="118"/>
                    <a:pt x="256" y="149"/>
                  </a:cubicBezTo>
                  <a:cubicBezTo>
                    <a:pt x="256" y="192"/>
                    <a:pt x="238" y="223"/>
                    <a:pt x="204" y="242"/>
                  </a:cubicBezTo>
                  <a:cubicBezTo>
                    <a:pt x="187" y="251"/>
                    <a:pt x="167" y="256"/>
                    <a:pt x="144" y="256"/>
                  </a:cubicBezTo>
                  <a:cubicBezTo>
                    <a:pt x="143" y="256"/>
                    <a:pt x="141" y="256"/>
                    <a:pt x="138" y="256"/>
                  </a:cubicBezTo>
                  <a:cubicBezTo>
                    <a:pt x="138" y="213"/>
                    <a:pt x="138" y="213"/>
                    <a:pt x="138" y="213"/>
                  </a:cubicBezTo>
                  <a:cubicBezTo>
                    <a:pt x="165" y="209"/>
                    <a:pt x="177" y="205"/>
                    <a:pt x="187" y="199"/>
                  </a:cubicBezTo>
                  <a:cubicBezTo>
                    <a:pt x="199" y="190"/>
                    <a:pt x="206" y="172"/>
                    <a:pt x="206" y="148"/>
                  </a:cubicBezTo>
                  <a:cubicBezTo>
                    <a:pt x="206" y="134"/>
                    <a:pt x="203" y="120"/>
                    <a:pt x="198" y="109"/>
                  </a:cubicBezTo>
                  <a:cubicBezTo>
                    <a:pt x="195" y="102"/>
                    <a:pt x="192" y="99"/>
                    <a:pt x="184" y="92"/>
                  </a:cubicBezTo>
                  <a:cubicBezTo>
                    <a:pt x="171" y="137"/>
                    <a:pt x="159" y="169"/>
                    <a:pt x="147" y="190"/>
                  </a:cubicBezTo>
                  <a:cubicBezTo>
                    <a:pt x="126" y="229"/>
                    <a:pt x="102" y="247"/>
                    <a:pt x="71" y="247"/>
                  </a:cubicBezTo>
                  <a:cubicBezTo>
                    <a:pt x="46" y="247"/>
                    <a:pt x="27" y="235"/>
                    <a:pt x="14" y="210"/>
                  </a:cubicBezTo>
                  <a:cubicBezTo>
                    <a:pt x="5" y="192"/>
                    <a:pt x="0" y="172"/>
                    <a:pt x="0" y="152"/>
                  </a:cubicBezTo>
                  <a:cubicBezTo>
                    <a:pt x="0" y="133"/>
                    <a:pt x="4" y="114"/>
                    <a:pt x="13" y="97"/>
                  </a:cubicBezTo>
                  <a:cubicBezTo>
                    <a:pt x="21" y="82"/>
                    <a:pt x="29" y="73"/>
                    <a:pt x="47" y="59"/>
                  </a:cubicBezTo>
                  <a:cubicBezTo>
                    <a:pt x="42" y="37"/>
                    <a:pt x="39" y="25"/>
                    <a:pt x="36" y="2"/>
                  </a:cubicBezTo>
                  <a:lnTo>
                    <a:pt x="85" y="0"/>
                  </a:lnTo>
                  <a:close/>
                  <a:moveTo>
                    <a:pt x="49" y="130"/>
                  </a:moveTo>
                  <a:cubicBezTo>
                    <a:pt x="47" y="137"/>
                    <a:pt x="46" y="144"/>
                    <a:pt x="46" y="150"/>
                  </a:cubicBezTo>
                  <a:cubicBezTo>
                    <a:pt x="46" y="161"/>
                    <a:pt x="50" y="175"/>
                    <a:pt x="55" y="183"/>
                  </a:cubicBezTo>
                  <a:cubicBezTo>
                    <a:pt x="59" y="190"/>
                    <a:pt x="67" y="195"/>
                    <a:pt x="75" y="195"/>
                  </a:cubicBezTo>
                  <a:cubicBezTo>
                    <a:pt x="82" y="195"/>
                    <a:pt x="86" y="192"/>
                    <a:pt x="92" y="183"/>
                  </a:cubicBezTo>
                  <a:cubicBezTo>
                    <a:pt x="75" y="149"/>
                    <a:pt x="70" y="136"/>
                    <a:pt x="60" y="111"/>
                  </a:cubicBezTo>
                  <a:cubicBezTo>
                    <a:pt x="53" y="119"/>
                    <a:pt x="51" y="122"/>
                    <a:pt x="49" y="130"/>
                  </a:cubicBezTo>
                  <a:close/>
                  <a:moveTo>
                    <a:pt x="137" y="78"/>
                  </a:moveTo>
                  <a:cubicBezTo>
                    <a:pt x="118" y="78"/>
                    <a:pt x="113" y="79"/>
                    <a:pt x="101" y="83"/>
                  </a:cubicBezTo>
                  <a:cubicBezTo>
                    <a:pt x="110" y="114"/>
                    <a:pt x="113" y="122"/>
                    <a:pt x="121" y="135"/>
                  </a:cubicBezTo>
                  <a:cubicBezTo>
                    <a:pt x="130" y="113"/>
                    <a:pt x="134" y="96"/>
                    <a:pt x="137" y="78"/>
                  </a:cubicBez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6" name="Freeform 89"/>
            <p:cNvSpPr>
              <a:spLocks noEditPoints="1"/>
            </p:cNvSpPr>
            <p:nvPr/>
          </p:nvSpPr>
          <p:spPr bwMode="auto">
            <a:xfrm>
              <a:off x="3660775" y="2873375"/>
              <a:ext cx="392112" cy="431800"/>
            </a:xfrm>
            <a:custGeom>
              <a:avLst/>
              <a:gdLst>
                <a:gd name="T0" fmla="*/ 111 w 231"/>
                <a:gd name="T1" fmla="*/ 98 h 254"/>
                <a:gd name="T2" fmla="*/ 102 w 231"/>
                <a:gd name="T3" fmla="*/ 69 h 254"/>
                <a:gd name="T4" fmla="*/ 10 w 231"/>
                <a:gd name="T5" fmla="*/ 70 h 254"/>
                <a:gd name="T6" fmla="*/ 10 w 231"/>
                <a:gd name="T7" fmla="*/ 27 h 254"/>
                <a:gd name="T8" fmla="*/ 90 w 231"/>
                <a:gd name="T9" fmla="*/ 26 h 254"/>
                <a:gd name="T10" fmla="*/ 82 w 231"/>
                <a:gd name="T11" fmla="*/ 0 h 254"/>
                <a:gd name="T12" fmla="*/ 133 w 231"/>
                <a:gd name="T13" fmla="*/ 0 h 254"/>
                <a:gd name="T14" fmla="*/ 141 w 231"/>
                <a:gd name="T15" fmla="*/ 26 h 254"/>
                <a:gd name="T16" fmla="*/ 221 w 231"/>
                <a:gd name="T17" fmla="*/ 24 h 254"/>
                <a:gd name="T18" fmla="*/ 221 w 231"/>
                <a:gd name="T19" fmla="*/ 67 h 254"/>
                <a:gd name="T20" fmla="*/ 153 w 231"/>
                <a:gd name="T21" fmla="*/ 68 h 254"/>
                <a:gd name="T22" fmla="*/ 162 w 231"/>
                <a:gd name="T23" fmla="*/ 97 h 254"/>
                <a:gd name="T24" fmla="*/ 231 w 231"/>
                <a:gd name="T25" fmla="*/ 96 h 254"/>
                <a:gd name="T26" fmla="*/ 231 w 231"/>
                <a:gd name="T27" fmla="*/ 141 h 254"/>
                <a:gd name="T28" fmla="*/ 174 w 231"/>
                <a:gd name="T29" fmla="*/ 142 h 254"/>
                <a:gd name="T30" fmla="*/ 185 w 231"/>
                <a:gd name="T31" fmla="*/ 182 h 254"/>
                <a:gd name="T32" fmla="*/ 133 w 231"/>
                <a:gd name="T33" fmla="*/ 182 h 254"/>
                <a:gd name="T34" fmla="*/ 122 w 231"/>
                <a:gd name="T35" fmla="*/ 143 h 254"/>
                <a:gd name="T36" fmla="*/ 0 w 231"/>
                <a:gd name="T37" fmla="*/ 145 h 254"/>
                <a:gd name="T38" fmla="*/ 0 w 231"/>
                <a:gd name="T39" fmla="*/ 99 h 254"/>
                <a:gd name="T40" fmla="*/ 111 w 231"/>
                <a:gd name="T41" fmla="*/ 98 h 254"/>
                <a:gd name="T42" fmla="*/ 69 w 231"/>
                <a:gd name="T43" fmla="*/ 163 h 254"/>
                <a:gd name="T44" fmla="*/ 60 w 231"/>
                <a:gd name="T45" fmla="*/ 191 h 254"/>
                <a:gd name="T46" fmla="*/ 107 w 231"/>
                <a:gd name="T47" fmla="*/ 207 h 254"/>
                <a:gd name="T48" fmla="*/ 220 w 231"/>
                <a:gd name="T49" fmla="*/ 200 h 254"/>
                <a:gd name="T50" fmla="*/ 220 w 231"/>
                <a:gd name="T51" fmla="*/ 249 h 254"/>
                <a:gd name="T52" fmla="*/ 122 w 231"/>
                <a:gd name="T53" fmla="*/ 254 h 254"/>
                <a:gd name="T54" fmla="*/ 40 w 231"/>
                <a:gd name="T55" fmla="*/ 245 h 254"/>
                <a:gd name="T56" fmla="*/ 7 w 231"/>
                <a:gd name="T57" fmla="*/ 201 h 254"/>
                <a:gd name="T58" fmla="*/ 21 w 231"/>
                <a:gd name="T59" fmla="*/ 163 h 254"/>
                <a:gd name="T60" fmla="*/ 69 w 231"/>
                <a:gd name="T61" fmla="*/ 16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1" h="254">
                  <a:moveTo>
                    <a:pt x="111" y="98"/>
                  </a:moveTo>
                  <a:cubicBezTo>
                    <a:pt x="102" y="69"/>
                    <a:pt x="102" y="69"/>
                    <a:pt x="102" y="69"/>
                  </a:cubicBezTo>
                  <a:cubicBezTo>
                    <a:pt x="10" y="70"/>
                    <a:pt x="10" y="70"/>
                    <a:pt x="10" y="70"/>
                  </a:cubicBezTo>
                  <a:cubicBezTo>
                    <a:pt x="10" y="27"/>
                    <a:pt x="10" y="27"/>
                    <a:pt x="10" y="27"/>
                  </a:cubicBezTo>
                  <a:cubicBezTo>
                    <a:pt x="90" y="26"/>
                    <a:pt x="90" y="26"/>
                    <a:pt x="90" y="26"/>
                  </a:cubicBezTo>
                  <a:cubicBezTo>
                    <a:pt x="82" y="0"/>
                    <a:pt x="82" y="0"/>
                    <a:pt x="82" y="0"/>
                  </a:cubicBezTo>
                  <a:cubicBezTo>
                    <a:pt x="133" y="0"/>
                    <a:pt x="133" y="0"/>
                    <a:pt x="133" y="0"/>
                  </a:cubicBezTo>
                  <a:cubicBezTo>
                    <a:pt x="141" y="26"/>
                    <a:pt x="141" y="26"/>
                    <a:pt x="141" y="26"/>
                  </a:cubicBezTo>
                  <a:cubicBezTo>
                    <a:pt x="221" y="24"/>
                    <a:pt x="221" y="24"/>
                    <a:pt x="221" y="24"/>
                  </a:cubicBezTo>
                  <a:cubicBezTo>
                    <a:pt x="221" y="67"/>
                    <a:pt x="221" y="67"/>
                    <a:pt x="221" y="67"/>
                  </a:cubicBezTo>
                  <a:cubicBezTo>
                    <a:pt x="153" y="68"/>
                    <a:pt x="153" y="68"/>
                    <a:pt x="153" y="68"/>
                  </a:cubicBezTo>
                  <a:cubicBezTo>
                    <a:pt x="162" y="97"/>
                    <a:pt x="162" y="97"/>
                    <a:pt x="162" y="97"/>
                  </a:cubicBezTo>
                  <a:cubicBezTo>
                    <a:pt x="231" y="96"/>
                    <a:pt x="231" y="96"/>
                    <a:pt x="231" y="96"/>
                  </a:cubicBezTo>
                  <a:cubicBezTo>
                    <a:pt x="231" y="141"/>
                    <a:pt x="231" y="141"/>
                    <a:pt x="231" y="141"/>
                  </a:cubicBezTo>
                  <a:cubicBezTo>
                    <a:pt x="174" y="142"/>
                    <a:pt x="174" y="142"/>
                    <a:pt x="174" y="142"/>
                  </a:cubicBezTo>
                  <a:cubicBezTo>
                    <a:pt x="185" y="182"/>
                    <a:pt x="185" y="182"/>
                    <a:pt x="185" y="182"/>
                  </a:cubicBezTo>
                  <a:cubicBezTo>
                    <a:pt x="133" y="182"/>
                    <a:pt x="133" y="182"/>
                    <a:pt x="133" y="182"/>
                  </a:cubicBezTo>
                  <a:cubicBezTo>
                    <a:pt x="122" y="143"/>
                    <a:pt x="122" y="143"/>
                    <a:pt x="122" y="143"/>
                  </a:cubicBezTo>
                  <a:cubicBezTo>
                    <a:pt x="0" y="145"/>
                    <a:pt x="0" y="145"/>
                    <a:pt x="0" y="145"/>
                  </a:cubicBezTo>
                  <a:cubicBezTo>
                    <a:pt x="0" y="99"/>
                    <a:pt x="0" y="99"/>
                    <a:pt x="0" y="99"/>
                  </a:cubicBezTo>
                  <a:lnTo>
                    <a:pt x="111" y="98"/>
                  </a:lnTo>
                  <a:close/>
                  <a:moveTo>
                    <a:pt x="69" y="163"/>
                  </a:moveTo>
                  <a:cubicBezTo>
                    <a:pt x="60" y="184"/>
                    <a:pt x="60" y="185"/>
                    <a:pt x="60" y="191"/>
                  </a:cubicBezTo>
                  <a:cubicBezTo>
                    <a:pt x="60" y="202"/>
                    <a:pt x="75" y="207"/>
                    <a:pt x="107" y="207"/>
                  </a:cubicBezTo>
                  <a:cubicBezTo>
                    <a:pt x="139" y="207"/>
                    <a:pt x="170" y="205"/>
                    <a:pt x="220" y="200"/>
                  </a:cubicBezTo>
                  <a:cubicBezTo>
                    <a:pt x="220" y="249"/>
                    <a:pt x="220" y="249"/>
                    <a:pt x="220" y="249"/>
                  </a:cubicBezTo>
                  <a:cubicBezTo>
                    <a:pt x="175" y="252"/>
                    <a:pt x="152" y="254"/>
                    <a:pt x="122" y="254"/>
                  </a:cubicBezTo>
                  <a:cubicBezTo>
                    <a:pt x="80" y="254"/>
                    <a:pt x="57" y="251"/>
                    <a:pt x="40" y="245"/>
                  </a:cubicBezTo>
                  <a:cubicBezTo>
                    <a:pt x="20" y="238"/>
                    <a:pt x="7" y="220"/>
                    <a:pt x="7" y="201"/>
                  </a:cubicBezTo>
                  <a:cubicBezTo>
                    <a:pt x="7" y="189"/>
                    <a:pt x="13" y="173"/>
                    <a:pt x="21" y="163"/>
                  </a:cubicBezTo>
                  <a:lnTo>
                    <a:pt x="69" y="163"/>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7" name="Freeform 90"/>
            <p:cNvSpPr>
              <a:spLocks noEditPoints="1"/>
            </p:cNvSpPr>
            <p:nvPr/>
          </p:nvSpPr>
          <p:spPr bwMode="auto">
            <a:xfrm>
              <a:off x="4129088" y="2876550"/>
              <a:ext cx="420687" cy="420688"/>
            </a:xfrm>
            <a:custGeom>
              <a:avLst/>
              <a:gdLst>
                <a:gd name="T0" fmla="*/ 41 w 248"/>
                <a:gd name="T1" fmla="*/ 32 h 247"/>
                <a:gd name="T2" fmla="*/ 44 w 248"/>
                <a:gd name="T3" fmla="*/ 0 h 247"/>
                <a:gd name="T4" fmla="*/ 96 w 248"/>
                <a:gd name="T5" fmla="*/ 0 h 247"/>
                <a:gd name="T6" fmla="*/ 92 w 248"/>
                <a:gd name="T7" fmla="*/ 31 h 247"/>
                <a:gd name="T8" fmla="*/ 129 w 248"/>
                <a:gd name="T9" fmla="*/ 30 h 247"/>
                <a:gd name="T10" fmla="*/ 129 w 248"/>
                <a:gd name="T11" fmla="*/ 55 h 247"/>
                <a:gd name="T12" fmla="*/ 242 w 248"/>
                <a:gd name="T13" fmla="*/ 55 h 247"/>
                <a:gd name="T14" fmla="*/ 242 w 248"/>
                <a:gd name="T15" fmla="*/ 102 h 247"/>
                <a:gd name="T16" fmla="*/ 123 w 248"/>
                <a:gd name="T17" fmla="*/ 102 h 247"/>
                <a:gd name="T18" fmla="*/ 123 w 248"/>
                <a:gd name="T19" fmla="*/ 78 h 247"/>
                <a:gd name="T20" fmla="*/ 88 w 248"/>
                <a:gd name="T21" fmla="*/ 78 h 247"/>
                <a:gd name="T22" fmla="*/ 57 w 248"/>
                <a:gd name="T23" fmla="*/ 247 h 247"/>
                <a:gd name="T24" fmla="*/ 5 w 248"/>
                <a:gd name="T25" fmla="*/ 247 h 247"/>
                <a:gd name="T26" fmla="*/ 37 w 248"/>
                <a:gd name="T27" fmla="*/ 78 h 247"/>
                <a:gd name="T28" fmla="*/ 0 w 248"/>
                <a:gd name="T29" fmla="*/ 79 h 247"/>
                <a:gd name="T30" fmla="*/ 0 w 248"/>
                <a:gd name="T31" fmla="*/ 31 h 247"/>
                <a:gd name="T32" fmla="*/ 41 w 248"/>
                <a:gd name="T33" fmla="*/ 32 h 247"/>
                <a:gd name="T34" fmla="*/ 160 w 248"/>
                <a:gd name="T35" fmla="*/ 143 h 247"/>
                <a:gd name="T36" fmla="*/ 147 w 248"/>
                <a:gd name="T37" fmla="*/ 180 h 247"/>
                <a:gd name="T38" fmla="*/ 196 w 248"/>
                <a:gd name="T39" fmla="*/ 201 h 247"/>
                <a:gd name="T40" fmla="*/ 248 w 248"/>
                <a:gd name="T41" fmla="*/ 197 h 247"/>
                <a:gd name="T42" fmla="*/ 248 w 248"/>
                <a:gd name="T43" fmla="*/ 245 h 247"/>
                <a:gd name="T44" fmla="*/ 188 w 248"/>
                <a:gd name="T45" fmla="*/ 247 h 247"/>
                <a:gd name="T46" fmla="*/ 120 w 248"/>
                <a:gd name="T47" fmla="*/ 235 h 247"/>
                <a:gd name="T48" fmla="*/ 99 w 248"/>
                <a:gd name="T49" fmla="*/ 189 h 247"/>
                <a:gd name="T50" fmla="*/ 113 w 248"/>
                <a:gd name="T51" fmla="*/ 143 h 247"/>
                <a:gd name="T52" fmla="*/ 160 w 248"/>
                <a:gd name="T53" fmla="*/ 14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8" h="247">
                  <a:moveTo>
                    <a:pt x="41" y="32"/>
                  </a:moveTo>
                  <a:cubicBezTo>
                    <a:pt x="44" y="0"/>
                    <a:pt x="44" y="0"/>
                    <a:pt x="44" y="0"/>
                  </a:cubicBezTo>
                  <a:cubicBezTo>
                    <a:pt x="96" y="0"/>
                    <a:pt x="96" y="0"/>
                    <a:pt x="96" y="0"/>
                  </a:cubicBezTo>
                  <a:cubicBezTo>
                    <a:pt x="92" y="31"/>
                    <a:pt x="92" y="31"/>
                    <a:pt x="92" y="31"/>
                  </a:cubicBezTo>
                  <a:cubicBezTo>
                    <a:pt x="129" y="30"/>
                    <a:pt x="129" y="30"/>
                    <a:pt x="129" y="30"/>
                  </a:cubicBezTo>
                  <a:cubicBezTo>
                    <a:pt x="129" y="55"/>
                    <a:pt x="129" y="55"/>
                    <a:pt x="129" y="55"/>
                  </a:cubicBezTo>
                  <a:cubicBezTo>
                    <a:pt x="242" y="55"/>
                    <a:pt x="242" y="55"/>
                    <a:pt x="242" y="55"/>
                  </a:cubicBezTo>
                  <a:cubicBezTo>
                    <a:pt x="242" y="102"/>
                    <a:pt x="242" y="102"/>
                    <a:pt x="242" y="102"/>
                  </a:cubicBezTo>
                  <a:cubicBezTo>
                    <a:pt x="123" y="102"/>
                    <a:pt x="123" y="102"/>
                    <a:pt x="123" y="102"/>
                  </a:cubicBezTo>
                  <a:cubicBezTo>
                    <a:pt x="123" y="78"/>
                    <a:pt x="123" y="78"/>
                    <a:pt x="123" y="78"/>
                  </a:cubicBezTo>
                  <a:cubicBezTo>
                    <a:pt x="88" y="78"/>
                    <a:pt x="88" y="78"/>
                    <a:pt x="88" y="78"/>
                  </a:cubicBezTo>
                  <a:cubicBezTo>
                    <a:pt x="74" y="173"/>
                    <a:pt x="64" y="223"/>
                    <a:pt x="57" y="247"/>
                  </a:cubicBezTo>
                  <a:cubicBezTo>
                    <a:pt x="5" y="247"/>
                    <a:pt x="5" y="247"/>
                    <a:pt x="5" y="247"/>
                  </a:cubicBezTo>
                  <a:cubicBezTo>
                    <a:pt x="23" y="179"/>
                    <a:pt x="27" y="162"/>
                    <a:pt x="37" y="78"/>
                  </a:cubicBezTo>
                  <a:cubicBezTo>
                    <a:pt x="0" y="79"/>
                    <a:pt x="0" y="79"/>
                    <a:pt x="0" y="79"/>
                  </a:cubicBezTo>
                  <a:cubicBezTo>
                    <a:pt x="0" y="31"/>
                    <a:pt x="0" y="31"/>
                    <a:pt x="0" y="31"/>
                  </a:cubicBezTo>
                  <a:lnTo>
                    <a:pt x="41" y="32"/>
                  </a:lnTo>
                  <a:close/>
                  <a:moveTo>
                    <a:pt x="160" y="143"/>
                  </a:moveTo>
                  <a:cubicBezTo>
                    <a:pt x="150" y="160"/>
                    <a:pt x="147" y="170"/>
                    <a:pt x="147" y="180"/>
                  </a:cubicBezTo>
                  <a:cubicBezTo>
                    <a:pt x="147" y="196"/>
                    <a:pt x="160" y="201"/>
                    <a:pt x="196" y="201"/>
                  </a:cubicBezTo>
                  <a:cubicBezTo>
                    <a:pt x="203" y="201"/>
                    <a:pt x="221" y="200"/>
                    <a:pt x="248" y="197"/>
                  </a:cubicBezTo>
                  <a:cubicBezTo>
                    <a:pt x="248" y="245"/>
                    <a:pt x="248" y="245"/>
                    <a:pt x="248" y="245"/>
                  </a:cubicBezTo>
                  <a:cubicBezTo>
                    <a:pt x="218" y="246"/>
                    <a:pt x="204" y="247"/>
                    <a:pt x="188" y="247"/>
                  </a:cubicBezTo>
                  <a:cubicBezTo>
                    <a:pt x="154" y="247"/>
                    <a:pt x="134" y="243"/>
                    <a:pt x="120" y="235"/>
                  </a:cubicBezTo>
                  <a:cubicBezTo>
                    <a:pt x="107" y="226"/>
                    <a:pt x="99" y="210"/>
                    <a:pt x="99" y="189"/>
                  </a:cubicBezTo>
                  <a:cubicBezTo>
                    <a:pt x="99" y="174"/>
                    <a:pt x="103" y="162"/>
                    <a:pt x="113" y="143"/>
                  </a:cubicBezTo>
                  <a:lnTo>
                    <a:pt x="160" y="143"/>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8" name="Freeform 91"/>
            <p:cNvSpPr>
              <a:spLocks/>
            </p:cNvSpPr>
            <p:nvPr/>
          </p:nvSpPr>
          <p:spPr bwMode="auto">
            <a:xfrm>
              <a:off x="4648200" y="2873375"/>
              <a:ext cx="334962" cy="401638"/>
            </a:xfrm>
            <a:custGeom>
              <a:avLst/>
              <a:gdLst>
                <a:gd name="T0" fmla="*/ 9 w 197"/>
                <a:gd name="T1" fmla="*/ 0 h 236"/>
                <a:gd name="T2" fmla="*/ 123 w 197"/>
                <a:gd name="T3" fmla="*/ 0 h 236"/>
                <a:gd name="T4" fmla="*/ 183 w 197"/>
                <a:gd name="T5" fmla="*/ 19 h 236"/>
                <a:gd name="T6" fmla="*/ 197 w 197"/>
                <a:gd name="T7" fmla="*/ 69 h 236"/>
                <a:gd name="T8" fmla="*/ 177 w 197"/>
                <a:gd name="T9" fmla="*/ 126 h 236"/>
                <a:gd name="T10" fmla="*/ 121 w 197"/>
                <a:gd name="T11" fmla="*/ 141 h 236"/>
                <a:gd name="T12" fmla="*/ 90 w 197"/>
                <a:gd name="T13" fmla="*/ 141 h 236"/>
                <a:gd name="T14" fmla="*/ 55 w 197"/>
                <a:gd name="T15" fmla="*/ 172 h 236"/>
                <a:gd name="T16" fmla="*/ 55 w 197"/>
                <a:gd name="T17" fmla="*/ 190 h 236"/>
                <a:gd name="T18" fmla="*/ 192 w 197"/>
                <a:gd name="T19" fmla="*/ 190 h 236"/>
                <a:gd name="T20" fmla="*/ 192 w 197"/>
                <a:gd name="T21" fmla="*/ 236 h 236"/>
                <a:gd name="T22" fmla="*/ 1 w 197"/>
                <a:gd name="T23" fmla="*/ 236 h 236"/>
                <a:gd name="T24" fmla="*/ 1 w 197"/>
                <a:gd name="T25" fmla="*/ 183 h 236"/>
                <a:gd name="T26" fmla="*/ 90 w 197"/>
                <a:gd name="T27" fmla="*/ 93 h 236"/>
                <a:gd name="T28" fmla="*/ 120 w 197"/>
                <a:gd name="T29" fmla="*/ 93 h 236"/>
                <a:gd name="T30" fmla="*/ 144 w 197"/>
                <a:gd name="T31" fmla="*/ 69 h 236"/>
                <a:gd name="T32" fmla="*/ 112 w 197"/>
                <a:gd name="T33" fmla="*/ 45 h 236"/>
                <a:gd name="T34" fmla="*/ 9 w 197"/>
                <a:gd name="T35" fmla="*/ 45 h 236"/>
                <a:gd name="T36" fmla="*/ 9 w 197"/>
                <a:gd name="T3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7" h="236">
                  <a:moveTo>
                    <a:pt x="9" y="0"/>
                  </a:moveTo>
                  <a:cubicBezTo>
                    <a:pt x="123" y="0"/>
                    <a:pt x="123" y="0"/>
                    <a:pt x="123" y="0"/>
                  </a:cubicBezTo>
                  <a:cubicBezTo>
                    <a:pt x="153" y="0"/>
                    <a:pt x="172" y="6"/>
                    <a:pt x="183" y="19"/>
                  </a:cubicBezTo>
                  <a:cubicBezTo>
                    <a:pt x="191" y="30"/>
                    <a:pt x="197" y="49"/>
                    <a:pt x="197" y="69"/>
                  </a:cubicBezTo>
                  <a:cubicBezTo>
                    <a:pt x="197" y="94"/>
                    <a:pt x="190" y="114"/>
                    <a:pt x="177" y="126"/>
                  </a:cubicBezTo>
                  <a:cubicBezTo>
                    <a:pt x="165" y="137"/>
                    <a:pt x="148" y="141"/>
                    <a:pt x="121" y="141"/>
                  </a:cubicBezTo>
                  <a:cubicBezTo>
                    <a:pt x="90" y="141"/>
                    <a:pt x="90" y="141"/>
                    <a:pt x="90" y="141"/>
                  </a:cubicBezTo>
                  <a:cubicBezTo>
                    <a:pt x="62" y="143"/>
                    <a:pt x="54" y="150"/>
                    <a:pt x="55" y="172"/>
                  </a:cubicBezTo>
                  <a:cubicBezTo>
                    <a:pt x="55" y="190"/>
                    <a:pt x="55" y="190"/>
                    <a:pt x="55" y="190"/>
                  </a:cubicBezTo>
                  <a:cubicBezTo>
                    <a:pt x="192" y="190"/>
                    <a:pt x="192" y="190"/>
                    <a:pt x="192" y="190"/>
                  </a:cubicBezTo>
                  <a:cubicBezTo>
                    <a:pt x="192" y="236"/>
                    <a:pt x="192" y="236"/>
                    <a:pt x="192" y="236"/>
                  </a:cubicBezTo>
                  <a:cubicBezTo>
                    <a:pt x="1" y="236"/>
                    <a:pt x="1" y="236"/>
                    <a:pt x="1" y="236"/>
                  </a:cubicBezTo>
                  <a:cubicBezTo>
                    <a:pt x="1" y="183"/>
                    <a:pt x="1" y="183"/>
                    <a:pt x="1" y="183"/>
                  </a:cubicBezTo>
                  <a:cubicBezTo>
                    <a:pt x="0" y="119"/>
                    <a:pt x="25" y="93"/>
                    <a:pt x="90" y="93"/>
                  </a:cubicBezTo>
                  <a:cubicBezTo>
                    <a:pt x="120" y="93"/>
                    <a:pt x="120" y="93"/>
                    <a:pt x="120" y="93"/>
                  </a:cubicBezTo>
                  <a:cubicBezTo>
                    <a:pt x="140" y="93"/>
                    <a:pt x="144" y="90"/>
                    <a:pt x="144" y="69"/>
                  </a:cubicBezTo>
                  <a:cubicBezTo>
                    <a:pt x="144" y="50"/>
                    <a:pt x="138" y="45"/>
                    <a:pt x="112" y="45"/>
                  </a:cubicBezTo>
                  <a:cubicBezTo>
                    <a:pt x="9" y="45"/>
                    <a:pt x="9" y="45"/>
                    <a:pt x="9" y="45"/>
                  </a:cubicBezTo>
                  <a:lnTo>
                    <a:pt x="9" y="0"/>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9" name="Freeform 92"/>
            <p:cNvSpPr>
              <a:spLocks noEditPoints="1"/>
            </p:cNvSpPr>
            <p:nvPr/>
          </p:nvSpPr>
          <p:spPr bwMode="auto">
            <a:xfrm>
              <a:off x="5054600" y="2867025"/>
              <a:ext cx="446087" cy="446088"/>
            </a:xfrm>
            <a:custGeom>
              <a:avLst/>
              <a:gdLst>
                <a:gd name="T0" fmla="*/ 3 w 263"/>
                <a:gd name="T1" fmla="*/ 175 h 261"/>
                <a:gd name="T2" fmla="*/ 24 w 263"/>
                <a:gd name="T3" fmla="*/ 52 h 261"/>
                <a:gd name="T4" fmla="*/ 3 w 263"/>
                <a:gd name="T5" fmla="*/ 15 h 261"/>
                <a:gd name="T6" fmla="*/ 24 w 263"/>
                <a:gd name="T7" fmla="*/ 0 h 261"/>
                <a:gd name="T8" fmla="*/ 63 w 263"/>
                <a:gd name="T9" fmla="*/ 17 h 261"/>
                <a:gd name="T10" fmla="*/ 91 w 263"/>
                <a:gd name="T11" fmla="*/ 0 h 261"/>
                <a:gd name="T12" fmla="*/ 132 w 263"/>
                <a:gd name="T13" fmla="*/ 17 h 261"/>
                <a:gd name="T14" fmla="*/ 152 w 263"/>
                <a:gd name="T15" fmla="*/ 52 h 261"/>
                <a:gd name="T16" fmla="*/ 132 w 263"/>
                <a:gd name="T17" fmla="*/ 175 h 261"/>
                <a:gd name="T18" fmla="*/ 150 w 263"/>
                <a:gd name="T19" fmla="*/ 209 h 261"/>
                <a:gd name="T20" fmla="*/ 163 w 263"/>
                <a:gd name="T21" fmla="*/ 1 h 261"/>
                <a:gd name="T22" fmla="*/ 263 w 263"/>
                <a:gd name="T23" fmla="*/ 214 h 261"/>
                <a:gd name="T24" fmla="*/ 217 w 263"/>
                <a:gd name="T25" fmla="*/ 256 h 261"/>
                <a:gd name="T26" fmla="*/ 203 w 263"/>
                <a:gd name="T27" fmla="*/ 212 h 261"/>
                <a:gd name="T28" fmla="*/ 222 w 263"/>
                <a:gd name="T29" fmla="*/ 198 h 261"/>
                <a:gd name="T30" fmla="*/ 206 w 263"/>
                <a:gd name="T31" fmla="*/ 166 h 261"/>
                <a:gd name="T32" fmla="*/ 150 w 263"/>
                <a:gd name="T33" fmla="*/ 213 h 261"/>
                <a:gd name="T34" fmla="*/ 148 w 263"/>
                <a:gd name="T35" fmla="*/ 259 h 261"/>
                <a:gd name="T36" fmla="*/ 89 w 263"/>
                <a:gd name="T37" fmla="*/ 213 h 261"/>
                <a:gd name="T38" fmla="*/ 49 w 263"/>
                <a:gd name="T39" fmla="*/ 259 h 261"/>
                <a:gd name="T40" fmla="*/ 25 w 263"/>
                <a:gd name="T41" fmla="*/ 213 h 261"/>
                <a:gd name="T42" fmla="*/ 91 w 263"/>
                <a:gd name="T43" fmla="*/ 68 h 261"/>
                <a:gd name="T44" fmla="*/ 63 w 263"/>
                <a:gd name="T45" fmla="*/ 52 h 261"/>
                <a:gd name="T46" fmla="*/ 91 w 263"/>
                <a:gd name="T47" fmla="*/ 68 h 261"/>
                <a:gd name="T48" fmla="*/ 91 w 263"/>
                <a:gd name="T49" fmla="*/ 101 h 261"/>
                <a:gd name="T50" fmla="*/ 63 w 263"/>
                <a:gd name="T51" fmla="*/ 121 h 261"/>
                <a:gd name="T52" fmla="*/ 91 w 263"/>
                <a:gd name="T53" fmla="*/ 175 h 261"/>
                <a:gd name="T54" fmla="*/ 63 w 263"/>
                <a:gd name="T55" fmla="*/ 155 h 261"/>
                <a:gd name="T56" fmla="*/ 91 w 263"/>
                <a:gd name="T57" fmla="*/ 175 h 261"/>
                <a:gd name="T58" fmla="*/ 222 w 263"/>
                <a:gd name="T59" fmla="*/ 41 h 261"/>
                <a:gd name="T60" fmla="*/ 206 w 263"/>
                <a:gd name="T61" fmla="*/ 68 h 261"/>
                <a:gd name="T62" fmla="*/ 222 w 263"/>
                <a:gd name="T63" fmla="*/ 101 h 261"/>
                <a:gd name="T64" fmla="*/ 206 w 263"/>
                <a:gd name="T65" fmla="*/ 129 h 261"/>
                <a:gd name="T66" fmla="*/ 222 w 263"/>
                <a:gd name="T67" fmla="*/ 10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3" h="261">
                  <a:moveTo>
                    <a:pt x="3" y="213"/>
                  </a:moveTo>
                  <a:cubicBezTo>
                    <a:pt x="3" y="175"/>
                    <a:pt x="3" y="175"/>
                    <a:pt x="3" y="175"/>
                  </a:cubicBezTo>
                  <a:cubicBezTo>
                    <a:pt x="24" y="175"/>
                    <a:pt x="24" y="175"/>
                    <a:pt x="24" y="175"/>
                  </a:cubicBezTo>
                  <a:cubicBezTo>
                    <a:pt x="24" y="52"/>
                    <a:pt x="24" y="52"/>
                    <a:pt x="24" y="52"/>
                  </a:cubicBezTo>
                  <a:cubicBezTo>
                    <a:pt x="3" y="52"/>
                    <a:pt x="3" y="52"/>
                    <a:pt x="3" y="52"/>
                  </a:cubicBezTo>
                  <a:cubicBezTo>
                    <a:pt x="3" y="15"/>
                    <a:pt x="3" y="15"/>
                    <a:pt x="3" y="15"/>
                  </a:cubicBezTo>
                  <a:cubicBezTo>
                    <a:pt x="24" y="15"/>
                    <a:pt x="24" y="15"/>
                    <a:pt x="24" y="15"/>
                  </a:cubicBezTo>
                  <a:cubicBezTo>
                    <a:pt x="24" y="0"/>
                    <a:pt x="24" y="0"/>
                    <a:pt x="24" y="0"/>
                  </a:cubicBezTo>
                  <a:cubicBezTo>
                    <a:pt x="63" y="0"/>
                    <a:pt x="63" y="0"/>
                    <a:pt x="63" y="0"/>
                  </a:cubicBezTo>
                  <a:cubicBezTo>
                    <a:pt x="63" y="17"/>
                    <a:pt x="63" y="17"/>
                    <a:pt x="63" y="17"/>
                  </a:cubicBezTo>
                  <a:cubicBezTo>
                    <a:pt x="91" y="17"/>
                    <a:pt x="91" y="17"/>
                    <a:pt x="91" y="17"/>
                  </a:cubicBezTo>
                  <a:cubicBezTo>
                    <a:pt x="91" y="0"/>
                    <a:pt x="91" y="0"/>
                    <a:pt x="91" y="0"/>
                  </a:cubicBezTo>
                  <a:cubicBezTo>
                    <a:pt x="132" y="0"/>
                    <a:pt x="132" y="0"/>
                    <a:pt x="132" y="0"/>
                  </a:cubicBezTo>
                  <a:cubicBezTo>
                    <a:pt x="132" y="17"/>
                    <a:pt x="132" y="17"/>
                    <a:pt x="132" y="17"/>
                  </a:cubicBezTo>
                  <a:cubicBezTo>
                    <a:pt x="152" y="17"/>
                    <a:pt x="152" y="17"/>
                    <a:pt x="152" y="17"/>
                  </a:cubicBezTo>
                  <a:cubicBezTo>
                    <a:pt x="152" y="52"/>
                    <a:pt x="152" y="52"/>
                    <a:pt x="152" y="52"/>
                  </a:cubicBezTo>
                  <a:cubicBezTo>
                    <a:pt x="132" y="52"/>
                    <a:pt x="132" y="52"/>
                    <a:pt x="132" y="52"/>
                  </a:cubicBezTo>
                  <a:cubicBezTo>
                    <a:pt x="132" y="175"/>
                    <a:pt x="132" y="175"/>
                    <a:pt x="132" y="175"/>
                  </a:cubicBezTo>
                  <a:cubicBezTo>
                    <a:pt x="150" y="175"/>
                    <a:pt x="150" y="175"/>
                    <a:pt x="150" y="175"/>
                  </a:cubicBezTo>
                  <a:cubicBezTo>
                    <a:pt x="150" y="209"/>
                    <a:pt x="150" y="209"/>
                    <a:pt x="150" y="209"/>
                  </a:cubicBezTo>
                  <a:cubicBezTo>
                    <a:pt x="160" y="199"/>
                    <a:pt x="162" y="193"/>
                    <a:pt x="163" y="170"/>
                  </a:cubicBezTo>
                  <a:cubicBezTo>
                    <a:pt x="163" y="1"/>
                    <a:pt x="163" y="1"/>
                    <a:pt x="163" y="1"/>
                  </a:cubicBezTo>
                  <a:cubicBezTo>
                    <a:pt x="263" y="1"/>
                    <a:pt x="263" y="1"/>
                    <a:pt x="263" y="1"/>
                  </a:cubicBezTo>
                  <a:cubicBezTo>
                    <a:pt x="263" y="214"/>
                    <a:pt x="263" y="214"/>
                    <a:pt x="263" y="214"/>
                  </a:cubicBezTo>
                  <a:cubicBezTo>
                    <a:pt x="263" y="232"/>
                    <a:pt x="261" y="238"/>
                    <a:pt x="254" y="246"/>
                  </a:cubicBezTo>
                  <a:cubicBezTo>
                    <a:pt x="247" y="255"/>
                    <a:pt x="241" y="256"/>
                    <a:pt x="217" y="256"/>
                  </a:cubicBezTo>
                  <a:cubicBezTo>
                    <a:pt x="203" y="256"/>
                    <a:pt x="203" y="256"/>
                    <a:pt x="203" y="256"/>
                  </a:cubicBezTo>
                  <a:cubicBezTo>
                    <a:pt x="203" y="212"/>
                    <a:pt x="203" y="212"/>
                    <a:pt x="203" y="212"/>
                  </a:cubicBezTo>
                  <a:cubicBezTo>
                    <a:pt x="211" y="212"/>
                    <a:pt x="211" y="212"/>
                    <a:pt x="211" y="212"/>
                  </a:cubicBezTo>
                  <a:cubicBezTo>
                    <a:pt x="221" y="212"/>
                    <a:pt x="222" y="209"/>
                    <a:pt x="222" y="198"/>
                  </a:cubicBezTo>
                  <a:cubicBezTo>
                    <a:pt x="222" y="166"/>
                    <a:pt x="222" y="166"/>
                    <a:pt x="222" y="166"/>
                  </a:cubicBezTo>
                  <a:cubicBezTo>
                    <a:pt x="206" y="166"/>
                    <a:pt x="206" y="166"/>
                    <a:pt x="206" y="166"/>
                  </a:cubicBezTo>
                  <a:cubicBezTo>
                    <a:pt x="203" y="218"/>
                    <a:pt x="187" y="245"/>
                    <a:pt x="150" y="261"/>
                  </a:cubicBezTo>
                  <a:cubicBezTo>
                    <a:pt x="150" y="213"/>
                    <a:pt x="150" y="213"/>
                    <a:pt x="150" y="213"/>
                  </a:cubicBezTo>
                  <a:cubicBezTo>
                    <a:pt x="130" y="213"/>
                    <a:pt x="130" y="213"/>
                    <a:pt x="130" y="213"/>
                  </a:cubicBezTo>
                  <a:cubicBezTo>
                    <a:pt x="134" y="226"/>
                    <a:pt x="135" y="228"/>
                    <a:pt x="148" y="259"/>
                  </a:cubicBezTo>
                  <a:cubicBezTo>
                    <a:pt x="101" y="259"/>
                    <a:pt x="101" y="259"/>
                    <a:pt x="101" y="259"/>
                  </a:cubicBezTo>
                  <a:cubicBezTo>
                    <a:pt x="96" y="243"/>
                    <a:pt x="95" y="239"/>
                    <a:pt x="89" y="213"/>
                  </a:cubicBezTo>
                  <a:cubicBezTo>
                    <a:pt x="67" y="213"/>
                    <a:pt x="67" y="213"/>
                    <a:pt x="67" y="213"/>
                  </a:cubicBezTo>
                  <a:cubicBezTo>
                    <a:pt x="62" y="231"/>
                    <a:pt x="58" y="239"/>
                    <a:pt x="49" y="259"/>
                  </a:cubicBezTo>
                  <a:cubicBezTo>
                    <a:pt x="0" y="259"/>
                    <a:pt x="0" y="259"/>
                    <a:pt x="0" y="259"/>
                  </a:cubicBezTo>
                  <a:cubicBezTo>
                    <a:pt x="17" y="234"/>
                    <a:pt x="19" y="229"/>
                    <a:pt x="25" y="213"/>
                  </a:cubicBezTo>
                  <a:lnTo>
                    <a:pt x="3" y="213"/>
                  </a:lnTo>
                  <a:close/>
                  <a:moveTo>
                    <a:pt x="91" y="68"/>
                  </a:moveTo>
                  <a:cubicBezTo>
                    <a:pt x="91" y="52"/>
                    <a:pt x="91" y="52"/>
                    <a:pt x="91" y="52"/>
                  </a:cubicBezTo>
                  <a:cubicBezTo>
                    <a:pt x="63" y="52"/>
                    <a:pt x="63" y="52"/>
                    <a:pt x="63" y="52"/>
                  </a:cubicBezTo>
                  <a:cubicBezTo>
                    <a:pt x="63" y="68"/>
                    <a:pt x="63" y="68"/>
                    <a:pt x="63" y="68"/>
                  </a:cubicBezTo>
                  <a:lnTo>
                    <a:pt x="91" y="68"/>
                  </a:lnTo>
                  <a:close/>
                  <a:moveTo>
                    <a:pt x="91" y="121"/>
                  </a:moveTo>
                  <a:cubicBezTo>
                    <a:pt x="91" y="101"/>
                    <a:pt x="91" y="101"/>
                    <a:pt x="91" y="101"/>
                  </a:cubicBezTo>
                  <a:cubicBezTo>
                    <a:pt x="63" y="101"/>
                    <a:pt x="63" y="101"/>
                    <a:pt x="63" y="101"/>
                  </a:cubicBezTo>
                  <a:cubicBezTo>
                    <a:pt x="63" y="121"/>
                    <a:pt x="63" y="121"/>
                    <a:pt x="63" y="121"/>
                  </a:cubicBezTo>
                  <a:lnTo>
                    <a:pt x="91" y="121"/>
                  </a:lnTo>
                  <a:close/>
                  <a:moveTo>
                    <a:pt x="91" y="175"/>
                  </a:moveTo>
                  <a:cubicBezTo>
                    <a:pt x="91" y="155"/>
                    <a:pt x="91" y="155"/>
                    <a:pt x="91" y="155"/>
                  </a:cubicBezTo>
                  <a:cubicBezTo>
                    <a:pt x="63" y="155"/>
                    <a:pt x="63" y="155"/>
                    <a:pt x="63" y="155"/>
                  </a:cubicBezTo>
                  <a:cubicBezTo>
                    <a:pt x="63" y="175"/>
                    <a:pt x="63" y="175"/>
                    <a:pt x="63" y="175"/>
                  </a:cubicBezTo>
                  <a:lnTo>
                    <a:pt x="91" y="175"/>
                  </a:lnTo>
                  <a:close/>
                  <a:moveTo>
                    <a:pt x="222" y="68"/>
                  </a:moveTo>
                  <a:cubicBezTo>
                    <a:pt x="222" y="41"/>
                    <a:pt x="222" y="41"/>
                    <a:pt x="222" y="41"/>
                  </a:cubicBezTo>
                  <a:cubicBezTo>
                    <a:pt x="206" y="41"/>
                    <a:pt x="206" y="41"/>
                    <a:pt x="206" y="41"/>
                  </a:cubicBezTo>
                  <a:cubicBezTo>
                    <a:pt x="206" y="68"/>
                    <a:pt x="206" y="68"/>
                    <a:pt x="206" y="68"/>
                  </a:cubicBezTo>
                  <a:lnTo>
                    <a:pt x="222" y="68"/>
                  </a:lnTo>
                  <a:close/>
                  <a:moveTo>
                    <a:pt x="222" y="101"/>
                  </a:moveTo>
                  <a:cubicBezTo>
                    <a:pt x="206" y="101"/>
                    <a:pt x="206" y="101"/>
                    <a:pt x="206" y="101"/>
                  </a:cubicBezTo>
                  <a:cubicBezTo>
                    <a:pt x="206" y="129"/>
                    <a:pt x="206" y="129"/>
                    <a:pt x="206" y="129"/>
                  </a:cubicBezTo>
                  <a:cubicBezTo>
                    <a:pt x="222" y="129"/>
                    <a:pt x="222" y="129"/>
                    <a:pt x="222" y="129"/>
                  </a:cubicBezTo>
                  <a:lnTo>
                    <a:pt x="222" y="101"/>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0" name="Freeform 93"/>
            <p:cNvSpPr>
              <a:spLocks/>
            </p:cNvSpPr>
            <p:nvPr/>
          </p:nvSpPr>
          <p:spPr bwMode="auto">
            <a:xfrm>
              <a:off x="5553075" y="2909888"/>
              <a:ext cx="161925" cy="406400"/>
            </a:xfrm>
            <a:custGeom>
              <a:avLst/>
              <a:gdLst>
                <a:gd name="T0" fmla="*/ 102 w 102"/>
                <a:gd name="T1" fmla="*/ 256 h 256"/>
                <a:gd name="T2" fmla="*/ 0 w 102"/>
                <a:gd name="T3" fmla="*/ 256 h 256"/>
                <a:gd name="T4" fmla="*/ 0 w 102"/>
                <a:gd name="T5" fmla="*/ 216 h 256"/>
                <a:gd name="T6" fmla="*/ 61 w 102"/>
                <a:gd name="T7" fmla="*/ 216 h 256"/>
                <a:gd name="T8" fmla="*/ 61 w 102"/>
                <a:gd name="T9" fmla="*/ 0 h 256"/>
                <a:gd name="T10" fmla="*/ 102 w 102"/>
                <a:gd name="T11" fmla="*/ 0 h 256"/>
                <a:gd name="T12" fmla="*/ 102 w 102"/>
                <a:gd name="T13" fmla="*/ 256 h 256"/>
              </a:gdLst>
              <a:ahLst/>
              <a:cxnLst>
                <a:cxn ang="0">
                  <a:pos x="T0" y="T1"/>
                </a:cxn>
                <a:cxn ang="0">
                  <a:pos x="T2" y="T3"/>
                </a:cxn>
                <a:cxn ang="0">
                  <a:pos x="T4" y="T5"/>
                </a:cxn>
                <a:cxn ang="0">
                  <a:pos x="T6" y="T7"/>
                </a:cxn>
                <a:cxn ang="0">
                  <a:pos x="T8" y="T9"/>
                </a:cxn>
                <a:cxn ang="0">
                  <a:pos x="T10" y="T11"/>
                </a:cxn>
                <a:cxn ang="0">
                  <a:pos x="T12" y="T13"/>
                </a:cxn>
              </a:cxnLst>
              <a:rect l="0" t="0" r="r" b="b"/>
              <a:pathLst>
                <a:path w="102" h="256">
                  <a:moveTo>
                    <a:pt x="102" y="256"/>
                  </a:moveTo>
                  <a:lnTo>
                    <a:pt x="0" y="256"/>
                  </a:lnTo>
                  <a:lnTo>
                    <a:pt x="0" y="216"/>
                  </a:lnTo>
                  <a:lnTo>
                    <a:pt x="61" y="216"/>
                  </a:lnTo>
                  <a:lnTo>
                    <a:pt x="61" y="0"/>
                  </a:lnTo>
                  <a:lnTo>
                    <a:pt x="102" y="0"/>
                  </a:lnTo>
                  <a:lnTo>
                    <a:pt x="102" y="256"/>
                  </a:lnTo>
                  <a:close/>
                </a:path>
              </a:pathLst>
            </a:custGeom>
            <a:solidFill>
              <a:srgbClr val="55A7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1" name="Freeform 94"/>
            <p:cNvSpPr>
              <a:spLocks/>
            </p:cNvSpPr>
            <p:nvPr/>
          </p:nvSpPr>
          <p:spPr bwMode="auto">
            <a:xfrm>
              <a:off x="5783263" y="2895600"/>
              <a:ext cx="454025" cy="401638"/>
            </a:xfrm>
            <a:custGeom>
              <a:avLst/>
              <a:gdLst>
                <a:gd name="T0" fmla="*/ 58 w 268"/>
                <a:gd name="T1" fmla="*/ 48 h 236"/>
                <a:gd name="T2" fmla="*/ 64 w 268"/>
                <a:gd name="T3" fmla="*/ 38 h 236"/>
                <a:gd name="T4" fmla="*/ 80 w 268"/>
                <a:gd name="T5" fmla="*/ 13 h 236"/>
                <a:gd name="T6" fmla="*/ 120 w 268"/>
                <a:gd name="T7" fmla="*/ 0 h 236"/>
                <a:gd name="T8" fmla="*/ 160 w 268"/>
                <a:gd name="T9" fmla="*/ 20 h 236"/>
                <a:gd name="T10" fmla="*/ 184 w 268"/>
                <a:gd name="T11" fmla="*/ 64 h 236"/>
                <a:gd name="T12" fmla="*/ 268 w 268"/>
                <a:gd name="T13" fmla="*/ 236 h 236"/>
                <a:gd name="T14" fmla="*/ 208 w 268"/>
                <a:gd name="T15" fmla="*/ 236 h 236"/>
                <a:gd name="T16" fmla="*/ 137 w 268"/>
                <a:gd name="T17" fmla="*/ 79 h 236"/>
                <a:gd name="T18" fmla="*/ 116 w 268"/>
                <a:gd name="T19" fmla="*/ 54 h 236"/>
                <a:gd name="T20" fmla="*/ 95 w 268"/>
                <a:gd name="T21" fmla="*/ 83 h 236"/>
                <a:gd name="T22" fmla="*/ 58 w 268"/>
                <a:gd name="T23" fmla="*/ 166 h 236"/>
                <a:gd name="T24" fmla="*/ 0 w 268"/>
                <a:gd name="T25" fmla="*/ 166 h 236"/>
                <a:gd name="T26" fmla="*/ 58 w 268"/>
                <a:gd name="T27" fmla="*/ 4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8" h="236">
                  <a:moveTo>
                    <a:pt x="58" y="48"/>
                  </a:moveTo>
                  <a:cubicBezTo>
                    <a:pt x="64" y="38"/>
                    <a:pt x="64" y="38"/>
                    <a:pt x="64" y="38"/>
                  </a:cubicBezTo>
                  <a:cubicBezTo>
                    <a:pt x="73" y="20"/>
                    <a:pt x="73" y="19"/>
                    <a:pt x="80" y="13"/>
                  </a:cubicBezTo>
                  <a:cubicBezTo>
                    <a:pt x="89" y="4"/>
                    <a:pt x="103" y="0"/>
                    <a:pt x="120" y="0"/>
                  </a:cubicBezTo>
                  <a:cubicBezTo>
                    <a:pt x="139" y="0"/>
                    <a:pt x="148" y="4"/>
                    <a:pt x="160" y="20"/>
                  </a:cubicBezTo>
                  <a:cubicBezTo>
                    <a:pt x="168" y="30"/>
                    <a:pt x="171" y="35"/>
                    <a:pt x="184" y="64"/>
                  </a:cubicBezTo>
                  <a:cubicBezTo>
                    <a:pt x="268" y="236"/>
                    <a:pt x="268" y="236"/>
                    <a:pt x="268" y="236"/>
                  </a:cubicBezTo>
                  <a:cubicBezTo>
                    <a:pt x="208" y="236"/>
                    <a:pt x="208" y="236"/>
                    <a:pt x="208" y="236"/>
                  </a:cubicBezTo>
                  <a:cubicBezTo>
                    <a:pt x="137" y="79"/>
                    <a:pt x="137" y="79"/>
                    <a:pt x="137" y="79"/>
                  </a:cubicBezTo>
                  <a:cubicBezTo>
                    <a:pt x="126" y="56"/>
                    <a:pt x="124" y="54"/>
                    <a:pt x="116" y="54"/>
                  </a:cubicBezTo>
                  <a:cubicBezTo>
                    <a:pt x="109" y="54"/>
                    <a:pt x="109" y="54"/>
                    <a:pt x="95" y="83"/>
                  </a:cubicBezTo>
                  <a:cubicBezTo>
                    <a:pt x="58" y="166"/>
                    <a:pt x="58" y="166"/>
                    <a:pt x="58" y="166"/>
                  </a:cubicBezTo>
                  <a:cubicBezTo>
                    <a:pt x="0" y="166"/>
                    <a:pt x="0" y="166"/>
                    <a:pt x="0" y="166"/>
                  </a:cubicBezTo>
                  <a:lnTo>
                    <a:pt x="58"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2" name="Freeform 95"/>
            <p:cNvSpPr>
              <a:spLocks/>
            </p:cNvSpPr>
            <p:nvPr/>
          </p:nvSpPr>
          <p:spPr bwMode="auto">
            <a:xfrm>
              <a:off x="6292850" y="2870200"/>
              <a:ext cx="393700" cy="428625"/>
            </a:xfrm>
            <a:custGeom>
              <a:avLst/>
              <a:gdLst>
                <a:gd name="T0" fmla="*/ 148 w 232"/>
                <a:gd name="T1" fmla="*/ 0 h 251"/>
                <a:gd name="T2" fmla="*/ 147 w 232"/>
                <a:gd name="T3" fmla="*/ 74 h 251"/>
                <a:gd name="T4" fmla="*/ 232 w 232"/>
                <a:gd name="T5" fmla="*/ 71 h 251"/>
                <a:gd name="T6" fmla="*/ 232 w 232"/>
                <a:gd name="T7" fmla="*/ 120 h 251"/>
                <a:gd name="T8" fmla="*/ 106 w 232"/>
                <a:gd name="T9" fmla="*/ 126 h 251"/>
                <a:gd name="T10" fmla="*/ 56 w 232"/>
                <a:gd name="T11" fmla="*/ 170 h 251"/>
                <a:gd name="T12" fmla="*/ 80 w 232"/>
                <a:gd name="T13" fmla="*/ 199 h 251"/>
                <a:gd name="T14" fmla="*/ 134 w 232"/>
                <a:gd name="T15" fmla="*/ 202 h 251"/>
                <a:gd name="T16" fmla="*/ 232 w 232"/>
                <a:gd name="T17" fmla="*/ 198 h 251"/>
                <a:gd name="T18" fmla="*/ 232 w 232"/>
                <a:gd name="T19" fmla="*/ 249 h 251"/>
                <a:gd name="T20" fmla="*/ 136 w 232"/>
                <a:gd name="T21" fmla="*/ 251 h 251"/>
                <a:gd name="T22" fmla="*/ 42 w 232"/>
                <a:gd name="T23" fmla="*/ 239 h 251"/>
                <a:gd name="T24" fmla="*/ 0 w 232"/>
                <a:gd name="T25" fmla="*/ 171 h 251"/>
                <a:gd name="T26" fmla="*/ 31 w 232"/>
                <a:gd name="T27" fmla="*/ 107 h 251"/>
                <a:gd name="T28" fmla="*/ 95 w 232"/>
                <a:gd name="T29" fmla="*/ 81 h 251"/>
                <a:gd name="T30" fmla="*/ 92 w 232"/>
                <a:gd name="T31" fmla="*/ 0 h 251"/>
                <a:gd name="T32" fmla="*/ 148 w 232"/>
                <a:gd name="T33"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2" h="251">
                  <a:moveTo>
                    <a:pt x="148" y="0"/>
                  </a:moveTo>
                  <a:cubicBezTo>
                    <a:pt x="147" y="74"/>
                    <a:pt x="147" y="74"/>
                    <a:pt x="147" y="74"/>
                  </a:cubicBezTo>
                  <a:cubicBezTo>
                    <a:pt x="179" y="72"/>
                    <a:pt x="193" y="72"/>
                    <a:pt x="232" y="71"/>
                  </a:cubicBezTo>
                  <a:cubicBezTo>
                    <a:pt x="232" y="120"/>
                    <a:pt x="232" y="120"/>
                    <a:pt x="232" y="120"/>
                  </a:cubicBezTo>
                  <a:cubicBezTo>
                    <a:pt x="181" y="120"/>
                    <a:pt x="131" y="122"/>
                    <a:pt x="106" y="126"/>
                  </a:cubicBezTo>
                  <a:cubicBezTo>
                    <a:pt x="76" y="129"/>
                    <a:pt x="56" y="147"/>
                    <a:pt x="56" y="170"/>
                  </a:cubicBezTo>
                  <a:cubicBezTo>
                    <a:pt x="56" y="185"/>
                    <a:pt x="65" y="196"/>
                    <a:pt x="80" y="199"/>
                  </a:cubicBezTo>
                  <a:cubicBezTo>
                    <a:pt x="87" y="201"/>
                    <a:pt x="108" y="202"/>
                    <a:pt x="134" y="202"/>
                  </a:cubicBezTo>
                  <a:cubicBezTo>
                    <a:pt x="149" y="202"/>
                    <a:pt x="180" y="201"/>
                    <a:pt x="232" y="198"/>
                  </a:cubicBezTo>
                  <a:cubicBezTo>
                    <a:pt x="232" y="249"/>
                    <a:pt x="232" y="249"/>
                    <a:pt x="232" y="249"/>
                  </a:cubicBezTo>
                  <a:cubicBezTo>
                    <a:pt x="190" y="250"/>
                    <a:pt x="167" y="251"/>
                    <a:pt x="136" y="251"/>
                  </a:cubicBezTo>
                  <a:cubicBezTo>
                    <a:pt x="82" y="251"/>
                    <a:pt x="61" y="248"/>
                    <a:pt x="42" y="239"/>
                  </a:cubicBezTo>
                  <a:cubicBezTo>
                    <a:pt x="16" y="227"/>
                    <a:pt x="0" y="202"/>
                    <a:pt x="0" y="171"/>
                  </a:cubicBezTo>
                  <a:cubicBezTo>
                    <a:pt x="0" y="146"/>
                    <a:pt x="11" y="123"/>
                    <a:pt x="31" y="107"/>
                  </a:cubicBezTo>
                  <a:cubicBezTo>
                    <a:pt x="46" y="94"/>
                    <a:pt x="60" y="88"/>
                    <a:pt x="95" y="81"/>
                  </a:cubicBezTo>
                  <a:cubicBezTo>
                    <a:pt x="92" y="0"/>
                    <a:pt x="92" y="0"/>
                    <a:pt x="92" y="0"/>
                  </a:cubicBez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3" name="Freeform 96"/>
            <p:cNvSpPr>
              <a:spLocks noEditPoints="1"/>
            </p:cNvSpPr>
            <p:nvPr/>
          </p:nvSpPr>
          <p:spPr bwMode="auto">
            <a:xfrm>
              <a:off x="6759575" y="2865438"/>
              <a:ext cx="447675" cy="444500"/>
            </a:xfrm>
            <a:custGeom>
              <a:avLst/>
              <a:gdLst>
                <a:gd name="T0" fmla="*/ 257 w 264"/>
                <a:gd name="T1" fmla="*/ 0 h 260"/>
                <a:gd name="T2" fmla="*/ 257 w 264"/>
                <a:gd name="T3" fmla="*/ 46 h 260"/>
                <a:gd name="T4" fmla="*/ 220 w 264"/>
                <a:gd name="T5" fmla="*/ 77 h 260"/>
                <a:gd name="T6" fmla="*/ 220 w 264"/>
                <a:gd name="T7" fmla="*/ 87 h 260"/>
                <a:gd name="T8" fmla="*/ 254 w 264"/>
                <a:gd name="T9" fmla="*/ 87 h 260"/>
                <a:gd name="T10" fmla="*/ 254 w 264"/>
                <a:gd name="T11" fmla="*/ 122 h 260"/>
                <a:gd name="T12" fmla="*/ 220 w 264"/>
                <a:gd name="T13" fmla="*/ 122 h 260"/>
                <a:gd name="T14" fmla="*/ 220 w 264"/>
                <a:gd name="T15" fmla="*/ 134 h 260"/>
                <a:gd name="T16" fmla="*/ 260 w 264"/>
                <a:gd name="T17" fmla="*/ 134 h 260"/>
                <a:gd name="T18" fmla="*/ 260 w 264"/>
                <a:gd name="T19" fmla="*/ 171 h 260"/>
                <a:gd name="T20" fmla="*/ 175 w 264"/>
                <a:gd name="T21" fmla="*/ 171 h 260"/>
                <a:gd name="T22" fmla="*/ 194 w 264"/>
                <a:gd name="T23" fmla="*/ 192 h 260"/>
                <a:gd name="T24" fmla="*/ 201 w 264"/>
                <a:gd name="T25" fmla="*/ 178 h 260"/>
                <a:gd name="T26" fmla="*/ 250 w 264"/>
                <a:gd name="T27" fmla="*/ 178 h 260"/>
                <a:gd name="T28" fmla="*/ 230 w 264"/>
                <a:gd name="T29" fmla="*/ 210 h 260"/>
                <a:gd name="T30" fmla="*/ 264 w 264"/>
                <a:gd name="T31" fmla="*/ 214 h 260"/>
                <a:gd name="T32" fmla="*/ 264 w 264"/>
                <a:gd name="T33" fmla="*/ 258 h 260"/>
                <a:gd name="T34" fmla="*/ 175 w 264"/>
                <a:gd name="T35" fmla="*/ 233 h 260"/>
                <a:gd name="T36" fmla="*/ 175 w 264"/>
                <a:gd name="T37" fmla="*/ 251 h 260"/>
                <a:gd name="T38" fmla="*/ 47 w 264"/>
                <a:gd name="T39" fmla="*/ 260 h 260"/>
                <a:gd name="T40" fmla="*/ 47 w 264"/>
                <a:gd name="T41" fmla="*/ 217 h 260"/>
                <a:gd name="T42" fmla="*/ 76 w 264"/>
                <a:gd name="T43" fmla="*/ 215 h 260"/>
                <a:gd name="T44" fmla="*/ 76 w 264"/>
                <a:gd name="T45" fmla="*/ 171 h 260"/>
                <a:gd name="T46" fmla="*/ 59 w 264"/>
                <a:gd name="T47" fmla="*/ 171 h 260"/>
                <a:gd name="T48" fmla="*/ 0 w 264"/>
                <a:gd name="T49" fmla="*/ 251 h 260"/>
                <a:gd name="T50" fmla="*/ 0 w 264"/>
                <a:gd name="T51" fmla="*/ 195 h 260"/>
                <a:gd name="T52" fmla="*/ 18 w 264"/>
                <a:gd name="T53" fmla="*/ 139 h 260"/>
                <a:gd name="T54" fmla="*/ 18 w 264"/>
                <a:gd name="T55" fmla="*/ 0 h 260"/>
                <a:gd name="T56" fmla="*/ 257 w 264"/>
                <a:gd name="T57" fmla="*/ 0 h 260"/>
                <a:gd name="T58" fmla="*/ 207 w 264"/>
                <a:gd name="T59" fmla="*/ 46 h 260"/>
                <a:gd name="T60" fmla="*/ 207 w 264"/>
                <a:gd name="T61" fmla="*/ 34 h 260"/>
                <a:gd name="T62" fmla="*/ 62 w 264"/>
                <a:gd name="T63" fmla="*/ 34 h 260"/>
                <a:gd name="T64" fmla="*/ 62 w 264"/>
                <a:gd name="T65" fmla="*/ 46 h 260"/>
                <a:gd name="T66" fmla="*/ 207 w 264"/>
                <a:gd name="T67" fmla="*/ 46 h 260"/>
                <a:gd name="T68" fmla="*/ 98 w 264"/>
                <a:gd name="T69" fmla="*/ 134 h 260"/>
                <a:gd name="T70" fmla="*/ 98 w 264"/>
                <a:gd name="T71" fmla="*/ 122 h 260"/>
                <a:gd name="T72" fmla="*/ 69 w 264"/>
                <a:gd name="T73" fmla="*/ 122 h 260"/>
                <a:gd name="T74" fmla="*/ 69 w 264"/>
                <a:gd name="T75" fmla="*/ 87 h 260"/>
                <a:gd name="T76" fmla="*/ 98 w 264"/>
                <a:gd name="T77" fmla="*/ 87 h 260"/>
                <a:gd name="T78" fmla="*/ 98 w 264"/>
                <a:gd name="T79" fmla="*/ 77 h 260"/>
                <a:gd name="T80" fmla="*/ 62 w 264"/>
                <a:gd name="T81" fmla="*/ 77 h 260"/>
                <a:gd name="T82" fmla="*/ 62 w 264"/>
                <a:gd name="T83" fmla="*/ 134 h 260"/>
                <a:gd name="T84" fmla="*/ 98 w 264"/>
                <a:gd name="T85" fmla="*/ 134 h 260"/>
                <a:gd name="T86" fmla="*/ 150 w 264"/>
                <a:gd name="T87" fmla="*/ 210 h 260"/>
                <a:gd name="T88" fmla="*/ 125 w 264"/>
                <a:gd name="T89" fmla="*/ 171 h 260"/>
                <a:gd name="T90" fmla="*/ 120 w 264"/>
                <a:gd name="T91" fmla="*/ 171 h 260"/>
                <a:gd name="T92" fmla="*/ 120 w 264"/>
                <a:gd name="T93" fmla="*/ 213 h 260"/>
                <a:gd name="T94" fmla="*/ 150 w 264"/>
                <a:gd name="T95" fmla="*/ 210 h 260"/>
                <a:gd name="T96" fmla="*/ 176 w 264"/>
                <a:gd name="T97" fmla="*/ 87 h 260"/>
                <a:gd name="T98" fmla="*/ 176 w 264"/>
                <a:gd name="T99" fmla="*/ 77 h 260"/>
                <a:gd name="T100" fmla="*/ 139 w 264"/>
                <a:gd name="T101" fmla="*/ 77 h 260"/>
                <a:gd name="T102" fmla="*/ 139 w 264"/>
                <a:gd name="T103" fmla="*/ 87 h 260"/>
                <a:gd name="T104" fmla="*/ 176 w 264"/>
                <a:gd name="T105" fmla="*/ 87 h 260"/>
                <a:gd name="T106" fmla="*/ 176 w 264"/>
                <a:gd name="T107" fmla="*/ 134 h 260"/>
                <a:gd name="T108" fmla="*/ 176 w 264"/>
                <a:gd name="T109" fmla="*/ 122 h 260"/>
                <a:gd name="T110" fmla="*/ 139 w 264"/>
                <a:gd name="T111" fmla="*/ 122 h 260"/>
                <a:gd name="T112" fmla="*/ 139 w 264"/>
                <a:gd name="T113" fmla="*/ 134 h 260"/>
                <a:gd name="T114" fmla="*/ 176 w 264"/>
                <a:gd name="T115" fmla="*/ 13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 h="260">
                  <a:moveTo>
                    <a:pt x="257" y="0"/>
                  </a:moveTo>
                  <a:cubicBezTo>
                    <a:pt x="257" y="46"/>
                    <a:pt x="257" y="46"/>
                    <a:pt x="257" y="46"/>
                  </a:cubicBezTo>
                  <a:cubicBezTo>
                    <a:pt x="257" y="71"/>
                    <a:pt x="250" y="76"/>
                    <a:pt x="220" y="77"/>
                  </a:cubicBezTo>
                  <a:cubicBezTo>
                    <a:pt x="220" y="87"/>
                    <a:pt x="220" y="87"/>
                    <a:pt x="220" y="87"/>
                  </a:cubicBezTo>
                  <a:cubicBezTo>
                    <a:pt x="254" y="87"/>
                    <a:pt x="254" y="87"/>
                    <a:pt x="254" y="87"/>
                  </a:cubicBezTo>
                  <a:cubicBezTo>
                    <a:pt x="254" y="122"/>
                    <a:pt x="254" y="122"/>
                    <a:pt x="254" y="122"/>
                  </a:cubicBezTo>
                  <a:cubicBezTo>
                    <a:pt x="220" y="122"/>
                    <a:pt x="220" y="122"/>
                    <a:pt x="220" y="122"/>
                  </a:cubicBezTo>
                  <a:cubicBezTo>
                    <a:pt x="220" y="134"/>
                    <a:pt x="220" y="134"/>
                    <a:pt x="220" y="134"/>
                  </a:cubicBezTo>
                  <a:cubicBezTo>
                    <a:pt x="260" y="134"/>
                    <a:pt x="260" y="134"/>
                    <a:pt x="260" y="134"/>
                  </a:cubicBezTo>
                  <a:cubicBezTo>
                    <a:pt x="260" y="171"/>
                    <a:pt x="260" y="171"/>
                    <a:pt x="260" y="171"/>
                  </a:cubicBezTo>
                  <a:cubicBezTo>
                    <a:pt x="175" y="171"/>
                    <a:pt x="175" y="171"/>
                    <a:pt x="175" y="171"/>
                  </a:cubicBezTo>
                  <a:cubicBezTo>
                    <a:pt x="180" y="180"/>
                    <a:pt x="182" y="183"/>
                    <a:pt x="194" y="192"/>
                  </a:cubicBezTo>
                  <a:cubicBezTo>
                    <a:pt x="198" y="185"/>
                    <a:pt x="198" y="184"/>
                    <a:pt x="201" y="178"/>
                  </a:cubicBezTo>
                  <a:cubicBezTo>
                    <a:pt x="250" y="178"/>
                    <a:pt x="250" y="178"/>
                    <a:pt x="250" y="178"/>
                  </a:cubicBezTo>
                  <a:cubicBezTo>
                    <a:pt x="241" y="193"/>
                    <a:pt x="240" y="196"/>
                    <a:pt x="230" y="210"/>
                  </a:cubicBezTo>
                  <a:cubicBezTo>
                    <a:pt x="243" y="213"/>
                    <a:pt x="244" y="213"/>
                    <a:pt x="264" y="214"/>
                  </a:cubicBezTo>
                  <a:cubicBezTo>
                    <a:pt x="264" y="258"/>
                    <a:pt x="264" y="258"/>
                    <a:pt x="264" y="258"/>
                  </a:cubicBezTo>
                  <a:cubicBezTo>
                    <a:pt x="231" y="258"/>
                    <a:pt x="204" y="250"/>
                    <a:pt x="175" y="233"/>
                  </a:cubicBezTo>
                  <a:cubicBezTo>
                    <a:pt x="175" y="251"/>
                    <a:pt x="175" y="251"/>
                    <a:pt x="175" y="251"/>
                  </a:cubicBezTo>
                  <a:cubicBezTo>
                    <a:pt x="147" y="254"/>
                    <a:pt x="112" y="256"/>
                    <a:pt x="47" y="260"/>
                  </a:cubicBezTo>
                  <a:cubicBezTo>
                    <a:pt x="47" y="217"/>
                    <a:pt x="47" y="217"/>
                    <a:pt x="47" y="217"/>
                  </a:cubicBezTo>
                  <a:cubicBezTo>
                    <a:pt x="61" y="216"/>
                    <a:pt x="63" y="216"/>
                    <a:pt x="76" y="215"/>
                  </a:cubicBezTo>
                  <a:cubicBezTo>
                    <a:pt x="76" y="171"/>
                    <a:pt x="76" y="171"/>
                    <a:pt x="76" y="171"/>
                  </a:cubicBezTo>
                  <a:cubicBezTo>
                    <a:pt x="59" y="171"/>
                    <a:pt x="59" y="171"/>
                    <a:pt x="59" y="171"/>
                  </a:cubicBezTo>
                  <a:cubicBezTo>
                    <a:pt x="55" y="214"/>
                    <a:pt x="39" y="236"/>
                    <a:pt x="0" y="251"/>
                  </a:cubicBezTo>
                  <a:cubicBezTo>
                    <a:pt x="0" y="195"/>
                    <a:pt x="0" y="195"/>
                    <a:pt x="0" y="195"/>
                  </a:cubicBezTo>
                  <a:cubicBezTo>
                    <a:pt x="14" y="186"/>
                    <a:pt x="17" y="176"/>
                    <a:pt x="18" y="139"/>
                  </a:cubicBezTo>
                  <a:cubicBezTo>
                    <a:pt x="18" y="0"/>
                    <a:pt x="18" y="0"/>
                    <a:pt x="18" y="0"/>
                  </a:cubicBezTo>
                  <a:lnTo>
                    <a:pt x="257" y="0"/>
                  </a:lnTo>
                  <a:close/>
                  <a:moveTo>
                    <a:pt x="207" y="46"/>
                  </a:moveTo>
                  <a:cubicBezTo>
                    <a:pt x="207" y="34"/>
                    <a:pt x="207" y="34"/>
                    <a:pt x="207" y="34"/>
                  </a:cubicBezTo>
                  <a:cubicBezTo>
                    <a:pt x="62" y="34"/>
                    <a:pt x="62" y="34"/>
                    <a:pt x="62" y="34"/>
                  </a:cubicBezTo>
                  <a:cubicBezTo>
                    <a:pt x="62" y="46"/>
                    <a:pt x="62" y="46"/>
                    <a:pt x="62" y="46"/>
                  </a:cubicBezTo>
                  <a:lnTo>
                    <a:pt x="207" y="46"/>
                  </a:lnTo>
                  <a:close/>
                  <a:moveTo>
                    <a:pt x="98" y="134"/>
                  </a:moveTo>
                  <a:cubicBezTo>
                    <a:pt x="98" y="122"/>
                    <a:pt x="98" y="122"/>
                    <a:pt x="98" y="122"/>
                  </a:cubicBezTo>
                  <a:cubicBezTo>
                    <a:pt x="69" y="122"/>
                    <a:pt x="69" y="122"/>
                    <a:pt x="69" y="122"/>
                  </a:cubicBezTo>
                  <a:cubicBezTo>
                    <a:pt x="69" y="87"/>
                    <a:pt x="69" y="87"/>
                    <a:pt x="69" y="87"/>
                  </a:cubicBezTo>
                  <a:cubicBezTo>
                    <a:pt x="98" y="87"/>
                    <a:pt x="98" y="87"/>
                    <a:pt x="98" y="87"/>
                  </a:cubicBezTo>
                  <a:cubicBezTo>
                    <a:pt x="98" y="77"/>
                    <a:pt x="98" y="77"/>
                    <a:pt x="98" y="77"/>
                  </a:cubicBezTo>
                  <a:cubicBezTo>
                    <a:pt x="62" y="77"/>
                    <a:pt x="62" y="77"/>
                    <a:pt x="62" y="77"/>
                  </a:cubicBezTo>
                  <a:cubicBezTo>
                    <a:pt x="62" y="134"/>
                    <a:pt x="62" y="134"/>
                    <a:pt x="62" y="134"/>
                  </a:cubicBezTo>
                  <a:lnTo>
                    <a:pt x="98" y="134"/>
                  </a:lnTo>
                  <a:close/>
                  <a:moveTo>
                    <a:pt x="150" y="210"/>
                  </a:moveTo>
                  <a:cubicBezTo>
                    <a:pt x="138" y="196"/>
                    <a:pt x="133" y="188"/>
                    <a:pt x="125" y="171"/>
                  </a:cubicBezTo>
                  <a:cubicBezTo>
                    <a:pt x="120" y="171"/>
                    <a:pt x="120" y="171"/>
                    <a:pt x="120" y="171"/>
                  </a:cubicBezTo>
                  <a:cubicBezTo>
                    <a:pt x="120" y="213"/>
                    <a:pt x="120" y="213"/>
                    <a:pt x="120" y="213"/>
                  </a:cubicBezTo>
                  <a:lnTo>
                    <a:pt x="150" y="210"/>
                  </a:lnTo>
                  <a:close/>
                  <a:moveTo>
                    <a:pt x="176" y="87"/>
                  </a:moveTo>
                  <a:cubicBezTo>
                    <a:pt x="176" y="77"/>
                    <a:pt x="176" y="77"/>
                    <a:pt x="176" y="77"/>
                  </a:cubicBezTo>
                  <a:cubicBezTo>
                    <a:pt x="139" y="77"/>
                    <a:pt x="139" y="77"/>
                    <a:pt x="139" y="77"/>
                  </a:cubicBezTo>
                  <a:cubicBezTo>
                    <a:pt x="139" y="87"/>
                    <a:pt x="139" y="87"/>
                    <a:pt x="139" y="87"/>
                  </a:cubicBezTo>
                  <a:lnTo>
                    <a:pt x="176" y="87"/>
                  </a:lnTo>
                  <a:close/>
                  <a:moveTo>
                    <a:pt x="176" y="134"/>
                  </a:moveTo>
                  <a:cubicBezTo>
                    <a:pt x="176" y="122"/>
                    <a:pt x="176" y="122"/>
                    <a:pt x="176" y="122"/>
                  </a:cubicBezTo>
                  <a:cubicBezTo>
                    <a:pt x="139" y="122"/>
                    <a:pt x="139" y="122"/>
                    <a:pt x="139" y="122"/>
                  </a:cubicBezTo>
                  <a:cubicBezTo>
                    <a:pt x="139" y="134"/>
                    <a:pt x="139" y="134"/>
                    <a:pt x="139" y="134"/>
                  </a:cubicBezTo>
                  <a:lnTo>
                    <a:pt x="176" y="1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4" name="Freeform 97"/>
            <p:cNvSpPr>
              <a:spLocks noEditPoints="1"/>
            </p:cNvSpPr>
            <p:nvPr/>
          </p:nvSpPr>
          <p:spPr bwMode="auto">
            <a:xfrm>
              <a:off x="7259638" y="2876550"/>
              <a:ext cx="425450" cy="438150"/>
            </a:xfrm>
            <a:custGeom>
              <a:avLst/>
              <a:gdLst>
                <a:gd name="T0" fmla="*/ 120 w 250"/>
                <a:gd name="T1" fmla="*/ 0 h 257"/>
                <a:gd name="T2" fmla="*/ 120 w 250"/>
                <a:gd name="T3" fmla="*/ 104 h 257"/>
                <a:gd name="T4" fmla="*/ 43 w 250"/>
                <a:gd name="T5" fmla="*/ 104 h 257"/>
                <a:gd name="T6" fmla="*/ 43 w 250"/>
                <a:gd name="T7" fmla="*/ 257 h 257"/>
                <a:gd name="T8" fmla="*/ 0 w 250"/>
                <a:gd name="T9" fmla="*/ 257 h 257"/>
                <a:gd name="T10" fmla="*/ 0 w 250"/>
                <a:gd name="T11" fmla="*/ 0 h 257"/>
                <a:gd name="T12" fmla="*/ 120 w 250"/>
                <a:gd name="T13" fmla="*/ 0 h 257"/>
                <a:gd name="T14" fmla="*/ 79 w 250"/>
                <a:gd name="T15" fmla="*/ 40 h 257"/>
                <a:gd name="T16" fmla="*/ 79 w 250"/>
                <a:gd name="T17" fmla="*/ 30 h 257"/>
                <a:gd name="T18" fmla="*/ 43 w 250"/>
                <a:gd name="T19" fmla="*/ 30 h 257"/>
                <a:gd name="T20" fmla="*/ 43 w 250"/>
                <a:gd name="T21" fmla="*/ 40 h 257"/>
                <a:gd name="T22" fmla="*/ 79 w 250"/>
                <a:gd name="T23" fmla="*/ 40 h 257"/>
                <a:gd name="T24" fmla="*/ 79 w 250"/>
                <a:gd name="T25" fmla="*/ 75 h 257"/>
                <a:gd name="T26" fmla="*/ 79 w 250"/>
                <a:gd name="T27" fmla="*/ 65 h 257"/>
                <a:gd name="T28" fmla="*/ 43 w 250"/>
                <a:gd name="T29" fmla="*/ 65 h 257"/>
                <a:gd name="T30" fmla="*/ 43 w 250"/>
                <a:gd name="T31" fmla="*/ 75 h 257"/>
                <a:gd name="T32" fmla="*/ 79 w 250"/>
                <a:gd name="T33" fmla="*/ 75 h 257"/>
                <a:gd name="T34" fmla="*/ 50 w 250"/>
                <a:gd name="T35" fmla="*/ 191 h 257"/>
                <a:gd name="T36" fmla="*/ 50 w 250"/>
                <a:gd name="T37" fmla="*/ 157 h 257"/>
                <a:gd name="T38" fmla="*/ 74 w 250"/>
                <a:gd name="T39" fmla="*/ 157 h 257"/>
                <a:gd name="T40" fmla="*/ 74 w 250"/>
                <a:gd name="T41" fmla="*/ 145 h 257"/>
                <a:gd name="T42" fmla="*/ 59 w 250"/>
                <a:gd name="T43" fmla="*/ 145 h 257"/>
                <a:gd name="T44" fmla="*/ 59 w 250"/>
                <a:gd name="T45" fmla="*/ 113 h 257"/>
                <a:gd name="T46" fmla="*/ 190 w 250"/>
                <a:gd name="T47" fmla="*/ 113 h 257"/>
                <a:gd name="T48" fmla="*/ 190 w 250"/>
                <a:gd name="T49" fmla="*/ 145 h 257"/>
                <a:gd name="T50" fmla="*/ 177 w 250"/>
                <a:gd name="T51" fmla="*/ 145 h 257"/>
                <a:gd name="T52" fmla="*/ 177 w 250"/>
                <a:gd name="T53" fmla="*/ 157 h 257"/>
                <a:gd name="T54" fmla="*/ 197 w 250"/>
                <a:gd name="T55" fmla="*/ 157 h 257"/>
                <a:gd name="T56" fmla="*/ 197 w 250"/>
                <a:gd name="T57" fmla="*/ 191 h 257"/>
                <a:gd name="T58" fmla="*/ 177 w 250"/>
                <a:gd name="T59" fmla="*/ 191 h 257"/>
                <a:gd name="T60" fmla="*/ 177 w 250"/>
                <a:gd name="T61" fmla="*/ 245 h 257"/>
                <a:gd name="T62" fmla="*/ 137 w 250"/>
                <a:gd name="T63" fmla="*/ 245 h 257"/>
                <a:gd name="T64" fmla="*/ 137 w 250"/>
                <a:gd name="T65" fmla="*/ 191 h 257"/>
                <a:gd name="T66" fmla="*/ 114 w 250"/>
                <a:gd name="T67" fmla="*/ 191 h 257"/>
                <a:gd name="T68" fmla="*/ 97 w 250"/>
                <a:gd name="T69" fmla="*/ 245 h 257"/>
                <a:gd name="T70" fmla="*/ 46 w 250"/>
                <a:gd name="T71" fmla="*/ 245 h 257"/>
                <a:gd name="T72" fmla="*/ 74 w 250"/>
                <a:gd name="T73" fmla="*/ 191 h 257"/>
                <a:gd name="T74" fmla="*/ 50 w 250"/>
                <a:gd name="T75" fmla="*/ 191 h 257"/>
                <a:gd name="T76" fmla="*/ 137 w 250"/>
                <a:gd name="T77" fmla="*/ 157 h 257"/>
                <a:gd name="T78" fmla="*/ 137 w 250"/>
                <a:gd name="T79" fmla="*/ 145 h 257"/>
                <a:gd name="T80" fmla="*/ 115 w 250"/>
                <a:gd name="T81" fmla="*/ 145 h 257"/>
                <a:gd name="T82" fmla="*/ 115 w 250"/>
                <a:gd name="T83" fmla="*/ 157 h 257"/>
                <a:gd name="T84" fmla="*/ 137 w 250"/>
                <a:gd name="T85" fmla="*/ 157 h 257"/>
                <a:gd name="T86" fmla="*/ 249 w 250"/>
                <a:gd name="T87" fmla="*/ 0 h 257"/>
                <a:gd name="T88" fmla="*/ 249 w 250"/>
                <a:gd name="T89" fmla="*/ 216 h 257"/>
                <a:gd name="T90" fmla="*/ 209 w 250"/>
                <a:gd name="T91" fmla="*/ 257 h 257"/>
                <a:gd name="T92" fmla="*/ 186 w 250"/>
                <a:gd name="T93" fmla="*/ 257 h 257"/>
                <a:gd name="T94" fmla="*/ 186 w 250"/>
                <a:gd name="T95" fmla="*/ 215 h 257"/>
                <a:gd name="T96" fmla="*/ 206 w 250"/>
                <a:gd name="T97" fmla="*/ 215 h 257"/>
                <a:gd name="T98" fmla="*/ 206 w 250"/>
                <a:gd name="T99" fmla="*/ 104 h 257"/>
                <a:gd name="T100" fmla="*/ 132 w 250"/>
                <a:gd name="T101" fmla="*/ 104 h 257"/>
                <a:gd name="T102" fmla="*/ 132 w 250"/>
                <a:gd name="T103" fmla="*/ 0 h 257"/>
                <a:gd name="T104" fmla="*/ 249 w 250"/>
                <a:gd name="T105" fmla="*/ 0 h 257"/>
                <a:gd name="T106" fmla="*/ 206 w 250"/>
                <a:gd name="T107" fmla="*/ 40 h 257"/>
                <a:gd name="T108" fmla="*/ 206 w 250"/>
                <a:gd name="T109" fmla="*/ 30 h 257"/>
                <a:gd name="T110" fmla="*/ 171 w 250"/>
                <a:gd name="T111" fmla="*/ 30 h 257"/>
                <a:gd name="T112" fmla="*/ 171 w 250"/>
                <a:gd name="T113" fmla="*/ 40 h 257"/>
                <a:gd name="T114" fmla="*/ 206 w 250"/>
                <a:gd name="T115" fmla="*/ 40 h 257"/>
                <a:gd name="T116" fmla="*/ 206 w 250"/>
                <a:gd name="T117" fmla="*/ 75 h 257"/>
                <a:gd name="T118" fmla="*/ 206 w 250"/>
                <a:gd name="T119" fmla="*/ 65 h 257"/>
                <a:gd name="T120" fmla="*/ 171 w 250"/>
                <a:gd name="T121" fmla="*/ 65 h 257"/>
                <a:gd name="T122" fmla="*/ 171 w 250"/>
                <a:gd name="T123" fmla="*/ 75 h 257"/>
                <a:gd name="T124" fmla="*/ 206 w 250"/>
                <a:gd name="T125" fmla="*/ 7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0" h="257">
                  <a:moveTo>
                    <a:pt x="120" y="0"/>
                  </a:moveTo>
                  <a:cubicBezTo>
                    <a:pt x="120" y="104"/>
                    <a:pt x="120" y="104"/>
                    <a:pt x="120" y="104"/>
                  </a:cubicBezTo>
                  <a:cubicBezTo>
                    <a:pt x="43" y="104"/>
                    <a:pt x="43" y="104"/>
                    <a:pt x="43" y="104"/>
                  </a:cubicBezTo>
                  <a:cubicBezTo>
                    <a:pt x="43" y="257"/>
                    <a:pt x="43" y="257"/>
                    <a:pt x="43" y="257"/>
                  </a:cubicBezTo>
                  <a:cubicBezTo>
                    <a:pt x="0" y="257"/>
                    <a:pt x="0" y="257"/>
                    <a:pt x="0" y="257"/>
                  </a:cubicBezTo>
                  <a:cubicBezTo>
                    <a:pt x="0" y="0"/>
                    <a:pt x="0" y="0"/>
                    <a:pt x="0" y="0"/>
                  </a:cubicBezTo>
                  <a:lnTo>
                    <a:pt x="120" y="0"/>
                  </a:lnTo>
                  <a:close/>
                  <a:moveTo>
                    <a:pt x="79" y="40"/>
                  </a:moveTo>
                  <a:cubicBezTo>
                    <a:pt x="79" y="30"/>
                    <a:pt x="79" y="30"/>
                    <a:pt x="79" y="30"/>
                  </a:cubicBezTo>
                  <a:cubicBezTo>
                    <a:pt x="43" y="30"/>
                    <a:pt x="43" y="30"/>
                    <a:pt x="43" y="30"/>
                  </a:cubicBezTo>
                  <a:cubicBezTo>
                    <a:pt x="43" y="40"/>
                    <a:pt x="43" y="40"/>
                    <a:pt x="43" y="40"/>
                  </a:cubicBezTo>
                  <a:lnTo>
                    <a:pt x="79" y="40"/>
                  </a:lnTo>
                  <a:close/>
                  <a:moveTo>
                    <a:pt x="79" y="75"/>
                  </a:moveTo>
                  <a:cubicBezTo>
                    <a:pt x="79" y="65"/>
                    <a:pt x="79" y="65"/>
                    <a:pt x="79" y="65"/>
                  </a:cubicBezTo>
                  <a:cubicBezTo>
                    <a:pt x="43" y="65"/>
                    <a:pt x="43" y="65"/>
                    <a:pt x="43" y="65"/>
                  </a:cubicBezTo>
                  <a:cubicBezTo>
                    <a:pt x="43" y="75"/>
                    <a:pt x="43" y="75"/>
                    <a:pt x="43" y="75"/>
                  </a:cubicBezTo>
                  <a:lnTo>
                    <a:pt x="79" y="75"/>
                  </a:lnTo>
                  <a:close/>
                  <a:moveTo>
                    <a:pt x="50" y="191"/>
                  </a:moveTo>
                  <a:cubicBezTo>
                    <a:pt x="50" y="157"/>
                    <a:pt x="50" y="157"/>
                    <a:pt x="50" y="157"/>
                  </a:cubicBezTo>
                  <a:cubicBezTo>
                    <a:pt x="74" y="157"/>
                    <a:pt x="74" y="157"/>
                    <a:pt x="74" y="157"/>
                  </a:cubicBezTo>
                  <a:cubicBezTo>
                    <a:pt x="74" y="145"/>
                    <a:pt x="74" y="145"/>
                    <a:pt x="74" y="145"/>
                  </a:cubicBezTo>
                  <a:cubicBezTo>
                    <a:pt x="59" y="145"/>
                    <a:pt x="59" y="145"/>
                    <a:pt x="59" y="145"/>
                  </a:cubicBezTo>
                  <a:cubicBezTo>
                    <a:pt x="59" y="113"/>
                    <a:pt x="59" y="113"/>
                    <a:pt x="59" y="113"/>
                  </a:cubicBezTo>
                  <a:cubicBezTo>
                    <a:pt x="190" y="113"/>
                    <a:pt x="190" y="113"/>
                    <a:pt x="190" y="113"/>
                  </a:cubicBezTo>
                  <a:cubicBezTo>
                    <a:pt x="190" y="145"/>
                    <a:pt x="190" y="145"/>
                    <a:pt x="190" y="145"/>
                  </a:cubicBezTo>
                  <a:cubicBezTo>
                    <a:pt x="177" y="145"/>
                    <a:pt x="177" y="145"/>
                    <a:pt x="177" y="145"/>
                  </a:cubicBezTo>
                  <a:cubicBezTo>
                    <a:pt x="177" y="157"/>
                    <a:pt x="177" y="157"/>
                    <a:pt x="177" y="157"/>
                  </a:cubicBezTo>
                  <a:cubicBezTo>
                    <a:pt x="197" y="157"/>
                    <a:pt x="197" y="157"/>
                    <a:pt x="197" y="157"/>
                  </a:cubicBezTo>
                  <a:cubicBezTo>
                    <a:pt x="197" y="191"/>
                    <a:pt x="197" y="191"/>
                    <a:pt x="197" y="191"/>
                  </a:cubicBezTo>
                  <a:cubicBezTo>
                    <a:pt x="177" y="191"/>
                    <a:pt x="177" y="191"/>
                    <a:pt x="177" y="191"/>
                  </a:cubicBezTo>
                  <a:cubicBezTo>
                    <a:pt x="177" y="245"/>
                    <a:pt x="177" y="245"/>
                    <a:pt x="177" y="245"/>
                  </a:cubicBezTo>
                  <a:cubicBezTo>
                    <a:pt x="137" y="245"/>
                    <a:pt x="137" y="245"/>
                    <a:pt x="137" y="245"/>
                  </a:cubicBezTo>
                  <a:cubicBezTo>
                    <a:pt x="137" y="191"/>
                    <a:pt x="137" y="191"/>
                    <a:pt x="137" y="191"/>
                  </a:cubicBezTo>
                  <a:cubicBezTo>
                    <a:pt x="114" y="191"/>
                    <a:pt x="114" y="191"/>
                    <a:pt x="114" y="191"/>
                  </a:cubicBezTo>
                  <a:cubicBezTo>
                    <a:pt x="112" y="214"/>
                    <a:pt x="108" y="225"/>
                    <a:pt x="97" y="245"/>
                  </a:cubicBezTo>
                  <a:cubicBezTo>
                    <a:pt x="46" y="245"/>
                    <a:pt x="46" y="245"/>
                    <a:pt x="46" y="245"/>
                  </a:cubicBezTo>
                  <a:cubicBezTo>
                    <a:pt x="66" y="228"/>
                    <a:pt x="72" y="217"/>
                    <a:pt x="74" y="191"/>
                  </a:cubicBezTo>
                  <a:lnTo>
                    <a:pt x="50" y="191"/>
                  </a:lnTo>
                  <a:close/>
                  <a:moveTo>
                    <a:pt x="137" y="157"/>
                  </a:moveTo>
                  <a:cubicBezTo>
                    <a:pt x="137" y="145"/>
                    <a:pt x="137" y="145"/>
                    <a:pt x="137" y="145"/>
                  </a:cubicBezTo>
                  <a:cubicBezTo>
                    <a:pt x="115" y="145"/>
                    <a:pt x="115" y="145"/>
                    <a:pt x="115" y="145"/>
                  </a:cubicBezTo>
                  <a:cubicBezTo>
                    <a:pt x="115" y="157"/>
                    <a:pt x="115" y="157"/>
                    <a:pt x="115" y="157"/>
                  </a:cubicBezTo>
                  <a:lnTo>
                    <a:pt x="137" y="157"/>
                  </a:lnTo>
                  <a:close/>
                  <a:moveTo>
                    <a:pt x="249" y="0"/>
                  </a:moveTo>
                  <a:cubicBezTo>
                    <a:pt x="249" y="216"/>
                    <a:pt x="249" y="216"/>
                    <a:pt x="249" y="216"/>
                  </a:cubicBezTo>
                  <a:cubicBezTo>
                    <a:pt x="250" y="247"/>
                    <a:pt x="239" y="257"/>
                    <a:pt x="209" y="257"/>
                  </a:cubicBezTo>
                  <a:cubicBezTo>
                    <a:pt x="186" y="257"/>
                    <a:pt x="186" y="257"/>
                    <a:pt x="186" y="257"/>
                  </a:cubicBezTo>
                  <a:cubicBezTo>
                    <a:pt x="186" y="215"/>
                    <a:pt x="186" y="215"/>
                    <a:pt x="186" y="215"/>
                  </a:cubicBezTo>
                  <a:cubicBezTo>
                    <a:pt x="206" y="215"/>
                    <a:pt x="206" y="215"/>
                    <a:pt x="206" y="215"/>
                  </a:cubicBezTo>
                  <a:cubicBezTo>
                    <a:pt x="206" y="104"/>
                    <a:pt x="206" y="104"/>
                    <a:pt x="206" y="104"/>
                  </a:cubicBezTo>
                  <a:cubicBezTo>
                    <a:pt x="132" y="104"/>
                    <a:pt x="132" y="104"/>
                    <a:pt x="132" y="104"/>
                  </a:cubicBezTo>
                  <a:cubicBezTo>
                    <a:pt x="132" y="0"/>
                    <a:pt x="132" y="0"/>
                    <a:pt x="132" y="0"/>
                  </a:cubicBezTo>
                  <a:lnTo>
                    <a:pt x="249" y="0"/>
                  </a:lnTo>
                  <a:close/>
                  <a:moveTo>
                    <a:pt x="206" y="40"/>
                  </a:moveTo>
                  <a:cubicBezTo>
                    <a:pt x="206" y="30"/>
                    <a:pt x="206" y="30"/>
                    <a:pt x="206" y="30"/>
                  </a:cubicBezTo>
                  <a:cubicBezTo>
                    <a:pt x="171" y="30"/>
                    <a:pt x="171" y="30"/>
                    <a:pt x="171" y="30"/>
                  </a:cubicBezTo>
                  <a:cubicBezTo>
                    <a:pt x="171" y="40"/>
                    <a:pt x="171" y="40"/>
                    <a:pt x="171" y="40"/>
                  </a:cubicBezTo>
                  <a:lnTo>
                    <a:pt x="206" y="40"/>
                  </a:lnTo>
                  <a:close/>
                  <a:moveTo>
                    <a:pt x="206" y="75"/>
                  </a:moveTo>
                  <a:cubicBezTo>
                    <a:pt x="206" y="65"/>
                    <a:pt x="206" y="65"/>
                    <a:pt x="206" y="65"/>
                  </a:cubicBezTo>
                  <a:cubicBezTo>
                    <a:pt x="171" y="65"/>
                    <a:pt x="171" y="65"/>
                    <a:pt x="171" y="65"/>
                  </a:cubicBezTo>
                  <a:cubicBezTo>
                    <a:pt x="171" y="75"/>
                    <a:pt x="171" y="75"/>
                    <a:pt x="171" y="75"/>
                  </a:cubicBezTo>
                  <a:lnTo>
                    <a:pt x="206"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5" name="Freeform 98"/>
            <p:cNvSpPr>
              <a:spLocks noEditPoints="1"/>
            </p:cNvSpPr>
            <p:nvPr/>
          </p:nvSpPr>
          <p:spPr bwMode="auto">
            <a:xfrm>
              <a:off x="7748588" y="2868613"/>
              <a:ext cx="412750" cy="439738"/>
            </a:xfrm>
            <a:custGeom>
              <a:avLst/>
              <a:gdLst>
                <a:gd name="T0" fmla="*/ 0 w 243"/>
                <a:gd name="T1" fmla="*/ 31 h 257"/>
                <a:gd name="T2" fmla="*/ 126 w 243"/>
                <a:gd name="T3" fmla="*/ 30 h 257"/>
                <a:gd name="T4" fmla="*/ 126 w 243"/>
                <a:gd name="T5" fmla="*/ 0 h 257"/>
                <a:gd name="T6" fmla="*/ 177 w 243"/>
                <a:gd name="T7" fmla="*/ 0 h 257"/>
                <a:gd name="T8" fmla="*/ 177 w 243"/>
                <a:gd name="T9" fmla="*/ 29 h 257"/>
                <a:gd name="T10" fmla="*/ 243 w 243"/>
                <a:gd name="T11" fmla="*/ 28 h 257"/>
                <a:gd name="T12" fmla="*/ 243 w 243"/>
                <a:gd name="T13" fmla="*/ 73 h 257"/>
                <a:gd name="T14" fmla="*/ 177 w 243"/>
                <a:gd name="T15" fmla="*/ 74 h 257"/>
                <a:gd name="T16" fmla="*/ 177 w 243"/>
                <a:gd name="T17" fmla="*/ 182 h 257"/>
                <a:gd name="T18" fmla="*/ 159 w 243"/>
                <a:gd name="T19" fmla="*/ 235 h 257"/>
                <a:gd name="T20" fmla="*/ 90 w 243"/>
                <a:gd name="T21" fmla="*/ 257 h 257"/>
                <a:gd name="T22" fmla="*/ 39 w 243"/>
                <a:gd name="T23" fmla="*/ 257 h 257"/>
                <a:gd name="T24" fmla="*/ 39 w 243"/>
                <a:gd name="T25" fmla="*/ 211 h 257"/>
                <a:gd name="T26" fmla="*/ 85 w 243"/>
                <a:gd name="T27" fmla="*/ 211 h 257"/>
                <a:gd name="T28" fmla="*/ 128 w 243"/>
                <a:gd name="T29" fmla="*/ 182 h 257"/>
                <a:gd name="T30" fmla="*/ 91 w 243"/>
                <a:gd name="T31" fmla="*/ 191 h 257"/>
                <a:gd name="T32" fmla="*/ 35 w 243"/>
                <a:gd name="T33" fmla="*/ 140 h 257"/>
                <a:gd name="T34" fmla="*/ 55 w 243"/>
                <a:gd name="T35" fmla="*/ 100 h 257"/>
                <a:gd name="T36" fmla="*/ 99 w 243"/>
                <a:gd name="T37" fmla="*/ 86 h 257"/>
                <a:gd name="T38" fmla="*/ 126 w 243"/>
                <a:gd name="T39" fmla="*/ 89 h 257"/>
                <a:gd name="T40" fmla="*/ 126 w 243"/>
                <a:gd name="T41" fmla="*/ 74 h 257"/>
                <a:gd name="T42" fmla="*/ 0 w 243"/>
                <a:gd name="T43" fmla="*/ 75 h 257"/>
                <a:gd name="T44" fmla="*/ 0 w 243"/>
                <a:gd name="T45" fmla="*/ 31 h 257"/>
                <a:gd name="T46" fmla="*/ 83 w 243"/>
                <a:gd name="T47" fmla="*/ 138 h 257"/>
                <a:gd name="T48" fmla="*/ 103 w 243"/>
                <a:gd name="T49" fmla="*/ 151 h 257"/>
                <a:gd name="T50" fmla="*/ 124 w 243"/>
                <a:gd name="T51" fmla="*/ 137 h 257"/>
                <a:gd name="T52" fmla="*/ 104 w 243"/>
                <a:gd name="T53" fmla="*/ 124 h 257"/>
                <a:gd name="T54" fmla="*/ 83 w 243"/>
                <a:gd name="T55" fmla="*/ 138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3" h="257">
                  <a:moveTo>
                    <a:pt x="0" y="31"/>
                  </a:moveTo>
                  <a:cubicBezTo>
                    <a:pt x="126" y="30"/>
                    <a:pt x="126" y="30"/>
                    <a:pt x="126" y="30"/>
                  </a:cubicBezTo>
                  <a:cubicBezTo>
                    <a:pt x="126" y="0"/>
                    <a:pt x="126" y="0"/>
                    <a:pt x="126" y="0"/>
                  </a:cubicBezTo>
                  <a:cubicBezTo>
                    <a:pt x="177" y="0"/>
                    <a:pt x="177" y="0"/>
                    <a:pt x="177" y="0"/>
                  </a:cubicBezTo>
                  <a:cubicBezTo>
                    <a:pt x="177" y="29"/>
                    <a:pt x="177" y="29"/>
                    <a:pt x="177" y="29"/>
                  </a:cubicBezTo>
                  <a:cubicBezTo>
                    <a:pt x="243" y="28"/>
                    <a:pt x="243" y="28"/>
                    <a:pt x="243" y="28"/>
                  </a:cubicBezTo>
                  <a:cubicBezTo>
                    <a:pt x="243" y="73"/>
                    <a:pt x="243" y="73"/>
                    <a:pt x="243" y="73"/>
                  </a:cubicBezTo>
                  <a:cubicBezTo>
                    <a:pt x="177" y="74"/>
                    <a:pt x="177" y="74"/>
                    <a:pt x="177" y="74"/>
                  </a:cubicBezTo>
                  <a:cubicBezTo>
                    <a:pt x="177" y="182"/>
                    <a:pt x="177" y="182"/>
                    <a:pt x="177" y="182"/>
                  </a:cubicBezTo>
                  <a:cubicBezTo>
                    <a:pt x="177" y="205"/>
                    <a:pt x="172" y="220"/>
                    <a:pt x="159" y="235"/>
                  </a:cubicBezTo>
                  <a:cubicBezTo>
                    <a:pt x="142" y="252"/>
                    <a:pt x="127" y="257"/>
                    <a:pt x="90" y="257"/>
                  </a:cubicBezTo>
                  <a:cubicBezTo>
                    <a:pt x="39" y="257"/>
                    <a:pt x="39" y="257"/>
                    <a:pt x="39" y="257"/>
                  </a:cubicBezTo>
                  <a:cubicBezTo>
                    <a:pt x="39" y="211"/>
                    <a:pt x="39" y="211"/>
                    <a:pt x="39" y="211"/>
                  </a:cubicBezTo>
                  <a:cubicBezTo>
                    <a:pt x="85" y="211"/>
                    <a:pt x="85" y="211"/>
                    <a:pt x="85" y="211"/>
                  </a:cubicBezTo>
                  <a:cubicBezTo>
                    <a:pt x="119" y="211"/>
                    <a:pt x="126" y="206"/>
                    <a:pt x="128" y="182"/>
                  </a:cubicBezTo>
                  <a:cubicBezTo>
                    <a:pt x="113" y="189"/>
                    <a:pt x="104" y="191"/>
                    <a:pt x="91" y="191"/>
                  </a:cubicBezTo>
                  <a:cubicBezTo>
                    <a:pt x="59" y="191"/>
                    <a:pt x="35" y="169"/>
                    <a:pt x="35" y="140"/>
                  </a:cubicBezTo>
                  <a:cubicBezTo>
                    <a:pt x="35" y="125"/>
                    <a:pt x="42" y="112"/>
                    <a:pt x="55" y="100"/>
                  </a:cubicBezTo>
                  <a:cubicBezTo>
                    <a:pt x="67" y="90"/>
                    <a:pt x="80" y="86"/>
                    <a:pt x="99" y="86"/>
                  </a:cubicBezTo>
                  <a:cubicBezTo>
                    <a:pt x="108" y="86"/>
                    <a:pt x="114" y="86"/>
                    <a:pt x="126" y="89"/>
                  </a:cubicBezTo>
                  <a:cubicBezTo>
                    <a:pt x="126" y="74"/>
                    <a:pt x="126" y="74"/>
                    <a:pt x="126" y="74"/>
                  </a:cubicBezTo>
                  <a:cubicBezTo>
                    <a:pt x="0" y="75"/>
                    <a:pt x="0" y="75"/>
                    <a:pt x="0" y="75"/>
                  </a:cubicBezTo>
                  <a:lnTo>
                    <a:pt x="0" y="31"/>
                  </a:lnTo>
                  <a:close/>
                  <a:moveTo>
                    <a:pt x="83" y="138"/>
                  </a:moveTo>
                  <a:cubicBezTo>
                    <a:pt x="83" y="146"/>
                    <a:pt x="91" y="151"/>
                    <a:pt x="103" y="151"/>
                  </a:cubicBezTo>
                  <a:cubicBezTo>
                    <a:pt x="115" y="151"/>
                    <a:pt x="124" y="145"/>
                    <a:pt x="124" y="137"/>
                  </a:cubicBezTo>
                  <a:cubicBezTo>
                    <a:pt x="124" y="129"/>
                    <a:pt x="116" y="124"/>
                    <a:pt x="104" y="124"/>
                  </a:cubicBezTo>
                  <a:cubicBezTo>
                    <a:pt x="93" y="124"/>
                    <a:pt x="83" y="131"/>
                    <a:pt x="83" y="1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6" name="Freeform 99"/>
            <p:cNvSpPr>
              <a:spLocks noEditPoints="1"/>
            </p:cNvSpPr>
            <p:nvPr/>
          </p:nvSpPr>
          <p:spPr bwMode="auto">
            <a:xfrm>
              <a:off x="8248650" y="2886075"/>
              <a:ext cx="401637" cy="423863"/>
            </a:xfrm>
            <a:custGeom>
              <a:avLst/>
              <a:gdLst>
                <a:gd name="T0" fmla="*/ 28 w 237"/>
                <a:gd name="T1" fmla="*/ 44 h 248"/>
                <a:gd name="T2" fmla="*/ 28 w 237"/>
                <a:gd name="T3" fmla="*/ 0 h 248"/>
                <a:gd name="T4" fmla="*/ 205 w 237"/>
                <a:gd name="T5" fmla="*/ 0 h 248"/>
                <a:gd name="T6" fmla="*/ 205 w 237"/>
                <a:gd name="T7" fmla="*/ 42 h 248"/>
                <a:gd name="T8" fmla="*/ 138 w 237"/>
                <a:gd name="T9" fmla="*/ 83 h 248"/>
                <a:gd name="T10" fmla="*/ 163 w 237"/>
                <a:gd name="T11" fmla="*/ 81 h 248"/>
                <a:gd name="T12" fmla="*/ 237 w 237"/>
                <a:gd name="T13" fmla="*/ 153 h 248"/>
                <a:gd name="T14" fmla="*/ 209 w 237"/>
                <a:gd name="T15" fmla="*/ 222 h 248"/>
                <a:gd name="T16" fmla="*/ 120 w 237"/>
                <a:gd name="T17" fmla="*/ 248 h 248"/>
                <a:gd name="T18" fmla="*/ 27 w 237"/>
                <a:gd name="T19" fmla="*/ 194 h 248"/>
                <a:gd name="T20" fmla="*/ 86 w 237"/>
                <a:gd name="T21" fmla="*/ 143 h 248"/>
                <a:gd name="T22" fmla="*/ 144 w 237"/>
                <a:gd name="T23" fmla="*/ 189 h 248"/>
                <a:gd name="T24" fmla="*/ 143 w 237"/>
                <a:gd name="T25" fmla="*/ 201 h 248"/>
                <a:gd name="T26" fmla="*/ 177 w 237"/>
                <a:gd name="T27" fmla="*/ 186 h 248"/>
                <a:gd name="T28" fmla="*/ 187 w 237"/>
                <a:gd name="T29" fmla="*/ 157 h 248"/>
                <a:gd name="T30" fmla="*/ 137 w 237"/>
                <a:gd name="T31" fmla="*/ 119 h 248"/>
                <a:gd name="T32" fmla="*/ 52 w 237"/>
                <a:gd name="T33" fmla="*/ 137 h 248"/>
                <a:gd name="T34" fmla="*/ 0 w 237"/>
                <a:gd name="T35" fmla="*/ 167 h 248"/>
                <a:gd name="T36" fmla="*/ 0 w 237"/>
                <a:gd name="T37" fmla="*/ 117 h 248"/>
                <a:gd name="T38" fmla="*/ 9 w 237"/>
                <a:gd name="T39" fmla="*/ 111 h 248"/>
                <a:gd name="T40" fmla="*/ 38 w 237"/>
                <a:gd name="T41" fmla="*/ 95 h 248"/>
                <a:gd name="T42" fmla="*/ 66 w 237"/>
                <a:gd name="T43" fmla="*/ 78 h 248"/>
                <a:gd name="T44" fmla="*/ 130 w 237"/>
                <a:gd name="T45" fmla="*/ 42 h 248"/>
                <a:gd name="T46" fmla="*/ 28 w 237"/>
                <a:gd name="T47" fmla="*/ 44 h 248"/>
                <a:gd name="T48" fmla="*/ 102 w 237"/>
                <a:gd name="T49" fmla="*/ 206 h 248"/>
                <a:gd name="T50" fmla="*/ 83 w 237"/>
                <a:gd name="T51" fmla="*/ 184 h 248"/>
                <a:gd name="T52" fmla="*/ 73 w 237"/>
                <a:gd name="T53" fmla="*/ 192 h 248"/>
                <a:gd name="T54" fmla="*/ 96 w 237"/>
                <a:gd name="T55" fmla="*/ 206 h 248"/>
                <a:gd name="T56" fmla="*/ 98 w 237"/>
                <a:gd name="T57" fmla="*/ 206 h 248"/>
                <a:gd name="T58" fmla="*/ 99 w 237"/>
                <a:gd name="T59" fmla="*/ 206 h 248"/>
                <a:gd name="T60" fmla="*/ 102 w 237"/>
                <a:gd name="T61" fmla="*/ 20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7" h="248">
                  <a:moveTo>
                    <a:pt x="28" y="44"/>
                  </a:moveTo>
                  <a:cubicBezTo>
                    <a:pt x="28" y="0"/>
                    <a:pt x="28" y="0"/>
                    <a:pt x="28" y="0"/>
                  </a:cubicBezTo>
                  <a:cubicBezTo>
                    <a:pt x="205" y="0"/>
                    <a:pt x="205" y="0"/>
                    <a:pt x="205" y="0"/>
                  </a:cubicBezTo>
                  <a:cubicBezTo>
                    <a:pt x="205" y="42"/>
                    <a:pt x="205" y="42"/>
                    <a:pt x="205" y="42"/>
                  </a:cubicBezTo>
                  <a:cubicBezTo>
                    <a:pt x="138" y="83"/>
                    <a:pt x="138" y="83"/>
                    <a:pt x="138" y="83"/>
                  </a:cubicBezTo>
                  <a:cubicBezTo>
                    <a:pt x="151" y="81"/>
                    <a:pt x="156" y="81"/>
                    <a:pt x="163" y="81"/>
                  </a:cubicBezTo>
                  <a:cubicBezTo>
                    <a:pt x="205" y="81"/>
                    <a:pt x="237" y="112"/>
                    <a:pt x="237" y="153"/>
                  </a:cubicBezTo>
                  <a:cubicBezTo>
                    <a:pt x="237" y="180"/>
                    <a:pt x="227" y="205"/>
                    <a:pt x="209" y="222"/>
                  </a:cubicBezTo>
                  <a:cubicBezTo>
                    <a:pt x="189" y="239"/>
                    <a:pt x="160" y="248"/>
                    <a:pt x="120" y="248"/>
                  </a:cubicBezTo>
                  <a:cubicBezTo>
                    <a:pt x="59" y="248"/>
                    <a:pt x="27" y="230"/>
                    <a:pt x="27" y="194"/>
                  </a:cubicBezTo>
                  <a:cubicBezTo>
                    <a:pt x="27" y="165"/>
                    <a:pt x="53" y="143"/>
                    <a:pt x="86" y="143"/>
                  </a:cubicBezTo>
                  <a:cubicBezTo>
                    <a:pt x="119" y="143"/>
                    <a:pt x="144" y="163"/>
                    <a:pt x="144" y="189"/>
                  </a:cubicBezTo>
                  <a:cubicBezTo>
                    <a:pt x="144" y="192"/>
                    <a:pt x="144" y="196"/>
                    <a:pt x="143" y="201"/>
                  </a:cubicBezTo>
                  <a:cubicBezTo>
                    <a:pt x="162" y="199"/>
                    <a:pt x="171" y="195"/>
                    <a:pt x="177" y="186"/>
                  </a:cubicBezTo>
                  <a:cubicBezTo>
                    <a:pt x="183" y="178"/>
                    <a:pt x="187" y="168"/>
                    <a:pt x="187" y="157"/>
                  </a:cubicBezTo>
                  <a:cubicBezTo>
                    <a:pt x="187" y="132"/>
                    <a:pt x="169" y="119"/>
                    <a:pt x="137" y="119"/>
                  </a:cubicBezTo>
                  <a:cubicBezTo>
                    <a:pt x="108" y="119"/>
                    <a:pt x="82" y="124"/>
                    <a:pt x="52" y="137"/>
                  </a:cubicBezTo>
                  <a:cubicBezTo>
                    <a:pt x="28" y="147"/>
                    <a:pt x="18" y="153"/>
                    <a:pt x="0" y="167"/>
                  </a:cubicBezTo>
                  <a:cubicBezTo>
                    <a:pt x="0" y="117"/>
                    <a:pt x="0" y="117"/>
                    <a:pt x="0" y="117"/>
                  </a:cubicBezTo>
                  <a:cubicBezTo>
                    <a:pt x="2" y="115"/>
                    <a:pt x="9" y="111"/>
                    <a:pt x="9" y="111"/>
                  </a:cubicBezTo>
                  <a:cubicBezTo>
                    <a:pt x="19" y="106"/>
                    <a:pt x="28" y="100"/>
                    <a:pt x="38" y="95"/>
                  </a:cubicBezTo>
                  <a:cubicBezTo>
                    <a:pt x="44" y="91"/>
                    <a:pt x="55" y="85"/>
                    <a:pt x="66" y="78"/>
                  </a:cubicBezTo>
                  <a:cubicBezTo>
                    <a:pt x="96" y="60"/>
                    <a:pt x="100" y="58"/>
                    <a:pt x="130" y="42"/>
                  </a:cubicBezTo>
                  <a:lnTo>
                    <a:pt x="28" y="44"/>
                  </a:lnTo>
                  <a:close/>
                  <a:moveTo>
                    <a:pt x="102" y="206"/>
                  </a:moveTo>
                  <a:cubicBezTo>
                    <a:pt x="99" y="191"/>
                    <a:pt x="94" y="184"/>
                    <a:pt x="83" y="184"/>
                  </a:cubicBezTo>
                  <a:cubicBezTo>
                    <a:pt x="77" y="184"/>
                    <a:pt x="73" y="187"/>
                    <a:pt x="73" y="192"/>
                  </a:cubicBezTo>
                  <a:cubicBezTo>
                    <a:pt x="73" y="200"/>
                    <a:pt x="83" y="206"/>
                    <a:pt x="96" y="206"/>
                  </a:cubicBezTo>
                  <a:cubicBezTo>
                    <a:pt x="98" y="206"/>
                    <a:pt x="98" y="206"/>
                    <a:pt x="98" y="206"/>
                  </a:cubicBezTo>
                  <a:cubicBezTo>
                    <a:pt x="99" y="206"/>
                    <a:pt x="99" y="206"/>
                    <a:pt x="99" y="206"/>
                  </a:cubicBezTo>
                  <a:lnTo>
                    <a:pt x="102" y="2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grpSp>
        <p:nvGrpSpPr>
          <p:cNvPr id="217" name="グループ化 216"/>
          <p:cNvGrpSpPr/>
          <p:nvPr/>
        </p:nvGrpSpPr>
        <p:grpSpPr>
          <a:xfrm>
            <a:off x="4272127" y="3590904"/>
            <a:ext cx="4325937" cy="441325"/>
            <a:chOff x="469900" y="3494088"/>
            <a:chExt cx="4325937" cy="441325"/>
          </a:xfrm>
          <a:effectLst>
            <a:glow rad="127000">
              <a:schemeClr val="bg1"/>
            </a:glow>
          </a:effectLst>
        </p:grpSpPr>
        <p:sp>
          <p:nvSpPr>
            <p:cNvPr id="207" name="Freeform 100"/>
            <p:cNvSpPr>
              <a:spLocks noEditPoints="1"/>
            </p:cNvSpPr>
            <p:nvPr/>
          </p:nvSpPr>
          <p:spPr bwMode="auto">
            <a:xfrm>
              <a:off x="469900" y="3502025"/>
              <a:ext cx="442912" cy="433388"/>
            </a:xfrm>
            <a:custGeom>
              <a:avLst/>
              <a:gdLst>
                <a:gd name="T0" fmla="*/ 47 w 261"/>
                <a:gd name="T1" fmla="*/ 89 h 254"/>
                <a:gd name="T2" fmla="*/ 10 w 261"/>
                <a:gd name="T3" fmla="*/ 89 h 254"/>
                <a:gd name="T4" fmla="*/ 10 w 261"/>
                <a:gd name="T5" fmla="*/ 44 h 254"/>
                <a:gd name="T6" fmla="*/ 47 w 261"/>
                <a:gd name="T7" fmla="*/ 44 h 254"/>
                <a:gd name="T8" fmla="*/ 47 w 261"/>
                <a:gd name="T9" fmla="*/ 0 h 254"/>
                <a:gd name="T10" fmla="*/ 97 w 261"/>
                <a:gd name="T11" fmla="*/ 0 h 254"/>
                <a:gd name="T12" fmla="*/ 97 w 261"/>
                <a:gd name="T13" fmla="*/ 44 h 254"/>
                <a:gd name="T14" fmla="*/ 163 w 261"/>
                <a:gd name="T15" fmla="*/ 44 h 254"/>
                <a:gd name="T16" fmla="*/ 163 w 261"/>
                <a:gd name="T17" fmla="*/ 0 h 254"/>
                <a:gd name="T18" fmla="*/ 213 w 261"/>
                <a:gd name="T19" fmla="*/ 0 h 254"/>
                <a:gd name="T20" fmla="*/ 213 w 261"/>
                <a:gd name="T21" fmla="*/ 44 h 254"/>
                <a:gd name="T22" fmla="*/ 253 w 261"/>
                <a:gd name="T23" fmla="*/ 44 h 254"/>
                <a:gd name="T24" fmla="*/ 253 w 261"/>
                <a:gd name="T25" fmla="*/ 89 h 254"/>
                <a:gd name="T26" fmla="*/ 213 w 261"/>
                <a:gd name="T27" fmla="*/ 89 h 254"/>
                <a:gd name="T28" fmla="*/ 213 w 261"/>
                <a:gd name="T29" fmla="*/ 148 h 254"/>
                <a:gd name="T30" fmla="*/ 261 w 261"/>
                <a:gd name="T31" fmla="*/ 148 h 254"/>
                <a:gd name="T32" fmla="*/ 261 w 261"/>
                <a:gd name="T33" fmla="*/ 190 h 254"/>
                <a:gd name="T34" fmla="*/ 221 w 261"/>
                <a:gd name="T35" fmla="*/ 190 h 254"/>
                <a:gd name="T36" fmla="*/ 258 w 261"/>
                <a:gd name="T37" fmla="*/ 254 h 254"/>
                <a:gd name="T38" fmla="*/ 197 w 261"/>
                <a:gd name="T39" fmla="*/ 254 h 254"/>
                <a:gd name="T40" fmla="*/ 166 w 261"/>
                <a:gd name="T41" fmla="*/ 190 h 254"/>
                <a:gd name="T42" fmla="*/ 96 w 261"/>
                <a:gd name="T43" fmla="*/ 190 h 254"/>
                <a:gd name="T44" fmla="*/ 61 w 261"/>
                <a:gd name="T45" fmla="*/ 254 h 254"/>
                <a:gd name="T46" fmla="*/ 1 w 261"/>
                <a:gd name="T47" fmla="*/ 254 h 254"/>
                <a:gd name="T48" fmla="*/ 43 w 261"/>
                <a:gd name="T49" fmla="*/ 190 h 254"/>
                <a:gd name="T50" fmla="*/ 0 w 261"/>
                <a:gd name="T51" fmla="*/ 190 h 254"/>
                <a:gd name="T52" fmla="*/ 0 w 261"/>
                <a:gd name="T53" fmla="*/ 148 h 254"/>
                <a:gd name="T54" fmla="*/ 47 w 261"/>
                <a:gd name="T55" fmla="*/ 148 h 254"/>
                <a:gd name="T56" fmla="*/ 47 w 261"/>
                <a:gd name="T57" fmla="*/ 89 h 254"/>
                <a:gd name="T58" fmla="*/ 163 w 261"/>
                <a:gd name="T59" fmla="*/ 148 h 254"/>
                <a:gd name="T60" fmla="*/ 163 w 261"/>
                <a:gd name="T61" fmla="*/ 89 h 254"/>
                <a:gd name="T62" fmla="*/ 97 w 261"/>
                <a:gd name="T63" fmla="*/ 89 h 254"/>
                <a:gd name="T64" fmla="*/ 97 w 261"/>
                <a:gd name="T65" fmla="*/ 148 h 254"/>
                <a:gd name="T66" fmla="*/ 163 w 261"/>
                <a:gd name="T67" fmla="*/ 14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1" h="254">
                  <a:moveTo>
                    <a:pt x="47" y="89"/>
                  </a:moveTo>
                  <a:cubicBezTo>
                    <a:pt x="10" y="89"/>
                    <a:pt x="10" y="89"/>
                    <a:pt x="10" y="89"/>
                  </a:cubicBezTo>
                  <a:cubicBezTo>
                    <a:pt x="10" y="44"/>
                    <a:pt x="10" y="44"/>
                    <a:pt x="10" y="44"/>
                  </a:cubicBezTo>
                  <a:cubicBezTo>
                    <a:pt x="47" y="44"/>
                    <a:pt x="47" y="44"/>
                    <a:pt x="47" y="44"/>
                  </a:cubicBezTo>
                  <a:cubicBezTo>
                    <a:pt x="47" y="0"/>
                    <a:pt x="47" y="0"/>
                    <a:pt x="47" y="0"/>
                  </a:cubicBezTo>
                  <a:cubicBezTo>
                    <a:pt x="97" y="0"/>
                    <a:pt x="97" y="0"/>
                    <a:pt x="97" y="0"/>
                  </a:cubicBezTo>
                  <a:cubicBezTo>
                    <a:pt x="97" y="44"/>
                    <a:pt x="97" y="44"/>
                    <a:pt x="97" y="44"/>
                  </a:cubicBezTo>
                  <a:cubicBezTo>
                    <a:pt x="163" y="44"/>
                    <a:pt x="163" y="44"/>
                    <a:pt x="163" y="44"/>
                  </a:cubicBezTo>
                  <a:cubicBezTo>
                    <a:pt x="163" y="0"/>
                    <a:pt x="163" y="0"/>
                    <a:pt x="163" y="0"/>
                  </a:cubicBezTo>
                  <a:cubicBezTo>
                    <a:pt x="213" y="0"/>
                    <a:pt x="213" y="0"/>
                    <a:pt x="213" y="0"/>
                  </a:cubicBezTo>
                  <a:cubicBezTo>
                    <a:pt x="213" y="44"/>
                    <a:pt x="213" y="44"/>
                    <a:pt x="213" y="44"/>
                  </a:cubicBezTo>
                  <a:cubicBezTo>
                    <a:pt x="253" y="44"/>
                    <a:pt x="253" y="44"/>
                    <a:pt x="253" y="44"/>
                  </a:cubicBezTo>
                  <a:cubicBezTo>
                    <a:pt x="253" y="89"/>
                    <a:pt x="253" y="89"/>
                    <a:pt x="253" y="89"/>
                  </a:cubicBezTo>
                  <a:cubicBezTo>
                    <a:pt x="213" y="89"/>
                    <a:pt x="213" y="89"/>
                    <a:pt x="213" y="89"/>
                  </a:cubicBezTo>
                  <a:cubicBezTo>
                    <a:pt x="213" y="148"/>
                    <a:pt x="213" y="148"/>
                    <a:pt x="213" y="148"/>
                  </a:cubicBezTo>
                  <a:cubicBezTo>
                    <a:pt x="261" y="148"/>
                    <a:pt x="261" y="148"/>
                    <a:pt x="261" y="148"/>
                  </a:cubicBezTo>
                  <a:cubicBezTo>
                    <a:pt x="261" y="190"/>
                    <a:pt x="261" y="190"/>
                    <a:pt x="261" y="190"/>
                  </a:cubicBezTo>
                  <a:cubicBezTo>
                    <a:pt x="221" y="190"/>
                    <a:pt x="221" y="190"/>
                    <a:pt x="221" y="190"/>
                  </a:cubicBezTo>
                  <a:cubicBezTo>
                    <a:pt x="227" y="208"/>
                    <a:pt x="237" y="224"/>
                    <a:pt x="258" y="254"/>
                  </a:cubicBezTo>
                  <a:cubicBezTo>
                    <a:pt x="197" y="254"/>
                    <a:pt x="197" y="254"/>
                    <a:pt x="197" y="254"/>
                  </a:cubicBezTo>
                  <a:cubicBezTo>
                    <a:pt x="186" y="234"/>
                    <a:pt x="182" y="226"/>
                    <a:pt x="166" y="190"/>
                  </a:cubicBezTo>
                  <a:cubicBezTo>
                    <a:pt x="96" y="190"/>
                    <a:pt x="96" y="190"/>
                    <a:pt x="96" y="190"/>
                  </a:cubicBezTo>
                  <a:cubicBezTo>
                    <a:pt x="84" y="216"/>
                    <a:pt x="78" y="228"/>
                    <a:pt x="61" y="254"/>
                  </a:cubicBezTo>
                  <a:cubicBezTo>
                    <a:pt x="1" y="254"/>
                    <a:pt x="1" y="254"/>
                    <a:pt x="1" y="254"/>
                  </a:cubicBezTo>
                  <a:cubicBezTo>
                    <a:pt x="16" y="237"/>
                    <a:pt x="25" y="222"/>
                    <a:pt x="43" y="190"/>
                  </a:cubicBezTo>
                  <a:cubicBezTo>
                    <a:pt x="0" y="190"/>
                    <a:pt x="0" y="190"/>
                    <a:pt x="0" y="190"/>
                  </a:cubicBezTo>
                  <a:cubicBezTo>
                    <a:pt x="0" y="148"/>
                    <a:pt x="0" y="148"/>
                    <a:pt x="0" y="148"/>
                  </a:cubicBezTo>
                  <a:cubicBezTo>
                    <a:pt x="47" y="148"/>
                    <a:pt x="47" y="148"/>
                    <a:pt x="47" y="148"/>
                  </a:cubicBezTo>
                  <a:lnTo>
                    <a:pt x="47" y="89"/>
                  </a:lnTo>
                  <a:close/>
                  <a:moveTo>
                    <a:pt x="163" y="148"/>
                  </a:moveTo>
                  <a:cubicBezTo>
                    <a:pt x="163" y="89"/>
                    <a:pt x="163" y="89"/>
                    <a:pt x="163" y="89"/>
                  </a:cubicBezTo>
                  <a:cubicBezTo>
                    <a:pt x="97" y="89"/>
                    <a:pt x="97" y="89"/>
                    <a:pt x="97" y="89"/>
                  </a:cubicBezTo>
                  <a:cubicBezTo>
                    <a:pt x="97" y="148"/>
                    <a:pt x="97" y="148"/>
                    <a:pt x="97" y="148"/>
                  </a:cubicBezTo>
                  <a:lnTo>
                    <a:pt x="163" y="148"/>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8" name="Freeform 101"/>
            <p:cNvSpPr>
              <a:spLocks noEditPoints="1"/>
            </p:cNvSpPr>
            <p:nvPr/>
          </p:nvSpPr>
          <p:spPr bwMode="auto">
            <a:xfrm>
              <a:off x="947738" y="3494088"/>
              <a:ext cx="441325" cy="439738"/>
            </a:xfrm>
            <a:custGeom>
              <a:avLst/>
              <a:gdLst>
                <a:gd name="T0" fmla="*/ 2 w 260"/>
                <a:gd name="T1" fmla="*/ 80 h 258"/>
                <a:gd name="T2" fmla="*/ 2 w 260"/>
                <a:gd name="T3" fmla="*/ 37 h 258"/>
                <a:gd name="T4" fmla="*/ 58 w 260"/>
                <a:gd name="T5" fmla="*/ 0 h 258"/>
                <a:gd name="T6" fmla="*/ 98 w 260"/>
                <a:gd name="T7" fmla="*/ 0 h 258"/>
                <a:gd name="T8" fmla="*/ 151 w 260"/>
                <a:gd name="T9" fmla="*/ 34 h 258"/>
                <a:gd name="T10" fmla="*/ 151 w 260"/>
                <a:gd name="T11" fmla="*/ 76 h 258"/>
                <a:gd name="T12" fmla="*/ 139 w 260"/>
                <a:gd name="T13" fmla="*/ 73 h 258"/>
                <a:gd name="T14" fmla="*/ 139 w 260"/>
                <a:gd name="T15" fmla="*/ 136 h 258"/>
                <a:gd name="T16" fmla="*/ 102 w 260"/>
                <a:gd name="T17" fmla="*/ 163 h 258"/>
                <a:gd name="T18" fmla="*/ 56 w 260"/>
                <a:gd name="T19" fmla="*/ 163 h 258"/>
                <a:gd name="T20" fmla="*/ 55 w 260"/>
                <a:gd name="T21" fmla="*/ 172 h 258"/>
                <a:gd name="T22" fmla="*/ 144 w 260"/>
                <a:gd name="T23" fmla="*/ 172 h 258"/>
                <a:gd name="T24" fmla="*/ 144 w 260"/>
                <a:gd name="T25" fmla="*/ 225 h 258"/>
                <a:gd name="T26" fmla="*/ 105 w 260"/>
                <a:gd name="T27" fmla="*/ 257 h 258"/>
                <a:gd name="T28" fmla="*/ 25 w 260"/>
                <a:gd name="T29" fmla="*/ 257 h 258"/>
                <a:gd name="T30" fmla="*/ 25 w 260"/>
                <a:gd name="T31" fmla="*/ 228 h 258"/>
                <a:gd name="T32" fmla="*/ 0 w 260"/>
                <a:gd name="T33" fmla="*/ 250 h 258"/>
                <a:gd name="T34" fmla="*/ 0 w 260"/>
                <a:gd name="T35" fmla="*/ 192 h 258"/>
                <a:gd name="T36" fmla="*/ 16 w 260"/>
                <a:gd name="T37" fmla="*/ 146 h 258"/>
                <a:gd name="T38" fmla="*/ 16 w 260"/>
                <a:gd name="T39" fmla="*/ 75 h 258"/>
                <a:gd name="T40" fmla="*/ 2 w 260"/>
                <a:gd name="T41" fmla="*/ 80 h 258"/>
                <a:gd name="T42" fmla="*/ 53 w 260"/>
                <a:gd name="T43" fmla="*/ 72 h 258"/>
                <a:gd name="T44" fmla="*/ 53 w 260"/>
                <a:gd name="T45" fmla="*/ 54 h 258"/>
                <a:gd name="T46" fmla="*/ 23 w 260"/>
                <a:gd name="T47" fmla="*/ 72 h 258"/>
                <a:gd name="T48" fmla="*/ 53 w 260"/>
                <a:gd name="T49" fmla="*/ 72 h 258"/>
                <a:gd name="T50" fmla="*/ 98 w 260"/>
                <a:gd name="T51" fmla="*/ 108 h 258"/>
                <a:gd name="T52" fmla="*/ 98 w 260"/>
                <a:gd name="T53" fmla="*/ 99 h 258"/>
                <a:gd name="T54" fmla="*/ 58 w 260"/>
                <a:gd name="T55" fmla="*/ 99 h 258"/>
                <a:gd name="T56" fmla="*/ 58 w 260"/>
                <a:gd name="T57" fmla="*/ 108 h 258"/>
                <a:gd name="T58" fmla="*/ 98 w 260"/>
                <a:gd name="T59" fmla="*/ 108 h 258"/>
                <a:gd name="T60" fmla="*/ 98 w 260"/>
                <a:gd name="T61" fmla="*/ 139 h 258"/>
                <a:gd name="T62" fmla="*/ 98 w 260"/>
                <a:gd name="T63" fmla="*/ 130 h 258"/>
                <a:gd name="T64" fmla="*/ 58 w 260"/>
                <a:gd name="T65" fmla="*/ 130 h 258"/>
                <a:gd name="T66" fmla="*/ 58 w 260"/>
                <a:gd name="T67" fmla="*/ 139 h 258"/>
                <a:gd name="T68" fmla="*/ 98 w 260"/>
                <a:gd name="T69" fmla="*/ 139 h 258"/>
                <a:gd name="T70" fmla="*/ 94 w 260"/>
                <a:gd name="T71" fmla="*/ 49 h 258"/>
                <a:gd name="T72" fmla="*/ 77 w 260"/>
                <a:gd name="T73" fmla="*/ 32 h 258"/>
                <a:gd name="T74" fmla="*/ 61 w 260"/>
                <a:gd name="T75" fmla="*/ 49 h 258"/>
                <a:gd name="T76" fmla="*/ 94 w 260"/>
                <a:gd name="T77" fmla="*/ 49 h 258"/>
                <a:gd name="T78" fmla="*/ 100 w 260"/>
                <a:gd name="T79" fmla="*/ 221 h 258"/>
                <a:gd name="T80" fmla="*/ 100 w 260"/>
                <a:gd name="T81" fmla="*/ 202 h 258"/>
                <a:gd name="T82" fmla="*/ 64 w 260"/>
                <a:gd name="T83" fmla="*/ 202 h 258"/>
                <a:gd name="T84" fmla="*/ 64 w 260"/>
                <a:gd name="T85" fmla="*/ 221 h 258"/>
                <a:gd name="T86" fmla="*/ 100 w 260"/>
                <a:gd name="T87" fmla="*/ 221 h 258"/>
                <a:gd name="T88" fmla="*/ 133 w 260"/>
                <a:gd name="T89" fmla="*/ 72 h 258"/>
                <a:gd name="T90" fmla="*/ 96 w 260"/>
                <a:gd name="T91" fmla="*/ 51 h 258"/>
                <a:gd name="T92" fmla="*/ 96 w 260"/>
                <a:gd name="T93" fmla="*/ 72 h 258"/>
                <a:gd name="T94" fmla="*/ 133 w 260"/>
                <a:gd name="T95" fmla="*/ 72 h 258"/>
                <a:gd name="T96" fmla="*/ 201 w 260"/>
                <a:gd name="T97" fmla="*/ 4 h 258"/>
                <a:gd name="T98" fmla="*/ 201 w 260"/>
                <a:gd name="T99" fmla="*/ 184 h 258"/>
                <a:gd name="T100" fmla="*/ 160 w 260"/>
                <a:gd name="T101" fmla="*/ 184 h 258"/>
                <a:gd name="T102" fmla="*/ 160 w 260"/>
                <a:gd name="T103" fmla="*/ 4 h 258"/>
                <a:gd name="T104" fmla="*/ 201 w 260"/>
                <a:gd name="T105" fmla="*/ 4 h 258"/>
                <a:gd name="T106" fmla="*/ 215 w 260"/>
                <a:gd name="T107" fmla="*/ 214 h 258"/>
                <a:gd name="T108" fmla="*/ 215 w 260"/>
                <a:gd name="T109" fmla="*/ 4 h 258"/>
                <a:gd name="T110" fmla="*/ 260 w 260"/>
                <a:gd name="T111" fmla="*/ 4 h 258"/>
                <a:gd name="T112" fmla="*/ 260 w 260"/>
                <a:gd name="T113" fmla="*/ 213 h 258"/>
                <a:gd name="T114" fmla="*/ 212 w 260"/>
                <a:gd name="T115" fmla="*/ 257 h 258"/>
                <a:gd name="T116" fmla="*/ 160 w 260"/>
                <a:gd name="T117" fmla="*/ 257 h 258"/>
                <a:gd name="T118" fmla="*/ 160 w 260"/>
                <a:gd name="T119" fmla="*/ 214 h 258"/>
                <a:gd name="T120" fmla="*/ 215 w 260"/>
                <a:gd name="T121" fmla="*/ 214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60" h="258">
                  <a:moveTo>
                    <a:pt x="2" y="80"/>
                  </a:moveTo>
                  <a:cubicBezTo>
                    <a:pt x="2" y="37"/>
                    <a:pt x="2" y="37"/>
                    <a:pt x="2" y="37"/>
                  </a:cubicBezTo>
                  <a:cubicBezTo>
                    <a:pt x="24" y="29"/>
                    <a:pt x="48" y="14"/>
                    <a:pt x="58" y="0"/>
                  </a:cubicBezTo>
                  <a:cubicBezTo>
                    <a:pt x="98" y="0"/>
                    <a:pt x="98" y="0"/>
                    <a:pt x="98" y="0"/>
                  </a:cubicBezTo>
                  <a:cubicBezTo>
                    <a:pt x="112" y="15"/>
                    <a:pt x="128" y="25"/>
                    <a:pt x="151" y="34"/>
                  </a:cubicBezTo>
                  <a:cubicBezTo>
                    <a:pt x="151" y="76"/>
                    <a:pt x="151" y="76"/>
                    <a:pt x="151" y="76"/>
                  </a:cubicBezTo>
                  <a:cubicBezTo>
                    <a:pt x="139" y="73"/>
                    <a:pt x="139" y="73"/>
                    <a:pt x="139" y="73"/>
                  </a:cubicBezTo>
                  <a:cubicBezTo>
                    <a:pt x="139" y="136"/>
                    <a:pt x="139" y="136"/>
                    <a:pt x="139" y="136"/>
                  </a:cubicBezTo>
                  <a:cubicBezTo>
                    <a:pt x="139" y="157"/>
                    <a:pt x="132" y="162"/>
                    <a:pt x="102" y="163"/>
                  </a:cubicBezTo>
                  <a:cubicBezTo>
                    <a:pt x="56" y="163"/>
                    <a:pt x="56" y="163"/>
                    <a:pt x="56" y="163"/>
                  </a:cubicBezTo>
                  <a:cubicBezTo>
                    <a:pt x="55" y="172"/>
                    <a:pt x="55" y="172"/>
                    <a:pt x="55" y="172"/>
                  </a:cubicBezTo>
                  <a:cubicBezTo>
                    <a:pt x="144" y="172"/>
                    <a:pt x="144" y="172"/>
                    <a:pt x="144" y="172"/>
                  </a:cubicBezTo>
                  <a:cubicBezTo>
                    <a:pt x="144" y="225"/>
                    <a:pt x="144" y="225"/>
                    <a:pt x="144" y="225"/>
                  </a:cubicBezTo>
                  <a:cubicBezTo>
                    <a:pt x="144" y="248"/>
                    <a:pt x="132" y="258"/>
                    <a:pt x="105" y="257"/>
                  </a:cubicBezTo>
                  <a:cubicBezTo>
                    <a:pt x="25" y="257"/>
                    <a:pt x="25" y="257"/>
                    <a:pt x="25" y="257"/>
                  </a:cubicBezTo>
                  <a:cubicBezTo>
                    <a:pt x="25" y="228"/>
                    <a:pt x="25" y="228"/>
                    <a:pt x="25" y="228"/>
                  </a:cubicBezTo>
                  <a:cubicBezTo>
                    <a:pt x="13" y="241"/>
                    <a:pt x="9" y="244"/>
                    <a:pt x="0" y="250"/>
                  </a:cubicBezTo>
                  <a:cubicBezTo>
                    <a:pt x="0" y="192"/>
                    <a:pt x="0" y="192"/>
                    <a:pt x="0" y="192"/>
                  </a:cubicBezTo>
                  <a:cubicBezTo>
                    <a:pt x="11" y="182"/>
                    <a:pt x="16" y="167"/>
                    <a:pt x="16" y="146"/>
                  </a:cubicBezTo>
                  <a:cubicBezTo>
                    <a:pt x="16" y="75"/>
                    <a:pt x="16" y="75"/>
                    <a:pt x="16" y="75"/>
                  </a:cubicBezTo>
                  <a:lnTo>
                    <a:pt x="2" y="80"/>
                  </a:lnTo>
                  <a:close/>
                  <a:moveTo>
                    <a:pt x="53" y="72"/>
                  </a:moveTo>
                  <a:cubicBezTo>
                    <a:pt x="53" y="54"/>
                    <a:pt x="53" y="54"/>
                    <a:pt x="53" y="54"/>
                  </a:cubicBezTo>
                  <a:cubicBezTo>
                    <a:pt x="38" y="65"/>
                    <a:pt x="34" y="67"/>
                    <a:pt x="23" y="72"/>
                  </a:cubicBezTo>
                  <a:lnTo>
                    <a:pt x="53" y="72"/>
                  </a:lnTo>
                  <a:close/>
                  <a:moveTo>
                    <a:pt x="98" y="108"/>
                  </a:moveTo>
                  <a:cubicBezTo>
                    <a:pt x="98" y="99"/>
                    <a:pt x="98" y="99"/>
                    <a:pt x="98" y="99"/>
                  </a:cubicBezTo>
                  <a:cubicBezTo>
                    <a:pt x="58" y="99"/>
                    <a:pt x="58" y="99"/>
                    <a:pt x="58" y="99"/>
                  </a:cubicBezTo>
                  <a:cubicBezTo>
                    <a:pt x="58" y="108"/>
                    <a:pt x="58" y="108"/>
                    <a:pt x="58" y="108"/>
                  </a:cubicBezTo>
                  <a:lnTo>
                    <a:pt x="98" y="108"/>
                  </a:lnTo>
                  <a:close/>
                  <a:moveTo>
                    <a:pt x="98" y="139"/>
                  </a:moveTo>
                  <a:cubicBezTo>
                    <a:pt x="98" y="130"/>
                    <a:pt x="98" y="130"/>
                    <a:pt x="98" y="130"/>
                  </a:cubicBezTo>
                  <a:cubicBezTo>
                    <a:pt x="58" y="130"/>
                    <a:pt x="58" y="130"/>
                    <a:pt x="58" y="130"/>
                  </a:cubicBezTo>
                  <a:cubicBezTo>
                    <a:pt x="58" y="139"/>
                    <a:pt x="58" y="139"/>
                    <a:pt x="58" y="139"/>
                  </a:cubicBezTo>
                  <a:lnTo>
                    <a:pt x="98" y="139"/>
                  </a:lnTo>
                  <a:close/>
                  <a:moveTo>
                    <a:pt x="94" y="49"/>
                  </a:moveTo>
                  <a:cubicBezTo>
                    <a:pt x="86" y="42"/>
                    <a:pt x="83" y="38"/>
                    <a:pt x="77" y="32"/>
                  </a:cubicBezTo>
                  <a:cubicBezTo>
                    <a:pt x="70" y="41"/>
                    <a:pt x="67" y="43"/>
                    <a:pt x="61" y="49"/>
                  </a:cubicBezTo>
                  <a:lnTo>
                    <a:pt x="94" y="49"/>
                  </a:lnTo>
                  <a:close/>
                  <a:moveTo>
                    <a:pt x="100" y="221"/>
                  </a:moveTo>
                  <a:cubicBezTo>
                    <a:pt x="100" y="202"/>
                    <a:pt x="100" y="202"/>
                    <a:pt x="100" y="202"/>
                  </a:cubicBezTo>
                  <a:cubicBezTo>
                    <a:pt x="64" y="202"/>
                    <a:pt x="64" y="202"/>
                    <a:pt x="64" y="202"/>
                  </a:cubicBezTo>
                  <a:cubicBezTo>
                    <a:pt x="64" y="221"/>
                    <a:pt x="64" y="221"/>
                    <a:pt x="64" y="221"/>
                  </a:cubicBezTo>
                  <a:lnTo>
                    <a:pt x="100" y="221"/>
                  </a:lnTo>
                  <a:close/>
                  <a:moveTo>
                    <a:pt x="133" y="72"/>
                  </a:moveTo>
                  <a:cubicBezTo>
                    <a:pt x="117" y="64"/>
                    <a:pt x="109" y="60"/>
                    <a:pt x="96" y="51"/>
                  </a:cubicBezTo>
                  <a:cubicBezTo>
                    <a:pt x="96" y="72"/>
                    <a:pt x="96" y="72"/>
                    <a:pt x="96" y="72"/>
                  </a:cubicBezTo>
                  <a:lnTo>
                    <a:pt x="133" y="72"/>
                  </a:lnTo>
                  <a:close/>
                  <a:moveTo>
                    <a:pt x="201" y="4"/>
                  </a:moveTo>
                  <a:cubicBezTo>
                    <a:pt x="201" y="184"/>
                    <a:pt x="201" y="184"/>
                    <a:pt x="201" y="184"/>
                  </a:cubicBezTo>
                  <a:cubicBezTo>
                    <a:pt x="160" y="184"/>
                    <a:pt x="160" y="184"/>
                    <a:pt x="160" y="184"/>
                  </a:cubicBezTo>
                  <a:cubicBezTo>
                    <a:pt x="160" y="4"/>
                    <a:pt x="160" y="4"/>
                    <a:pt x="160" y="4"/>
                  </a:cubicBezTo>
                  <a:lnTo>
                    <a:pt x="201" y="4"/>
                  </a:lnTo>
                  <a:close/>
                  <a:moveTo>
                    <a:pt x="215" y="214"/>
                  </a:moveTo>
                  <a:cubicBezTo>
                    <a:pt x="215" y="4"/>
                    <a:pt x="215" y="4"/>
                    <a:pt x="215" y="4"/>
                  </a:cubicBezTo>
                  <a:cubicBezTo>
                    <a:pt x="260" y="4"/>
                    <a:pt x="260" y="4"/>
                    <a:pt x="260" y="4"/>
                  </a:cubicBezTo>
                  <a:cubicBezTo>
                    <a:pt x="260" y="213"/>
                    <a:pt x="260" y="213"/>
                    <a:pt x="260" y="213"/>
                  </a:cubicBezTo>
                  <a:cubicBezTo>
                    <a:pt x="260" y="246"/>
                    <a:pt x="247" y="258"/>
                    <a:pt x="212" y="257"/>
                  </a:cubicBezTo>
                  <a:cubicBezTo>
                    <a:pt x="160" y="257"/>
                    <a:pt x="160" y="257"/>
                    <a:pt x="160" y="257"/>
                  </a:cubicBezTo>
                  <a:cubicBezTo>
                    <a:pt x="160" y="214"/>
                    <a:pt x="160" y="214"/>
                    <a:pt x="160" y="214"/>
                  </a:cubicBezTo>
                  <a:lnTo>
                    <a:pt x="215" y="214"/>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9" name="Freeform 102"/>
            <p:cNvSpPr>
              <a:spLocks/>
            </p:cNvSpPr>
            <p:nvPr/>
          </p:nvSpPr>
          <p:spPr bwMode="auto">
            <a:xfrm>
              <a:off x="1458913" y="3503613"/>
              <a:ext cx="401637" cy="428625"/>
            </a:xfrm>
            <a:custGeom>
              <a:avLst/>
              <a:gdLst>
                <a:gd name="T0" fmla="*/ 0 w 237"/>
                <a:gd name="T1" fmla="*/ 116 h 251"/>
                <a:gd name="T2" fmla="*/ 159 w 237"/>
                <a:gd name="T3" fmla="*/ 42 h 251"/>
                <a:gd name="T4" fmla="*/ 184 w 237"/>
                <a:gd name="T5" fmla="*/ 7 h 251"/>
                <a:gd name="T6" fmla="*/ 184 w 237"/>
                <a:gd name="T7" fmla="*/ 0 h 251"/>
                <a:gd name="T8" fmla="*/ 236 w 237"/>
                <a:gd name="T9" fmla="*/ 0 h 251"/>
                <a:gd name="T10" fmla="*/ 236 w 237"/>
                <a:gd name="T11" fmla="*/ 11 h 251"/>
                <a:gd name="T12" fmla="*/ 200 w 237"/>
                <a:gd name="T13" fmla="*/ 73 h 251"/>
                <a:gd name="T14" fmla="*/ 156 w 237"/>
                <a:gd name="T15" fmla="*/ 95 h 251"/>
                <a:gd name="T16" fmla="*/ 156 w 237"/>
                <a:gd name="T17" fmla="*/ 251 h 251"/>
                <a:gd name="T18" fmla="*/ 103 w 237"/>
                <a:gd name="T19" fmla="*/ 251 h 251"/>
                <a:gd name="T20" fmla="*/ 103 w 237"/>
                <a:gd name="T21" fmla="*/ 122 h 251"/>
                <a:gd name="T22" fmla="*/ 0 w 237"/>
                <a:gd name="T23" fmla="*/ 173 h 251"/>
                <a:gd name="T24" fmla="*/ 0 w 237"/>
                <a:gd name="T25" fmla="*/ 116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251">
                  <a:moveTo>
                    <a:pt x="0" y="116"/>
                  </a:moveTo>
                  <a:cubicBezTo>
                    <a:pt x="159" y="42"/>
                    <a:pt x="159" y="42"/>
                    <a:pt x="159" y="42"/>
                  </a:cubicBezTo>
                  <a:cubicBezTo>
                    <a:pt x="180" y="32"/>
                    <a:pt x="184" y="26"/>
                    <a:pt x="184" y="7"/>
                  </a:cubicBezTo>
                  <a:cubicBezTo>
                    <a:pt x="184" y="0"/>
                    <a:pt x="184" y="0"/>
                    <a:pt x="184" y="0"/>
                  </a:cubicBezTo>
                  <a:cubicBezTo>
                    <a:pt x="236" y="0"/>
                    <a:pt x="236" y="0"/>
                    <a:pt x="236" y="0"/>
                  </a:cubicBezTo>
                  <a:cubicBezTo>
                    <a:pt x="236" y="11"/>
                    <a:pt x="236" y="11"/>
                    <a:pt x="236" y="11"/>
                  </a:cubicBezTo>
                  <a:cubicBezTo>
                    <a:pt x="237" y="39"/>
                    <a:pt x="225" y="60"/>
                    <a:pt x="200" y="73"/>
                  </a:cubicBezTo>
                  <a:cubicBezTo>
                    <a:pt x="156" y="95"/>
                    <a:pt x="156" y="95"/>
                    <a:pt x="156" y="95"/>
                  </a:cubicBezTo>
                  <a:cubicBezTo>
                    <a:pt x="156" y="251"/>
                    <a:pt x="156" y="251"/>
                    <a:pt x="156" y="251"/>
                  </a:cubicBezTo>
                  <a:cubicBezTo>
                    <a:pt x="103" y="251"/>
                    <a:pt x="103" y="251"/>
                    <a:pt x="103" y="251"/>
                  </a:cubicBezTo>
                  <a:cubicBezTo>
                    <a:pt x="103" y="122"/>
                    <a:pt x="103" y="122"/>
                    <a:pt x="103" y="122"/>
                  </a:cubicBezTo>
                  <a:cubicBezTo>
                    <a:pt x="0" y="173"/>
                    <a:pt x="0" y="173"/>
                    <a:pt x="0" y="173"/>
                  </a:cubicBezTo>
                  <a:lnTo>
                    <a:pt x="0" y="116"/>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0" name="Freeform 103"/>
            <p:cNvSpPr>
              <a:spLocks/>
            </p:cNvSpPr>
            <p:nvPr/>
          </p:nvSpPr>
          <p:spPr bwMode="auto">
            <a:xfrm>
              <a:off x="1958975" y="3513138"/>
              <a:ext cx="374650" cy="415925"/>
            </a:xfrm>
            <a:custGeom>
              <a:avLst/>
              <a:gdLst>
                <a:gd name="T0" fmla="*/ 221 w 221"/>
                <a:gd name="T1" fmla="*/ 0 h 244"/>
                <a:gd name="T2" fmla="*/ 155 w 221"/>
                <a:gd name="T3" fmla="*/ 155 h 244"/>
                <a:gd name="T4" fmla="*/ 112 w 221"/>
                <a:gd name="T5" fmla="*/ 223 h 244"/>
                <a:gd name="T6" fmla="*/ 34 w 221"/>
                <a:gd name="T7" fmla="*/ 244 h 244"/>
                <a:gd name="T8" fmla="*/ 0 w 221"/>
                <a:gd name="T9" fmla="*/ 244 h 244"/>
                <a:gd name="T10" fmla="*/ 0 w 221"/>
                <a:gd name="T11" fmla="*/ 193 h 244"/>
                <a:gd name="T12" fmla="*/ 27 w 221"/>
                <a:gd name="T13" fmla="*/ 193 h 244"/>
                <a:gd name="T14" fmla="*/ 106 w 221"/>
                <a:gd name="T15" fmla="*/ 134 h 244"/>
                <a:gd name="T16" fmla="*/ 162 w 221"/>
                <a:gd name="T17" fmla="*/ 0 h 244"/>
                <a:gd name="T18" fmla="*/ 221 w 221"/>
                <a:gd name="T19"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1" h="244">
                  <a:moveTo>
                    <a:pt x="221" y="0"/>
                  </a:moveTo>
                  <a:cubicBezTo>
                    <a:pt x="155" y="155"/>
                    <a:pt x="155" y="155"/>
                    <a:pt x="155" y="155"/>
                  </a:cubicBezTo>
                  <a:cubicBezTo>
                    <a:pt x="138" y="194"/>
                    <a:pt x="130" y="207"/>
                    <a:pt x="112" y="223"/>
                  </a:cubicBezTo>
                  <a:cubicBezTo>
                    <a:pt x="96" y="236"/>
                    <a:pt x="74" y="242"/>
                    <a:pt x="34" y="244"/>
                  </a:cubicBezTo>
                  <a:cubicBezTo>
                    <a:pt x="0" y="244"/>
                    <a:pt x="0" y="244"/>
                    <a:pt x="0" y="244"/>
                  </a:cubicBezTo>
                  <a:cubicBezTo>
                    <a:pt x="0" y="193"/>
                    <a:pt x="0" y="193"/>
                    <a:pt x="0" y="193"/>
                  </a:cubicBezTo>
                  <a:cubicBezTo>
                    <a:pt x="27" y="193"/>
                    <a:pt x="27" y="193"/>
                    <a:pt x="27" y="193"/>
                  </a:cubicBezTo>
                  <a:cubicBezTo>
                    <a:pt x="76" y="193"/>
                    <a:pt x="82" y="188"/>
                    <a:pt x="106" y="134"/>
                  </a:cubicBezTo>
                  <a:cubicBezTo>
                    <a:pt x="162" y="0"/>
                    <a:pt x="162" y="0"/>
                    <a:pt x="162" y="0"/>
                  </a:cubicBezTo>
                  <a:lnTo>
                    <a:pt x="221"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1" name="Freeform 104"/>
            <p:cNvSpPr>
              <a:spLocks noEditPoints="1"/>
            </p:cNvSpPr>
            <p:nvPr/>
          </p:nvSpPr>
          <p:spPr bwMode="auto">
            <a:xfrm>
              <a:off x="2416175" y="3506788"/>
              <a:ext cx="444500" cy="419100"/>
            </a:xfrm>
            <a:custGeom>
              <a:avLst/>
              <a:gdLst>
                <a:gd name="T0" fmla="*/ 84 w 280"/>
                <a:gd name="T1" fmla="*/ 17 h 264"/>
                <a:gd name="T2" fmla="*/ 152 w 280"/>
                <a:gd name="T3" fmla="*/ 17 h 264"/>
                <a:gd name="T4" fmla="*/ 277 w 280"/>
                <a:gd name="T5" fmla="*/ 264 h 264"/>
                <a:gd name="T6" fmla="*/ 214 w 280"/>
                <a:gd name="T7" fmla="*/ 264 h 264"/>
                <a:gd name="T8" fmla="*/ 115 w 280"/>
                <a:gd name="T9" fmla="*/ 67 h 264"/>
                <a:gd name="T10" fmla="*/ 61 w 280"/>
                <a:gd name="T11" fmla="*/ 186 h 264"/>
                <a:gd name="T12" fmla="*/ 0 w 280"/>
                <a:gd name="T13" fmla="*/ 186 h 264"/>
                <a:gd name="T14" fmla="*/ 84 w 280"/>
                <a:gd name="T15" fmla="*/ 17 h 264"/>
                <a:gd name="T16" fmla="*/ 214 w 280"/>
                <a:gd name="T17" fmla="*/ 0 h 264"/>
                <a:gd name="T18" fmla="*/ 243 w 280"/>
                <a:gd name="T19" fmla="*/ 0 h 264"/>
                <a:gd name="T20" fmla="*/ 243 w 280"/>
                <a:gd name="T21" fmla="*/ 48 h 264"/>
                <a:gd name="T22" fmla="*/ 214 w 280"/>
                <a:gd name="T23" fmla="*/ 48 h 264"/>
                <a:gd name="T24" fmla="*/ 214 w 280"/>
                <a:gd name="T25" fmla="*/ 0 h 264"/>
                <a:gd name="T26" fmla="*/ 280 w 280"/>
                <a:gd name="T27" fmla="*/ 0 h 264"/>
                <a:gd name="T28" fmla="*/ 280 w 280"/>
                <a:gd name="T29" fmla="*/ 48 h 264"/>
                <a:gd name="T30" fmla="*/ 251 w 280"/>
                <a:gd name="T31" fmla="*/ 48 h 264"/>
                <a:gd name="T32" fmla="*/ 251 w 280"/>
                <a:gd name="T33" fmla="*/ 0 h 264"/>
                <a:gd name="T34" fmla="*/ 280 w 280"/>
                <a:gd name="T35"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0" h="264">
                  <a:moveTo>
                    <a:pt x="84" y="17"/>
                  </a:moveTo>
                  <a:lnTo>
                    <a:pt x="152" y="17"/>
                  </a:lnTo>
                  <a:lnTo>
                    <a:pt x="277" y="264"/>
                  </a:lnTo>
                  <a:lnTo>
                    <a:pt x="214" y="264"/>
                  </a:lnTo>
                  <a:lnTo>
                    <a:pt x="115" y="67"/>
                  </a:lnTo>
                  <a:lnTo>
                    <a:pt x="61" y="186"/>
                  </a:lnTo>
                  <a:lnTo>
                    <a:pt x="0" y="186"/>
                  </a:lnTo>
                  <a:lnTo>
                    <a:pt x="84" y="17"/>
                  </a:lnTo>
                  <a:close/>
                  <a:moveTo>
                    <a:pt x="214" y="0"/>
                  </a:moveTo>
                  <a:lnTo>
                    <a:pt x="243" y="0"/>
                  </a:lnTo>
                  <a:lnTo>
                    <a:pt x="243" y="48"/>
                  </a:lnTo>
                  <a:lnTo>
                    <a:pt x="214" y="48"/>
                  </a:lnTo>
                  <a:lnTo>
                    <a:pt x="214" y="0"/>
                  </a:lnTo>
                  <a:close/>
                  <a:moveTo>
                    <a:pt x="280" y="0"/>
                  </a:moveTo>
                  <a:lnTo>
                    <a:pt x="280" y="48"/>
                  </a:lnTo>
                  <a:lnTo>
                    <a:pt x="251" y="48"/>
                  </a:lnTo>
                  <a:lnTo>
                    <a:pt x="251" y="0"/>
                  </a:lnTo>
                  <a:lnTo>
                    <a:pt x="280"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2" name="Rectangle 105"/>
            <p:cNvSpPr>
              <a:spLocks noChangeArrowheads="1"/>
            </p:cNvSpPr>
            <p:nvPr/>
          </p:nvSpPr>
          <p:spPr bwMode="auto">
            <a:xfrm>
              <a:off x="2927350" y="3675063"/>
              <a:ext cx="398462" cy="82550"/>
            </a:xfrm>
            <a:prstGeom prst="rect">
              <a:avLst/>
            </a:prstGeom>
            <a:solidFill>
              <a:srgbClr val="C5001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3" name="Freeform 106"/>
            <p:cNvSpPr>
              <a:spLocks noEditPoints="1"/>
            </p:cNvSpPr>
            <p:nvPr/>
          </p:nvSpPr>
          <p:spPr bwMode="auto">
            <a:xfrm>
              <a:off x="3414713" y="3513138"/>
              <a:ext cx="406400" cy="407988"/>
            </a:xfrm>
            <a:custGeom>
              <a:avLst/>
              <a:gdLst>
                <a:gd name="T0" fmla="*/ 0 w 240"/>
                <a:gd name="T1" fmla="*/ 190 h 240"/>
                <a:gd name="T2" fmla="*/ 87 w 240"/>
                <a:gd name="T3" fmla="*/ 190 h 240"/>
                <a:gd name="T4" fmla="*/ 167 w 240"/>
                <a:gd name="T5" fmla="*/ 178 h 240"/>
                <a:gd name="T6" fmla="*/ 188 w 240"/>
                <a:gd name="T7" fmla="*/ 125 h 240"/>
                <a:gd name="T8" fmla="*/ 188 w 240"/>
                <a:gd name="T9" fmla="*/ 29 h 240"/>
                <a:gd name="T10" fmla="*/ 240 w 240"/>
                <a:gd name="T11" fmla="*/ 29 h 240"/>
                <a:gd name="T12" fmla="*/ 240 w 240"/>
                <a:gd name="T13" fmla="*/ 125 h 240"/>
                <a:gd name="T14" fmla="*/ 189 w 240"/>
                <a:gd name="T15" fmla="*/ 224 h 240"/>
                <a:gd name="T16" fmla="*/ 85 w 240"/>
                <a:gd name="T17" fmla="*/ 240 h 240"/>
                <a:gd name="T18" fmla="*/ 0 w 240"/>
                <a:gd name="T19" fmla="*/ 240 h 240"/>
                <a:gd name="T20" fmla="*/ 0 w 240"/>
                <a:gd name="T21" fmla="*/ 190 h 240"/>
                <a:gd name="T22" fmla="*/ 1 w 240"/>
                <a:gd name="T23" fmla="*/ 0 h 240"/>
                <a:gd name="T24" fmla="*/ 19 w 240"/>
                <a:gd name="T25" fmla="*/ 3 h 240"/>
                <a:gd name="T26" fmla="*/ 85 w 240"/>
                <a:gd name="T27" fmla="*/ 14 h 240"/>
                <a:gd name="T28" fmla="*/ 127 w 240"/>
                <a:gd name="T29" fmla="*/ 22 h 240"/>
                <a:gd name="T30" fmla="*/ 127 w 240"/>
                <a:gd name="T31" fmla="*/ 72 h 240"/>
                <a:gd name="T32" fmla="*/ 1 w 240"/>
                <a:gd name="T33" fmla="*/ 47 h 240"/>
                <a:gd name="T34" fmla="*/ 1 w 240"/>
                <a:gd name="T35" fmla="*/ 0 h 240"/>
                <a:gd name="T36" fmla="*/ 1 w 240"/>
                <a:gd name="T37" fmla="*/ 79 h 240"/>
                <a:gd name="T38" fmla="*/ 45 w 240"/>
                <a:gd name="T39" fmla="*/ 86 h 240"/>
                <a:gd name="T40" fmla="*/ 102 w 240"/>
                <a:gd name="T41" fmla="*/ 96 h 240"/>
                <a:gd name="T42" fmla="*/ 127 w 240"/>
                <a:gd name="T43" fmla="*/ 101 h 240"/>
                <a:gd name="T44" fmla="*/ 127 w 240"/>
                <a:gd name="T45" fmla="*/ 150 h 240"/>
                <a:gd name="T46" fmla="*/ 101 w 240"/>
                <a:gd name="T47" fmla="*/ 145 h 240"/>
                <a:gd name="T48" fmla="*/ 61 w 240"/>
                <a:gd name="T49" fmla="*/ 138 h 240"/>
                <a:gd name="T50" fmla="*/ 1 w 240"/>
                <a:gd name="T51" fmla="*/ 128 h 240"/>
                <a:gd name="T52" fmla="*/ 1 w 240"/>
                <a:gd name="T53" fmla="*/ 7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0" h="240">
                  <a:moveTo>
                    <a:pt x="0" y="190"/>
                  </a:moveTo>
                  <a:cubicBezTo>
                    <a:pt x="87" y="190"/>
                    <a:pt x="87" y="190"/>
                    <a:pt x="87" y="190"/>
                  </a:cubicBezTo>
                  <a:cubicBezTo>
                    <a:pt x="137" y="190"/>
                    <a:pt x="151" y="188"/>
                    <a:pt x="167" y="178"/>
                  </a:cubicBezTo>
                  <a:cubicBezTo>
                    <a:pt x="181" y="168"/>
                    <a:pt x="188" y="151"/>
                    <a:pt x="188" y="125"/>
                  </a:cubicBezTo>
                  <a:cubicBezTo>
                    <a:pt x="188" y="29"/>
                    <a:pt x="188" y="29"/>
                    <a:pt x="188" y="29"/>
                  </a:cubicBezTo>
                  <a:cubicBezTo>
                    <a:pt x="240" y="29"/>
                    <a:pt x="240" y="29"/>
                    <a:pt x="240" y="29"/>
                  </a:cubicBezTo>
                  <a:cubicBezTo>
                    <a:pt x="240" y="125"/>
                    <a:pt x="240" y="125"/>
                    <a:pt x="240" y="125"/>
                  </a:cubicBezTo>
                  <a:cubicBezTo>
                    <a:pt x="240" y="173"/>
                    <a:pt x="225" y="202"/>
                    <a:pt x="189" y="224"/>
                  </a:cubicBezTo>
                  <a:cubicBezTo>
                    <a:pt x="164" y="236"/>
                    <a:pt x="140" y="240"/>
                    <a:pt x="85" y="240"/>
                  </a:cubicBezTo>
                  <a:cubicBezTo>
                    <a:pt x="0" y="240"/>
                    <a:pt x="0" y="240"/>
                    <a:pt x="0" y="240"/>
                  </a:cubicBezTo>
                  <a:lnTo>
                    <a:pt x="0" y="190"/>
                  </a:lnTo>
                  <a:close/>
                  <a:moveTo>
                    <a:pt x="1" y="0"/>
                  </a:moveTo>
                  <a:cubicBezTo>
                    <a:pt x="19" y="3"/>
                    <a:pt x="19" y="3"/>
                    <a:pt x="19" y="3"/>
                  </a:cubicBezTo>
                  <a:cubicBezTo>
                    <a:pt x="85" y="14"/>
                    <a:pt x="85" y="14"/>
                    <a:pt x="85" y="14"/>
                  </a:cubicBezTo>
                  <a:cubicBezTo>
                    <a:pt x="99" y="17"/>
                    <a:pt x="106" y="18"/>
                    <a:pt x="127" y="22"/>
                  </a:cubicBezTo>
                  <a:cubicBezTo>
                    <a:pt x="127" y="72"/>
                    <a:pt x="127" y="72"/>
                    <a:pt x="127" y="72"/>
                  </a:cubicBezTo>
                  <a:cubicBezTo>
                    <a:pt x="80" y="62"/>
                    <a:pt x="50" y="56"/>
                    <a:pt x="1" y="47"/>
                  </a:cubicBezTo>
                  <a:lnTo>
                    <a:pt x="1" y="0"/>
                  </a:lnTo>
                  <a:close/>
                  <a:moveTo>
                    <a:pt x="1" y="79"/>
                  </a:moveTo>
                  <a:cubicBezTo>
                    <a:pt x="27" y="83"/>
                    <a:pt x="28" y="83"/>
                    <a:pt x="45" y="86"/>
                  </a:cubicBezTo>
                  <a:cubicBezTo>
                    <a:pt x="53" y="87"/>
                    <a:pt x="72" y="91"/>
                    <a:pt x="102" y="96"/>
                  </a:cubicBezTo>
                  <a:cubicBezTo>
                    <a:pt x="127" y="101"/>
                    <a:pt x="127" y="101"/>
                    <a:pt x="127" y="101"/>
                  </a:cubicBezTo>
                  <a:cubicBezTo>
                    <a:pt x="127" y="150"/>
                    <a:pt x="127" y="150"/>
                    <a:pt x="127" y="150"/>
                  </a:cubicBezTo>
                  <a:cubicBezTo>
                    <a:pt x="101" y="145"/>
                    <a:pt x="101" y="145"/>
                    <a:pt x="101" y="145"/>
                  </a:cubicBezTo>
                  <a:cubicBezTo>
                    <a:pt x="88" y="142"/>
                    <a:pt x="74" y="140"/>
                    <a:pt x="61" y="138"/>
                  </a:cubicBezTo>
                  <a:cubicBezTo>
                    <a:pt x="50" y="136"/>
                    <a:pt x="35" y="133"/>
                    <a:pt x="1" y="128"/>
                  </a:cubicBezTo>
                  <a:lnTo>
                    <a:pt x="1" y="79"/>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4" name="Freeform 107"/>
            <p:cNvSpPr>
              <a:spLocks/>
            </p:cNvSpPr>
            <p:nvPr/>
          </p:nvSpPr>
          <p:spPr bwMode="auto">
            <a:xfrm>
              <a:off x="3916363" y="3578225"/>
              <a:ext cx="368300" cy="342900"/>
            </a:xfrm>
            <a:custGeom>
              <a:avLst/>
              <a:gdLst>
                <a:gd name="T0" fmla="*/ 216 w 217"/>
                <a:gd name="T1" fmla="*/ 0 h 201"/>
                <a:gd name="T2" fmla="*/ 216 w 217"/>
                <a:gd name="T3" fmla="*/ 141 h 201"/>
                <a:gd name="T4" fmla="*/ 155 w 217"/>
                <a:gd name="T5" fmla="*/ 201 h 201"/>
                <a:gd name="T6" fmla="*/ 0 w 217"/>
                <a:gd name="T7" fmla="*/ 201 h 201"/>
                <a:gd name="T8" fmla="*/ 0 w 217"/>
                <a:gd name="T9" fmla="*/ 158 h 201"/>
                <a:gd name="T10" fmla="*/ 145 w 217"/>
                <a:gd name="T11" fmla="*/ 158 h 201"/>
                <a:gd name="T12" fmla="*/ 165 w 217"/>
                <a:gd name="T13" fmla="*/ 139 h 201"/>
                <a:gd name="T14" fmla="*/ 165 w 217"/>
                <a:gd name="T15" fmla="*/ 119 h 201"/>
                <a:gd name="T16" fmla="*/ 14 w 217"/>
                <a:gd name="T17" fmla="*/ 119 h 201"/>
                <a:gd name="T18" fmla="*/ 14 w 217"/>
                <a:gd name="T19" fmla="*/ 77 h 201"/>
                <a:gd name="T20" fmla="*/ 165 w 217"/>
                <a:gd name="T21" fmla="*/ 77 h 201"/>
                <a:gd name="T22" fmla="*/ 165 w 217"/>
                <a:gd name="T23" fmla="*/ 43 h 201"/>
                <a:gd name="T24" fmla="*/ 0 w 217"/>
                <a:gd name="T25" fmla="*/ 43 h 201"/>
                <a:gd name="T26" fmla="*/ 0 w 217"/>
                <a:gd name="T27" fmla="*/ 0 h 201"/>
                <a:gd name="T28" fmla="*/ 216 w 217"/>
                <a:gd name="T29" fmla="*/ 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201">
                  <a:moveTo>
                    <a:pt x="216" y="0"/>
                  </a:moveTo>
                  <a:cubicBezTo>
                    <a:pt x="216" y="141"/>
                    <a:pt x="216" y="141"/>
                    <a:pt x="216" y="141"/>
                  </a:cubicBezTo>
                  <a:cubicBezTo>
                    <a:pt x="217" y="181"/>
                    <a:pt x="197" y="201"/>
                    <a:pt x="155" y="201"/>
                  </a:cubicBezTo>
                  <a:cubicBezTo>
                    <a:pt x="0" y="201"/>
                    <a:pt x="0" y="201"/>
                    <a:pt x="0" y="201"/>
                  </a:cubicBezTo>
                  <a:cubicBezTo>
                    <a:pt x="0" y="158"/>
                    <a:pt x="0" y="158"/>
                    <a:pt x="0" y="158"/>
                  </a:cubicBezTo>
                  <a:cubicBezTo>
                    <a:pt x="145" y="158"/>
                    <a:pt x="145" y="158"/>
                    <a:pt x="145" y="158"/>
                  </a:cubicBezTo>
                  <a:cubicBezTo>
                    <a:pt x="161" y="158"/>
                    <a:pt x="165" y="155"/>
                    <a:pt x="165" y="139"/>
                  </a:cubicBezTo>
                  <a:cubicBezTo>
                    <a:pt x="165" y="119"/>
                    <a:pt x="165" y="119"/>
                    <a:pt x="165" y="119"/>
                  </a:cubicBezTo>
                  <a:cubicBezTo>
                    <a:pt x="14" y="119"/>
                    <a:pt x="14" y="119"/>
                    <a:pt x="14" y="119"/>
                  </a:cubicBezTo>
                  <a:cubicBezTo>
                    <a:pt x="14" y="77"/>
                    <a:pt x="14" y="77"/>
                    <a:pt x="14" y="77"/>
                  </a:cubicBezTo>
                  <a:cubicBezTo>
                    <a:pt x="165" y="77"/>
                    <a:pt x="165" y="77"/>
                    <a:pt x="165" y="77"/>
                  </a:cubicBezTo>
                  <a:cubicBezTo>
                    <a:pt x="165" y="43"/>
                    <a:pt x="165" y="43"/>
                    <a:pt x="165" y="43"/>
                  </a:cubicBezTo>
                  <a:cubicBezTo>
                    <a:pt x="0" y="43"/>
                    <a:pt x="0" y="43"/>
                    <a:pt x="0" y="43"/>
                  </a:cubicBezTo>
                  <a:cubicBezTo>
                    <a:pt x="0" y="0"/>
                    <a:pt x="0" y="0"/>
                    <a:pt x="0" y="0"/>
                  </a:cubicBezTo>
                  <a:lnTo>
                    <a:pt x="216"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15" name="Freeform 108"/>
            <p:cNvSpPr>
              <a:spLocks noEditPoints="1"/>
            </p:cNvSpPr>
            <p:nvPr/>
          </p:nvSpPr>
          <p:spPr bwMode="auto">
            <a:xfrm>
              <a:off x="4387850" y="3509963"/>
              <a:ext cx="407987" cy="411163"/>
            </a:xfrm>
            <a:custGeom>
              <a:avLst/>
              <a:gdLst>
                <a:gd name="T0" fmla="*/ 241 w 241"/>
                <a:gd name="T1" fmla="*/ 24 h 241"/>
                <a:gd name="T2" fmla="*/ 241 w 241"/>
                <a:gd name="T3" fmla="*/ 110 h 241"/>
                <a:gd name="T4" fmla="*/ 198 w 241"/>
                <a:gd name="T5" fmla="*/ 214 h 241"/>
                <a:gd name="T6" fmla="*/ 80 w 241"/>
                <a:gd name="T7" fmla="*/ 241 h 241"/>
                <a:gd name="T8" fmla="*/ 0 w 241"/>
                <a:gd name="T9" fmla="*/ 241 h 241"/>
                <a:gd name="T10" fmla="*/ 0 w 241"/>
                <a:gd name="T11" fmla="*/ 192 h 241"/>
                <a:gd name="T12" fmla="*/ 81 w 241"/>
                <a:gd name="T13" fmla="*/ 192 h 241"/>
                <a:gd name="T14" fmla="*/ 156 w 241"/>
                <a:gd name="T15" fmla="*/ 179 h 241"/>
                <a:gd name="T16" fmla="*/ 190 w 241"/>
                <a:gd name="T17" fmla="*/ 120 h 241"/>
                <a:gd name="T18" fmla="*/ 190 w 241"/>
                <a:gd name="T19" fmla="*/ 24 h 241"/>
                <a:gd name="T20" fmla="*/ 241 w 241"/>
                <a:gd name="T21" fmla="*/ 24 h 241"/>
                <a:gd name="T22" fmla="*/ 3 w 241"/>
                <a:gd name="T23" fmla="*/ 0 h 241"/>
                <a:gd name="T24" fmla="*/ 134 w 241"/>
                <a:gd name="T25" fmla="*/ 39 h 241"/>
                <a:gd name="T26" fmla="*/ 134 w 241"/>
                <a:gd name="T27" fmla="*/ 91 h 241"/>
                <a:gd name="T28" fmla="*/ 3 w 241"/>
                <a:gd name="T29" fmla="*/ 51 h 241"/>
                <a:gd name="T30" fmla="*/ 3 w 241"/>
                <a:gd name="T31"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241">
                  <a:moveTo>
                    <a:pt x="241" y="24"/>
                  </a:moveTo>
                  <a:cubicBezTo>
                    <a:pt x="241" y="110"/>
                    <a:pt x="241" y="110"/>
                    <a:pt x="241" y="110"/>
                  </a:cubicBezTo>
                  <a:cubicBezTo>
                    <a:pt x="241" y="160"/>
                    <a:pt x="228" y="192"/>
                    <a:pt x="198" y="214"/>
                  </a:cubicBezTo>
                  <a:cubicBezTo>
                    <a:pt x="172" y="233"/>
                    <a:pt x="141" y="241"/>
                    <a:pt x="80" y="241"/>
                  </a:cubicBezTo>
                  <a:cubicBezTo>
                    <a:pt x="0" y="241"/>
                    <a:pt x="0" y="241"/>
                    <a:pt x="0" y="241"/>
                  </a:cubicBezTo>
                  <a:cubicBezTo>
                    <a:pt x="0" y="192"/>
                    <a:pt x="0" y="192"/>
                    <a:pt x="0" y="192"/>
                  </a:cubicBezTo>
                  <a:cubicBezTo>
                    <a:pt x="81" y="192"/>
                    <a:pt x="81" y="192"/>
                    <a:pt x="81" y="192"/>
                  </a:cubicBezTo>
                  <a:cubicBezTo>
                    <a:pt x="115" y="192"/>
                    <a:pt x="143" y="187"/>
                    <a:pt x="156" y="179"/>
                  </a:cubicBezTo>
                  <a:cubicBezTo>
                    <a:pt x="177" y="169"/>
                    <a:pt x="190" y="147"/>
                    <a:pt x="190" y="120"/>
                  </a:cubicBezTo>
                  <a:cubicBezTo>
                    <a:pt x="190" y="24"/>
                    <a:pt x="190" y="24"/>
                    <a:pt x="190" y="24"/>
                  </a:cubicBezTo>
                  <a:lnTo>
                    <a:pt x="241" y="24"/>
                  </a:lnTo>
                  <a:close/>
                  <a:moveTo>
                    <a:pt x="3" y="0"/>
                  </a:moveTo>
                  <a:cubicBezTo>
                    <a:pt x="54" y="13"/>
                    <a:pt x="108" y="29"/>
                    <a:pt x="134" y="39"/>
                  </a:cubicBezTo>
                  <a:cubicBezTo>
                    <a:pt x="134" y="91"/>
                    <a:pt x="134" y="91"/>
                    <a:pt x="134" y="91"/>
                  </a:cubicBezTo>
                  <a:cubicBezTo>
                    <a:pt x="90" y="76"/>
                    <a:pt x="40" y="60"/>
                    <a:pt x="3" y="51"/>
                  </a:cubicBezTo>
                  <a:lnTo>
                    <a:pt x="3" y="0"/>
                  </a:lnTo>
                  <a:close/>
                </a:path>
              </a:pathLst>
            </a:custGeom>
            <a:solidFill>
              <a:srgbClr val="C500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pic>
        <p:nvPicPr>
          <p:cNvPr id="220" name="図 21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0" y="1"/>
            <a:ext cx="5425148" cy="692696"/>
          </a:xfrm>
          <a:prstGeom prst="rect">
            <a:avLst/>
          </a:prstGeom>
        </p:spPr>
      </p:pic>
      <p:sp>
        <p:nvSpPr>
          <p:cNvPr id="89" name="テキスト ボックス 88"/>
          <p:cNvSpPr txBox="1"/>
          <p:nvPr/>
        </p:nvSpPr>
        <p:spPr>
          <a:xfrm>
            <a:off x="354839" y="247806"/>
            <a:ext cx="8295448" cy="307777"/>
          </a:xfrm>
          <a:prstGeom prst="rect">
            <a:avLst/>
          </a:prstGeom>
          <a:noFill/>
        </p:spPr>
        <p:txBody>
          <a:bodyPr wrap="square" lIns="0" tIns="0" rIns="0" bIns="0" rtlCol="0">
            <a:spAutoFit/>
          </a:bodyPr>
          <a:lstStyle/>
          <a:p>
            <a:pPr marL="0" marR="0" lvl="0" indent="0" algn="ctr" defTabSz="914342" rtl="0" eaLnBrk="1" fontAlgn="auto" latinLnBrk="0" hangingPunct="1">
              <a:lnSpc>
                <a:spcPct val="125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うめきた</a:t>
            </a:r>
            <a:r>
              <a:rPr kumimoji="1" lang="en-US" altLang="ja-JP" sz="1600" b="1" i="0" u="none" strike="noStrike" kern="1200" cap="none" spc="0" normalizeH="0" baseline="0" noProof="0" dirty="0">
                <a:ln>
                  <a:noFill/>
                </a:ln>
                <a:solidFill>
                  <a:prstClr val="white"/>
                </a:solidFill>
                <a:effectLst/>
                <a:uLnTx/>
                <a:uFillTx/>
                <a:latin typeface="メイリオ"/>
                <a:ea typeface="メイリオ"/>
                <a:cs typeface="+mn-cs"/>
              </a:rPr>
              <a:t>2</a:t>
            </a: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期 みどり</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とイノベーション</a:t>
            </a: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の融合拠点形成</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推進協</a:t>
            </a: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議会</a:t>
            </a:r>
            <a:r>
              <a:rPr kumimoji="1" lang="en-US" altLang="ja-JP" sz="1600" b="1" i="0" u="none" strike="noStrike" kern="1200" cap="none" spc="0" normalizeH="0" baseline="0" noProof="0" dirty="0">
                <a:ln>
                  <a:noFill/>
                </a:ln>
                <a:solidFill>
                  <a:prstClr val="white"/>
                </a:solidFill>
                <a:effectLst/>
                <a:uLnTx/>
                <a:uFillTx/>
                <a:latin typeface="メイリオ"/>
                <a:ea typeface="メイリオ"/>
                <a:cs typeface="+mn-cs"/>
              </a:rPr>
              <a:t> </a:t>
            </a: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mn-cs"/>
              </a:rPr>
              <a:t>設立記念</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シンポジウム</a:t>
            </a:r>
          </a:p>
        </p:txBody>
      </p:sp>
    </p:spTree>
    <p:extLst>
      <p:ext uri="{BB962C8B-B14F-4D97-AF65-F5344CB8AC3E}">
        <p14:creationId xmlns:p14="http://schemas.microsoft.com/office/powerpoint/2010/main" val="2992537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正方形/長方形 33"/>
          <p:cNvSpPr/>
          <p:nvPr/>
        </p:nvSpPr>
        <p:spPr>
          <a:xfrm>
            <a:off x="0" y="1521806"/>
            <a:ext cx="9144000" cy="4224473"/>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 name="円/楕円 4"/>
          <p:cNvSpPr/>
          <p:nvPr/>
        </p:nvSpPr>
        <p:spPr>
          <a:xfrm>
            <a:off x="715087" y="2003698"/>
            <a:ext cx="7713826" cy="3450252"/>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1"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39" name="図 3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33256" y="2536645"/>
            <a:ext cx="5424491" cy="1760279"/>
          </a:xfrm>
          <a:prstGeom prst="rect">
            <a:avLst/>
          </a:prstGeom>
        </p:spPr>
      </p:pic>
      <p:sp>
        <p:nvSpPr>
          <p:cNvPr id="11" name="タイトル 10"/>
          <p:cNvSpPr>
            <a:spLocks noGrp="1"/>
          </p:cNvSpPr>
          <p:nvPr>
            <p:ph type="title"/>
          </p:nvPr>
        </p:nvSpPr>
        <p:spPr>
          <a:xfrm>
            <a:off x="2761157" y="274805"/>
            <a:ext cx="6130499" cy="358355"/>
          </a:xfrm>
        </p:spPr>
        <p:txBody>
          <a:bodyPr/>
          <a:lstStyle/>
          <a:p>
            <a:r>
              <a:rPr lang="ja-JP" altLang="en-US" dirty="0"/>
              <a:t>ダイバーシティ環境の実現も産官学共創から</a:t>
            </a:r>
            <a:endParaRPr kumimoji="1" lang="ja-JP" altLang="en-US" dirty="0"/>
          </a:p>
        </p:txBody>
      </p:sp>
      <p:sp>
        <p:nvSpPr>
          <p:cNvPr id="3" name="テキスト ボックス 2"/>
          <p:cNvSpPr txBox="1"/>
          <p:nvPr/>
        </p:nvSpPr>
        <p:spPr>
          <a:xfrm>
            <a:off x="543431" y="968436"/>
            <a:ext cx="3258021" cy="476579"/>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smtClean="0">
                <a:ln>
                  <a:noFill/>
                </a:ln>
                <a:solidFill>
                  <a:srgbClr val="000090">
                    <a:lumMod val="75000"/>
                  </a:srgbClr>
                </a:solidFill>
                <a:effectLst/>
                <a:uLnTx/>
                <a:uFillTx/>
                <a:latin typeface="HGP明朝E" panose="02020900000000000000" pitchFamily="18" charset="-128"/>
                <a:ea typeface="HGP明朝E" panose="02020900000000000000" pitchFamily="18" charset="-128"/>
                <a:cs typeface="メイリオ" panose="020B0604030504040204" pitchFamily="50" charset="-128"/>
              </a:rPr>
              <a:t>大阪</a:t>
            </a:r>
            <a:r>
              <a:rPr kumimoji="1" lang="ja-JP" altLang="en-US" sz="3200" b="1" i="0" u="none" strike="noStrike" kern="1200" cap="none" spc="0" normalizeH="0" baseline="0" noProof="0" dirty="0">
                <a:ln>
                  <a:noFill/>
                </a:ln>
                <a:solidFill>
                  <a:srgbClr val="000090">
                    <a:lumMod val="75000"/>
                  </a:srgbClr>
                </a:solidFill>
                <a:effectLst/>
                <a:uLnTx/>
                <a:uFillTx/>
                <a:latin typeface="HGP明朝E" panose="02020900000000000000" pitchFamily="18" charset="-128"/>
                <a:ea typeface="HGP明朝E" panose="02020900000000000000" pitchFamily="18" charset="-128"/>
                <a:cs typeface="メイリオ" panose="020B0604030504040204" pitchFamily="50" charset="-128"/>
              </a:rPr>
              <a:t>大学の挑戦</a:t>
            </a:r>
            <a:r>
              <a:rPr kumimoji="1" lang="ja-JP" altLang="en-US" sz="3200" b="1" i="0" u="none" strike="noStrike" kern="1200" cap="none" spc="0" normalizeH="0" baseline="0" noProof="0" dirty="0" smtClean="0">
                <a:ln>
                  <a:noFill/>
                </a:ln>
                <a:solidFill>
                  <a:srgbClr val="000090">
                    <a:lumMod val="75000"/>
                  </a:srgbClr>
                </a:solidFill>
                <a:effectLst/>
                <a:uLnTx/>
                <a:uFillTx/>
                <a:latin typeface="HGP明朝E" panose="02020900000000000000" pitchFamily="18" charset="-128"/>
                <a:ea typeface="HGP明朝E" panose="02020900000000000000" pitchFamily="18" charset="-128"/>
                <a:cs typeface="メイリオ" panose="020B0604030504040204" pitchFamily="50" charset="-128"/>
              </a:rPr>
              <a:t>～</a:t>
            </a:r>
            <a:endParaRPr kumimoji="1" lang="en-US" altLang="ja-JP" sz="3200" b="1" i="0" u="none" strike="noStrike" kern="1200" cap="none" spc="0" normalizeH="0" baseline="0" noProof="0" dirty="0">
              <a:ln>
                <a:noFill/>
              </a:ln>
              <a:solidFill>
                <a:srgbClr val="000090">
                  <a:lumMod val="75000"/>
                </a:srgbClr>
              </a:solidFill>
              <a:effectLst/>
              <a:uLnTx/>
              <a:uFillTx/>
              <a:latin typeface="HGP明朝E" panose="02020900000000000000" pitchFamily="18" charset="-128"/>
              <a:ea typeface="HGP明朝E" panose="02020900000000000000" pitchFamily="18" charset="-128"/>
              <a:cs typeface="メイリオ" panose="020B0604030504040204" pitchFamily="50" charset="-128"/>
            </a:endParaRPr>
          </a:p>
        </p:txBody>
      </p:sp>
      <p:sp>
        <p:nvSpPr>
          <p:cNvPr id="4" name="テキスト ボックス 3"/>
          <p:cNvSpPr txBox="1"/>
          <p:nvPr/>
        </p:nvSpPr>
        <p:spPr>
          <a:xfrm>
            <a:off x="4067945" y="858924"/>
            <a:ext cx="4399068" cy="526770"/>
          </a:xfrm>
          <a:prstGeom prst="rect">
            <a:avLst/>
          </a:prstGeom>
          <a:noFill/>
        </p:spPr>
        <p:txBody>
          <a:bodyPr wrap="none" lIns="0" tIns="0" rIns="0" bIns="0" rtlCol="0" anchor="t" anchorCtr="0">
            <a:prstTxWarp prst="textPlai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000090">
                    <a:lumMod val="75000"/>
                  </a:srgbClr>
                </a:solidFill>
                <a:effectLst/>
                <a:uLnTx/>
                <a:uFillTx/>
                <a:latin typeface="メイリオ"/>
                <a:ea typeface="メイリオ"/>
                <a:cs typeface="+mn-cs"/>
              </a:rPr>
              <a:t>地域に生き世界に伸びる</a:t>
            </a:r>
            <a:r>
              <a:rPr kumimoji="1" lang="ja-JP" altLang="en-US" sz="2000" b="1" i="0" u="none" strike="noStrike" kern="1200" cap="none" spc="-1000" normalizeH="0" baseline="0" noProof="0" dirty="0" smtClean="0">
                <a:ln>
                  <a:noFill/>
                </a:ln>
                <a:solidFill>
                  <a:srgbClr val="000090">
                    <a:lumMod val="75000"/>
                  </a:srgbClr>
                </a:solidFill>
                <a:effectLst/>
                <a:uLnTx/>
                <a:uFillTx/>
                <a:latin typeface="メイリオ"/>
                <a:ea typeface="メイリオ"/>
                <a:cs typeface="+mn-cs"/>
              </a:rPr>
              <a:t>、</a:t>
            </a:r>
            <a:r>
              <a:rPr kumimoji="1" lang="ja-JP" altLang="en-US" sz="2000" b="1" i="0" u="none" strike="noStrike" kern="1200" cap="none" spc="0" normalizeH="0" baseline="0" noProof="0" dirty="0" smtClean="0">
                <a:ln>
                  <a:noFill/>
                </a:ln>
                <a:solidFill>
                  <a:srgbClr val="A11717"/>
                </a:solidFill>
                <a:effectLst/>
                <a:uLnTx/>
                <a:uFillTx/>
                <a:latin typeface="メイリオ"/>
                <a:ea typeface="メイリオ"/>
                <a:cs typeface="+mn-cs"/>
              </a:rPr>
              <a:t>女性</a:t>
            </a:r>
            <a:r>
              <a:rPr kumimoji="1" lang="ja-JP" altLang="en-US" sz="2000" b="1" i="0" u="none" strike="noStrike" kern="1200" cap="none" spc="0" normalizeH="0" baseline="0" noProof="0" dirty="0">
                <a:ln>
                  <a:noFill/>
                </a:ln>
                <a:solidFill>
                  <a:srgbClr val="A11717"/>
                </a:solidFill>
                <a:effectLst/>
                <a:uLnTx/>
                <a:uFillTx/>
                <a:latin typeface="メイリオ"/>
                <a:ea typeface="メイリオ"/>
                <a:cs typeface="+mn-cs"/>
              </a:rPr>
              <a:t>研究者</a:t>
            </a:r>
            <a:r>
              <a:rPr kumimoji="1" lang="ja-JP" altLang="en-US" sz="2000" b="1" i="0" u="none" strike="noStrike" kern="1200" cap="none" spc="0" normalizeH="0" baseline="0" noProof="0" dirty="0" smtClean="0">
                <a:ln>
                  <a:noFill/>
                </a:ln>
                <a:solidFill>
                  <a:srgbClr val="000090">
                    <a:lumMod val="75000"/>
                  </a:srgbClr>
                </a:solidFill>
                <a:effectLst/>
                <a:uLnTx/>
                <a:uFillTx/>
                <a:latin typeface="メイリオ"/>
                <a:ea typeface="メイリオ"/>
                <a:cs typeface="+mn-cs"/>
              </a:rPr>
              <a:t>の</a:t>
            </a:r>
            <a:endParaRPr kumimoji="1" lang="en-US" altLang="ja-JP" sz="2000" b="1" i="0" u="none" strike="noStrike" kern="1200" cap="none" spc="0" normalizeH="0" baseline="0" noProof="0" dirty="0" smtClean="0">
              <a:ln>
                <a:noFill/>
              </a:ln>
              <a:solidFill>
                <a:srgbClr val="000090">
                  <a:lumMod val="75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srgbClr val="000090">
                    <a:lumMod val="75000"/>
                  </a:srgbClr>
                </a:solidFill>
                <a:effectLst/>
                <a:uLnTx/>
                <a:uFillTx/>
                <a:latin typeface="メイリオ"/>
                <a:ea typeface="メイリオ"/>
                <a:cs typeface="+mn-cs"/>
              </a:rPr>
              <a:t>持続的</a:t>
            </a:r>
            <a:r>
              <a:rPr kumimoji="1" lang="ja-JP" altLang="en-US" sz="2000" b="1" i="0" u="none" strike="noStrike" kern="1200" cap="none" spc="0" normalizeH="0" baseline="0" noProof="0" dirty="0">
                <a:ln>
                  <a:noFill/>
                </a:ln>
                <a:solidFill>
                  <a:srgbClr val="000090">
                    <a:lumMod val="75000"/>
                  </a:srgbClr>
                </a:solidFill>
                <a:effectLst/>
                <a:uLnTx/>
                <a:uFillTx/>
                <a:latin typeface="メイリオ"/>
                <a:ea typeface="メイリオ"/>
                <a:cs typeface="+mn-cs"/>
              </a:rPr>
              <a:t>な育成</a:t>
            </a:r>
            <a:r>
              <a:rPr kumimoji="1" lang="ja-JP" altLang="en-US" sz="2000" b="1" i="0" u="none" strike="noStrike" kern="1200" cap="none" spc="0" normalizeH="0" baseline="0" noProof="0" dirty="0" smtClean="0">
                <a:ln>
                  <a:noFill/>
                </a:ln>
                <a:solidFill>
                  <a:srgbClr val="000090">
                    <a:lumMod val="75000"/>
                  </a:srgbClr>
                </a:solidFill>
                <a:effectLst/>
                <a:uLnTx/>
                <a:uFillTx/>
                <a:latin typeface="メイリオ"/>
                <a:ea typeface="メイリオ"/>
                <a:cs typeface="+mn-cs"/>
              </a:rPr>
              <a:t>と活躍</a:t>
            </a:r>
            <a:r>
              <a:rPr kumimoji="1" lang="ja-JP" altLang="en-US" sz="2000" b="1" i="0" u="none" strike="noStrike" kern="1200" cap="none" spc="0" normalizeH="0" baseline="0" noProof="0" dirty="0">
                <a:ln>
                  <a:noFill/>
                </a:ln>
                <a:solidFill>
                  <a:srgbClr val="000090">
                    <a:lumMod val="75000"/>
                  </a:srgbClr>
                </a:solidFill>
                <a:effectLst/>
                <a:uLnTx/>
                <a:uFillTx/>
                <a:latin typeface="メイリオ"/>
                <a:ea typeface="メイリオ"/>
                <a:cs typeface="+mn-cs"/>
              </a:rPr>
              <a:t>推進に</a:t>
            </a:r>
            <a:r>
              <a:rPr kumimoji="1" lang="ja-JP" altLang="en-US" sz="2000" b="1" i="0" u="none" strike="noStrike" kern="1200" cap="none" spc="0" normalizeH="0" baseline="0" noProof="0" dirty="0" smtClean="0">
                <a:ln>
                  <a:noFill/>
                </a:ln>
                <a:solidFill>
                  <a:srgbClr val="000090">
                    <a:lumMod val="75000"/>
                  </a:srgbClr>
                </a:solidFill>
                <a:effectLst/>
                <a:uLnTx/>
                <a:uFillTx/>
                <a:latin typeface="メイリオ"/>
                <a:ea typeface="メイリオ"/>
                <a:cs typeface="+mn-cs"/>
              </a:rPr>
              <a:t>向けて</a:t>
            </a:r>
            <a:endParaRPr kumimoji="1" lang="ja-JP" altLang="en-US" sz="1200" b="1" i="0" u="none" strike="noStrike" kern="1200" cap="none" spc="0" normalizeH="0" baseline="0" noProof="0" dirty="0">
              <a:ln>
                <a:noFill/>
              </a:ln>
              <a:solidFill>
                <a:srgbClr val="000090">
                  <a:lumMod val="75000"/>
                </a:srgbClr>
              </a:solidFill>
              <a:effectLst/>
              <a:uLnTx/>
              <a:uFillTx/>
              <a:latin typeface="メイリオ"/>
              <a:ea typeface="メイリオ"/>
              <a:cs typeface="+mn-cs"/>
            </a:endParaRPr>
          </a:p>
        </p:txBody>
      </p:sp>
      <p:sp>
        <p:nvSpPr>
          <p:cNvPr id="10" name="テキスト ボックス 9"/>
          <p:cNvSpPr txBox="1"/>
          <p:nvPr/>
        </p:nvSpPr>
        <p:spPr>
          <a:xfrm>
            <a:off x="4716016" y="5826521"/>
            <a:ext cx="4608512" cy="646331"/>
          </a:xfrm>
          <a:prstGeom prst="rect">
            <a:avLst/>
          </a:prstGeom>
          <a:noFill/>
          <a:effectLst/>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800" b="1" i="0" u="none" strike="noStrike" kern="1200" cap="none" spc="0" normalizeH="0" baseline="0" noProof="0" dirty="0">
                <a:ln>
                  <a:noFill/>
                </a:ln>
                <a:solidFill>
                  <a:srgbClr val="912C1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男女が共</a:t>
            </a:r>
            <a:r>
              <a:rPr kumimoji="1" lang="ja-JP" altLang="en-US" sz="1800" b="1" i="0" u="none" strike="noStrike" kern="1200" cap="none" spc="0" normalizeH="0" baseline="0" noProof="0" dirty="0" smtClean="0">
                <a:ln>
                  <a:noFill/>
                </a:ln>
                <a:solidFill>
                  <a:srgbClr val="912C1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に活躍できる</a:t>
            </a:r>
            <a:r>
              <a:rPr kumimoji="1" lang="ja-JP" altLang="en-US" sz="18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新しい働き方と</a:t>
            </a:r>
            <a:endParaRPr kumimoji="1" lang="en-US" altLang="ja-JP" sz="18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800" b="1" i="0" u="none" strike="noStrike" kern="1200" cap="none" spc="0" normalizeH="0" baseline="0" noProof="0" dirty="0" smtClean="0">
                <a:ln>
                  <a:noFill/>
                </a:ln>
                <a:solidFill>
                  <a:srgbClr val="912C1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ダイバーシティ研究環境</a:t>
            </a:r>
            <a:r>
              <a:rPr kumimoji="1" lang="ja-JP" altLang="en-US" sz="18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を目指す</a:t>
            </a:r>
            <a:endParaRPr kumimoji="1" lang="en-US" altLang="ja-JP" sz="18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3" name="テキスト ボックス 22"/>
          <p:cNvSpPr txBox="1"/>
          <p:nvPr/>
        </p:nvSpPr>
        <p:spPr>
          <a:xfrm>
            <a:off x="200710" y="5826521"/>
            <a:ext cx="4592421" cy="646331"/>
          </a:xfrm>
          <a:prstGeom prst="rect">
            <a:avLst/>
          </a:prstGeom>
          <a:noFill/>
          <a:effectLst>
            <a:glow rad="38100">
              <a:schemeClr val="bg1"/>
            </a:glow>
          </a:effectLst>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北摂から大阪、そして関西へ拡がる</a:t>
            </a:r>
            <a:endParaRPr kumimoji="1" lang="en-US" altLang="ja-JP" sz="18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女性研究者 </a:t>
            </a:r>
            <a:r>
              <a:rPr kumimoji="1" lang="ja-JP" altLang="en-US" sz="1800" b="1" i="0" u="none" strike="noStrike" kern="1200" cap="none" spc="0" normalizeH="0" baseline="0" noProof="0" dirty="0" smtClean="0">
                <a:ln>
                  <a:noFill/>
                </a:ln>
                <a:solidFill>
                  <a:srgbClr val="912C1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循環型育成クラスター</a:t>
            </a:r>
            <a:r>
              <a:rPr kumimoji="1" lang="ja-JP" altLang="en-US" sz="18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へ</a:t>
            </a:r>
            <a:endParaRPr kumimoji="1" lang="en-US" altLang="ja-JP" sz="18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右矢印 23"/>
          <p:cNvSpPr/>
          <p:nvPr/>
        </p:nvSpPr>
        <p:spPr>
          <a:xfrm>
            <a:off x="4207884" y="5890299"/>
            <a:ext cx="436124" cy="518774"/>
          </a:xfrm>
          <a:prstGeom prst="rightArrow">
            <a:avLst/>
          </a:prstGeom>
          <a:solidFill>
            <a:srgbClr val="0070C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1"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25" name="正方形/長方形 24"/>
          <p:cNvSpPr/>
          <p:nvPr/>
        </p:nvSpPr>
        <p:spPr>
          <a:xfrm>
            <a:off x="2138312" y="5346169"/>
            <a:ext cx="5019436" cy="400110"/>
          </a:xfrm>
          <a:prstGeom prst="rect">
            <a:avLst/>
          </a:prstGeom>
        </p:spPr>
        <p:txBody>
          <a:bodyPr wrap="square">
            <a:spAutoFit/>
          </a:bodyPr>
          <a:lstStyle/>
          <a:p>
            <a:pPr marL="0" marR="0" lvl="0" indent="0" algn="ctr" defTabSz="914400" rtl="0" eaLnBrk="1" fontAlgn="base" latinLnBrk="0" hangingPunct="1">
              <a:lnSpc>
                <a:spcPts val="2400"/>
              </a:lnSpc>
              <a:spcBef>
                <a:spcPct val="0"/>
              </a:spcBef>
              <a:spcAft>
                <a:spcPct val="0"/>
              </a:spcAft>
              <a:buClrTx/>
              <a:buSzTx/>
              <a:buFontTx/>
              <a:buNone/>
              <a:tabLst/>
              <a:defRPr/>
            </a:pPr>
            <a:r>
              <a:rPr kumimoji="1" lang="ja-JP" altLang="en-US" sz="2400" b="1" i="0" u="none" strike="noStrike" kern="1200" cap="none" spc="0" normalizeH="0" baseline="0" noProof="0" dirty="0">
                <a:ln>
                  <a:noFill/>
                </a:ln>
                <a:solidFill>
                  <a:prstClr val="black"/>
                </a:solidFill>
                <a:effectLst>
                  <a:glow rad="101600">
                    <a:prstClr val="white"/>
                  </a:glow>
                </a:effectLst>
                <a:uLnTx/>
                <a:uFillTx/>
                <a:latin typeface="メイリオ"/>
                <a:ea typeface="メイリオ"/>
                <a:cs typeface="+mn-cs"/>
              </a:rPr>
              <a:t>今後</a:t>
            </a:r>
            <a:r>
              <a:rPr kumimoji="1" lang="ja-JP" altLang="en-US" sz="2400" b="1" i="0" u="none" strike="noStrike" kern="1200" cap="none" spc="0" normalizeH="0" baseline="0" noProof="0" dirty="0" smtClean="0">
                <a:ln>
                  <a:noFill/>
                </a:ln>
                <a:solidFill>
                  <a:prstClr val="black"/>
                </a:solidFill>
                <a:effectLst>
                  <a:glow rad="101600">
                    <a:prstClr val="white"/>
                  </a:glow>
                </a:effectLst>
                <a:uLnTx/>
                <a:uFillTx/>
                <a:latin typeface="メイリオ"/>
                <a:ea typeface="メイリオ"/>
                <a:cs typeface="+mn-cs"/>
              </a:rPr>
              <a:t>も協力機関・企業を拡大予定</a:t>
            </a:r>
            <a:endParaRPr kumimoji="1" lang="en-US" altLang="ja-JP" sz="2400" b="1" i="0" u="none" strike="noStrike" kern="1200" cap="none" spc="0" normalizeH="0" baseline="0" noProof="0" dirty="0" smtClean="0">
              <a:ln>
                <a:noFill/>
              </a:ln>
              <a:solidFill>
                <a:prstClr val="black"/>
              </a:solidFill>
              <a:effectLst>
                <a:glow rad="101600">
                  <a:prstClr val="white"/>
                </a:glow>
              </a:effectLst>
              <a:uLnTx/>
              <a:uFillTx/>
              <a:latin typeface="メイリオ"/>
              <a:ea typeface="メイリオ"/>
              <a:cs typeface="+mn-cs"/>
            </a:endParaRPr>
          </a:p>
        </p:txBody>
      </p:sp>
      <p:pic>
        <p:nvPicPr>
          <p:cNvPr id="35" name="図 34" descr="university.ico"/>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65398" y="1731906"/>
            <a:ext cx="1155982" cy="1155978"/>
          </a:xfrm>
          <a:prstGeom prst="rect">
            <a:avLst/>
          </a:prstGeom>
        </p:spPr>
      </p:pic>
      <p:pic>
        <p:nvPicPr>
          <p:cNvPr id="36" name="図 35" descr="icon_2y_192.png"/>
          <p:cNvPicPr>
            <a:picLocks noChangeAspect="1"/>
          </p:cNvPicPr>
          <p:nvPr/>
        </p:nvPicPr>
        <p:blipFill>
          <a:blip r:embed="rId4">
            <a:extLst>
              <a:ext uri="{28A0092B-C50C-407E-A947-70E740481C1C}">
                <a14:useLocalDpi xmlns:a14="http://schemas.microsoft.com/office/drawing/2010/main"/>
              </a:ext>
            </a:extLst>
          </a:blip>
          <a:stretch>
            <a:fillRect/>
          </a:stretch>
        </p:blipFill>
        <p:spPr>
          <a:xfrm flipH="1">
            <a:off x="4682072" y="4341163"/>
            <a:ext cx="1047701" cy="1043616"/>
          </a:xfrm>
          <a:prstGeom prst="rect">
            <a:avLst/>
          </a:prstGeom>
        </p:spPr>
      </p:pic>
      <p:grpSp>
        <p:nvGrpSpPr>
          <p:cNvPr id="30" name="グループ化 29"/>
          <p:cNvGrpSpPr/>
          <p:nvPr/>
        </p:nvGrpSpPr>
        <p:grpSpPr>
          <a:xfrm>
            <a:off x="7400549" y="1725052"/>
            <a:ext cx="1597058" cy="574592"/>
            <a:chOff x="6473272" y="1913547"/>
            <a:chExt cx="1890541" cy="680183"/>
          </a:xfrm>
        </p:grpSpPr>
        <p:sp>
          <p:nvSpPr>
            <p:cNvPr id="29" name="角丸四角形 28"/>
            <p:cNvSpPr/>
            <p:nvPr/>
          </p:nvSpPr>
          <p:spPr>
            <a:xfrm>
              <a:off x="6473272" y="1913547"/>
              <a:ext cx="1890541" cy="680183"/>
            </a:xfrm>
            <a:prstGeom prst="roundRect">
              <a:avLst>
                <a:gd name="adj" fmla="val 10625"/>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12" name="Picture 2" descr="C:\Users\u422345k\Downloads\logo_B.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585415" y="2030641"/>
              <a:ext cx="1652977" cy="4286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グループ化 13"/>
          <p:cNvGrpSpPr/>
          <p:nvPr/>
        </p:nvGrpSpPr>
        <p:grpSpPr>
          <a:xfrm>
            <a:off x="123891" y="3270566"/>
            <a:ext cx="2014421" cy="1435715"/>
            <a:chOff x="200710" y="4013790"/>
            <a:chExt cx="1937602" cy="1380964"/>
          </a:xfrm>
        </p:grpSpPr>
        <p:sp>
          <p:nvSpPr>
            <p:cNvPr id="8" name="角丸四角形 7"/>
            <p:cNvSpPr/>
            <p:nvPr/>
          </p:nvSpPr>
          <p:spPr>
            <a:xfrm>
              <a:off x="200710" y="4013790"/>
              <a:ext cx="1937602" cy="1380964"/>
            </a:xfrm>
            <a:prstGeom prst="roundRect">
              <a:avLst>
                <a:gd name="adj" fmla="val 9064"/>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7" name="図 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5947" y="4092168"/>
              <a:ext cx="1745546" cy="1212317"/>
            </a:xfrm>
            <a:prstGeom prst="rect">
              <a:avLst/>
            </a:prstGeom>
          </p:spPr>
        </p:pic>
      </p:grpSp>
      <p:sp>
        <p:nvSpPr>
          <p:cNvPr id="28" name="テキスト ボックス 27"/>
          <p:cNvSpPr txBox="1"/>
          <p:nvPr/>
        </p:nvSpPr>
        <p:spPr>
          <a:xfrm>
            <a:off x="4382405" y="3741128"/>
            <a:ext cx="952982" cy="965153"/>
          </a:xfrm>
          <a:prstGeom prst="ellipse">
            <a:avLst/>
          </a:prstGeom>
          <a:solidFill>
            <a:schemeClr val="accent6">
              <a:lumMod val="75000"/>
            </a:schemeClr>
          </a:solidFill>
        </p:spPr>
        <p:txBody>
          <a:bodyPr wrap="none" lIns="0" tIns="36000" rIns="0" b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prstClr val="white"/>
                </a:solidFill>
                <a:effectLst/>
                <a:uLnTx/>
                <a:uFillTx/>
                <a:latin typeface="メイリオ"/>
                <a:ea typeface="メイリオ"/>
                <a:cs typeface="+mn-cs"/>
              </a:rPr>
              <a:t>企業</a:t>
            </a:r>
            <a:endParaRPr kumimoji="1" lang="ja-JP" altLang="en-US" sz="2000" b="1"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22" name="図 21"/>
          <p:cNvPicPr>
            <a:picLocks noChangeAspect="1"/>
          </p:cNvPicPr>
          <p:nvPr/>
        </p:nvPicPr>
        <p:blipFill rotWithShape="1">
          <a:blip r:embed="rId7" cstate="print">
            <a:extLst>
              <a:ext uri="{28A0092B-C50C-407E-A947-70E740481C1C}">
                <a14:useLocalDpi xmlns:a14="http://schemas.microsoft.com/office/drawing/2010/main"/>
              </a:ext>
            </a:extLst>
          </a:blip>
          <a:srcRect b="52522"/>
          <a:stretch/>
        </p:blipFill>
        <p:spPr>
          <a:xfrm>
            <a:off x="156342" y="1896591"/>
            <a:ext cx="797919" cy="1276590"/>
          </a:xfrm>
          <a:prstGeom prst="rect">
            <a:avLst/>
          </a:prstGeom>
        </p:spPr>
      </p:pic>
      <p:pic>
        <p:nvPicPr>
          <p:cNvPr id="41" name="図 40"/>
          <p:cNvPicPr>
            <a:picLocks noChangeAspect="1"/>
          </p:cNvPicPr>
          <p:nvPr/>
        </p:nvPicPr>
        <p:blipFill rotWithShape="1">
          <a:blip r:embed="rId8" cstate="print">
            <a:extLst>
              <a:ext uri="{28A0092B-C50C-407E-A947-70E740481C1C}">
                <a14:useLocalDpi xmlns:a14="http://schemas.microsoft.com/office/drawing/2010/main"/>
              </a:ext>
            </a:extLst>
          </a:blip>
          <a:srcRect b="40384"/>
          <a:stretch/>
        </p:blipFill>
        <p:spPr>
          <a:xfrm>
            <a:off x="1354702" y="2003698"/>
            <a:ext cx="629972" cy="1169483"/>
          </a:xfrm>
          <a:prstGeom prst="rect">
            <a:avLst/>
          </a:prstGeom>
        </p:spPr>
      </p:pic>
      <p:pic>
        <p:nvPicPr>
          <p:cNvPr id="18" name="図 17"/>
          <p:cNvPicPr>
            <a:picLocks noChangeAspect="1"/>
          </p:cNvPicPr>
          <p:nvPr/>
        </p:nvPicPr>
        <p:blipFill rotWithShape="1">
          <a:blip r:embed="rId9" cstate="print">
            <a:extLst>
              <a:ext uri="{28A0092B-C50C-407E-A947-70E740481C1C}">
                <a14:useLocalDpi xmlns:a14="http://schemas.microsoft.com/office/drawing/2010/main"/>
              </a:ext>
            </a:extLst>
          </a:blip>
          <a:srcRect b="46969"/>
          <a:stretch/>
        </p:blipFill>
        <p:spPr>
          <a:xfrm>
            <a:off x="192523" y="1842180"/>
            <a:ext cx="1857465" cy="1388933"/>
          </a:xfrm>
          <a:prstGeom prst="rect">
            <a:avLst/>
          </a:prstGeom>
        </p:spPr>
      </p:pic>
      <p:pic>
        <p:nvPicPr>
          <p:cNvPr id="6" name="図 5"/>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306548" y="1599999"/>
            <a:ext cx="727417" cy="1221178"/>
          </a:xfrm>
          <a:prstGeom prst="rect">
            <a:avLst/>
          </a:prstGeom>
        </p:spPr>
      </p:pic>
      <p:pic>
        <p:nvPicPr>
          <p:cNvPr id="45" name="図 4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193069" y="2509811"/>
            <a:ext cx="604427" cy="1336101"/>
          </a:xfrm>
          <a:prstGeom prst="rect">
            <a:avLst/>
          </a:prstGeom>
        </p:spPr>
      </p:pic>
      <p:sp>
        <p:nvSpPr>
          <p:cNvPr id="19" name="テキスト ボックス 18"/>
          <p:cNvSpPr txBox="1"/>
          <p:nvPr/>
        </p:nvSpPr>
        <p:spPr>
          <a:xfrm>
            <a:off x="1669688" y="2336310"/>
            <a:ext cx="952982" cy="965153"/>
          </a:xfrm>
          <a:prstGeom prst="ellipse">
            <a:avLst/>
          </a:prstGeom>
          <a:solidFill>
            <a:srgbClr val="FFFF00"/>
          </a:solidFill>
        </p:spPr>
        <p:txBody>
          <a:bodyPr wrap="none" lIns="0" tIns="36000" rIns="0" b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prstClr val="black"/>
                </a:solidFill>
                <a:effectLst/>
                <a:uLnTx/>
                <a:uFillTx/>
                <a:latin typeface="メイリオ"/>
                <a:ea typeface="メイリオ"/>
                <a:cs typeface="+mn-cs"/>
              </a:rPr>
              <a:t>研究</a:t>
            </a:r>
            <a:endParaRPr kumimoji="1" lang="en-US" altLang="ja-JP" sz="2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prstClr val="black"/>
                </a:solidFill>
                <a:effectLst/>
                <a:uLnTx/>
                <a:uFillTx/>
                <a:latin typeface="メイリオ"/>
                <a:ea typeface="メイリオ"/>
                <a:cs typeface="+mn-cs"/>
              </a:rPr>
              <a:t>機関</a:t>
            </a:r>
            <a:endParaRPr kumimoji="1" lang="ja-JP" altLang="en-US" sz="2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54" name="テキスト ボックス 53"/>
          <p:cNvSpPr txBox="1"/>
          <p:nvPr/>
        </p:nvSpPr>
        <p:spPr>
          <a:xfrm>
            <a:off x="6204765" y="2299644"/>
            <a:ext cx="952982" cy="965153"/>
          </a:xfrm>
          <a:prstGeom prst="ellipse">
            <a:avLst/>
          </a:prstGeom>
          <a:solidFill>
            <a:srgbClr val="002060"/>
          </a:solidFill>
        </p:spPr>
        <p:txBody>
          <a:bodyPr wrap="none" lIns="0" tIns="36000" rIns="0" b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a:ln>
                  <a:noFill/>
                </a:ln>
                <a:solidFill>
                  <a:prstClr val="white"/>
                </a:solidFill>
                <a:effectLst/>
                <a:uLnTx/>
                <a:uFillTx/>
                <a:latin typeface="メイリオ"/>
                <a:ea typeface="メイリオ"/>
                <a:cs typeface="+mn-cs"/>
              </a:rPr>
              <a:t>大学</a:t>
            </a:r>
          </a:p>
        </p:txBody>
      </p:sp>
      <p:pic>
        <p:nvPicPr>
          <p:cNvPr id="44" name="図 43"/>
          <p:cNvPicPr>
            <a:picLocks noChangeAspect="1"/>
          </p:cNvPicPr>
          <p:nvPr/>
        </p:nvPicPr>
        <p:blipFill rotWithShape="1">
          <a:blip r:embed="rId12" cstate="print">
            <a:extLst>
              <a:ext uri="{28A0092B-C50C-407E-A947-70E740481C1C}">
                <a14:useLocalDpi xmlns:a14="http://schemas.microsoft.com/office/drawing/2010/main"/>
              </a:ext>
            </a:extLst>
          </a:blip>
          <a:srcRect b="50000"/>
          <a:stretch/>
        </p:blipFill>
        <p:spPr>
          <a:xfrm>
            <a:off x="7652372" y="2536646"/>
            <a:ext cx="1082194" cy="1231289"/>
          </a:xfrm>
          <a:prstGeom prst="rect">
            <a:avLst/>
          </a:prstGeom>
        </p:spPr>
      </p:pic>
      <p:sp>
        <p:nvSpPr>
          <p:cNvPr id="56" name="テキスト ボックス 55"/>
          <p:cNvSpPr txBox="1"/>
          <p:nvPr/>
        </p:nvSpPr>
        <p:spPr>
          <a:xfrm>
            <a:off x="3448595" y="1642633"/>
            <a:ext cx="2279640" cy="540000"/>
          </a:xfrm>
          <a:prstGeom prst="roundRect">
            <a:avLst>
              <a:gd name="adj" fmla="val 50000"/>
            </a:avLst>
          </a:prstGeom>
          <a:ln w="38100">
            <a:solidFill>
              <a:schemeClr val="bg1"/>
            </a:solidFill>
          </a:ln>
        </p:spPr>
        <p:style>
          <a:lnRef idx="0">
            <a:schemeClr val="accent4"/>
          </a:lnRef>
          <a:fillRef idx="3">
            <a:schemeClr val="accent4"/>
          </a:fillRef>
          <a:effectRef idx="3">
            <a:schemeClr val="accent4"/>
          </a:effectRef>
          <a:fontRef idx="minor">
            <a:schemeClr val="lt1"/>
          </a:fontRef>
        </p:style>
        <p:txBody>
          <a:bodyPr wrap="square" lIns="0" tIns="108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循環型育成</a:t>
            </a:r>
            <a:endParaRPr kumimoji="1" lang="zh-TW" altLang="en-US" sz="32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p:cNvSpPr txBox="1"/>
          <p:nvPr/>
        </p:nvSpPr>
        <p:spPr>
          <a:xfrm>
            <a:off x="3201513" y="2998158"/>
            <a:ext cx="2832665" cy="635884"/>
          </a:xfrm>
          <a:prstGeom prst="rect">
            <a:avLst/>
          </a:prstGeom>
          <a:noFill/>
        </p:spPr>
        <p:txBody>
          <a:bodyPr wrap="none" lIns="0" tIns="0" rIns="0" bIns="0" rtlCol="0" anchor="t" anchorCtr="0">
            <a:prstTxWarp prst="textPlain">
              <a:avLst/>
            </a:prstTxWarp>
            <a:noAutofit/>
          </a:bodyPr>
          <a:lstStyle/>
          <a:p>
            <a:pPr marL="0" marR="0" lvl="0" indent="0" algn="ctr" defTabSz="914400" rtl="0" eaLnBrk="1" fontAlgn="auto" latinLnBrk="0" hangingPunct="1">
              <a:lnSpc>
                <a:spcPct val="100000"/>
              </a:lnSpc>
              <a:spcBef>
                <a:spcPts val="0"/>
              </a:spcBef>
              <a:spcAft>
                <a:spcPts val="0"/>
              </a:spcAft>
              <a:buClr>
                <a:srgbClr val="ECB100">
                  <a:lumMod val="20000"/>
                  <a:lumOff val="80000"/>
                </a:srgbClr>
              </a:buClr>
              <a:buSzTx/>
              <a:buFontTx/>
              <a:buNone/>
              <a:tabLst/>
              <a:defRPr/>
            </a:pPr>
            <a:r>
              <a:rPr kumimoji="1" lang="en-US" altLang="ja-JP" sz="2400" b="1" i="0" u="none" strike="noStrike" kern="1200" cap="none" spc="0" normalizeH="0" baseline="0" noProof="0" dirty="0" smtClean="0">
                <a:ln>
                  <a:noFill/>
                </a:ln>
                <a:solidFill>
                  <a:srgbClr val="0000CC"/>
                </a:solidFill>
                <a:effectLst/>
                <a:uLnTx/>
                <a:uFillTx/>
                <a:latin typeface="メイリオ"/>
                <a:ea typeface="メイリオ"/>
                <a:cs typeface="+mn-cs"/>
              </a:rPr>
              <a:t>3</a:t>
            </a:r>
            <a:r>
              <a:rPr kumimoji="1" lang="ja-JP" altLang="en-US" sz="2400" b="1" i="0" u="none" strike="noStrike" kern="1200" cap="none" spc="0" normalizeH="0" baseline="0" noProof="0" dirty="0" smtClean="0">
                <a:ln>
                  <a:noFill/>
                </a:ln>
                <a:solidFill>
                  <a:srgbClr val="0000CC"/>
                </a:solidFill>
                <a:effectLst/>
                <a:uLnTx/>
                <a:uFillTx/>
                <a:latin typeface="メイリオ"/>
                <a:ea typeface="メイリオ"/>
                <a:cs typeface="+mn-cs"/>
              </a:rPr>
              <a:t>機関を循環しながら</a:t>
            </a:r>
            <a:endParaRPr kumimoji="1" lang="en-US" altLang="ja-JP" sz="2400" b="1" i="0" u="none" strike="noStrike" kern="1200" cap="none" spc="0" normalizeH="0" baseline="0" noProof="0" dirty="0" smtClean="0">
              <a:ln>
                <a:noFill/>
              </a:ln>
              <a:solidFill>
                <a:srgbClr val="0000CC"/>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
                <a:srgbClr val="ECB100">
                  <a:lumMod val="20000"/>
                  <a:lumOff val="80000"/>
                </a:srgbClr>
              </a:buClr>
              <a:buSzTx/>
              <a:buFontTx/>
              <a:buNone/>
              <a:tabLst/>
              <a:defRPr/>
            </a:pPr>
            <a:r>
              <a:rPr kumimoji="1" lang="ja-JP" altLang="en-US" sz="2400" b="1" i="0" u="none" strike="noStrike" kern="1200" cap="none" spc="0" normalizeH="0" baseline="0" noProof="0" dirty="0" smtClean="0">
                <a:ln>
                  <a:noFill/>
                </a:ln>
                <a:solidFill>
                  <a:srgbClr val="0000CC"/>
                </a:solidFill>
                <a:effectLst/>
                <a:uLnTx/>
                <a:uFillTx/>
                <a:latin typeface="メイリオ"/>
                <a:ea typeface="メイリオ"/>
                <a:cs typeface="+mn-cs"/>
              </a:rPr>
              <a:t>ステップアップ</a:t>
            </a:r>
            <a:endParaRPr kumimoji="1" lang="ja-JP" altLang="en-US" sz="2400" b="1" i="0" u="none" strike="noStrike" kern="1200" cap="none" spc="0" normalizeH="0" baseline="0" noProof="0" dirty="0">
              <a:ln>
                <a:noFill/>
              </a:ln>
              <a:solidFill>
                <a:srgbClr val="0000CC"/>
              </a:solidFill>
              <a:effectLst/>
              <a:uLnTx/>
              <a:uFillTx/>
              <a:latin typeface="メイリオ"/>
              <a:ea typeface="メイリオ"/>
              <a:cs typeface="+mn-cs"/>
            </a:endParaRPr>
          </a:p>
        </p:txBody>
      </p:sp>
      <p:sp>
        <p:nvSpPr>
          <p:cNvPr id="58" name="正方形/長方形 57"/>
          <p:cNvSpPr/>
          <p:nvPr/>
        </p:nvSpPr>
        <p:spPr>
          <a:xfrm>
            <a:off x="7005515" y="3817157"/>
            <a:ext cx="1711553" cy="360000"/>
          </a:xfrm>
          <a:prstGeom prst="rect">
            <a:avLst/>
          </a:prstGeom>
          <a:noFill/>
          <a:ln w="25400" cap="flat" cmpd="sng" algn="ctr">
            <a:noFill/>
            <a:prstDash val="solid"/>
          </a:ln>
          <a:effectLst/>
        </p:spPr>
        <p:txBody>
          <a:bodyPr lIns="0" tIns="72000" rIns="0" bIns="0"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smtClean="0">
                <a:ln>
                  <a:noFill/>
                </a:ln>
                <a:solidFill>
                  <a:srgbClr val="C00000"/>
                </a:solidFill>
                <a:effectLst/>
                <a:uLnTx/>
                <a:uFillTx/>
                <a:latin typeface="メイリオ"/>
                <a:ea typeface="メイリオ"/>
                <a:cs typeface="+mn-cs"/>
              </a:rPr>
              <a:t>●</a:t>
            </a:r>
            <a:r>
              <a:rPr kumimoji="0" lang="ja-JP" altLang="en-US" sz="2000" b="1" i="0" u="none" strike="noStrike" kern="0" cap="none" spc="0" normalizeH="0" baseline="0" noProof="0" dirty="0" smtClean="0">
                <a:ln>
                  <a:noFill/>
                </a:ln>
                <a:solidFill>
                  <a:prstClr val="black"/>
                </a:solidFill>
                <a:effectLst/>
                <a:uLnTx/>
                <a:uFillTx/>
                <a:latin typeface="メイリオ"/>
                <a:ea typeface="メイリオ"/>
                <a:cs typeface="+mn-cs"/>
              </a:rPr>
              <a:t>学び直し　</a:t>
            </a:r>
          </a:p>
        </p:txBody>
      </p:sp>
      <p:sp>
        <p:nvSpPr>
          <p:cNvPr id="60" name="正方形/長方形 59"/>
          <p:cNvSpPr/>
          <p:nvPr/>
        </p:nvSpPr>
        <p:spPr>
          <a:xfrm>
            <a:off x="3017464" y="2264902"/>
            <a:ext cx="1711553" cy="360000"/>
          </a:xfrm>
          <a:prstGeom prst="rect">
            <a:avLst/>
          </a:prstGeom>
          <a:noFill/>
          <a:ln w="25400" cap="flat" cmpd="sng" algn="ctr">
            <a:noFill/>
            <a:prstDash val="solid"/>
          </a:ln>
          <a:effectLst/>
        </p:spPr>
        <p:txBody>
          <a:bodyPr lIns="0" tIns="72000" rIns="0" bIns="0"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smtClean="0">
                <a:ln>
                  <a:noFill/>
                </a:ln>
                <a:solidFill>
                  <a:srgbClr val="C00000"/>
                </a:solidFill>
                <a:effectLst/>
                <a:uLnTx/>
                <a:uFillTx/>
                <a:latin typeface="メイリオ"/>
                <a:ea typeface="メイリオ"/>
                <a:cs typeface="+mn-cs"/>
              </a:rPr>
              <a:t>●</a:t>
            </a:r>
            <a:r>
              <a:rPr kumimoji="0" lang="ja-JP" altLang="en-US" sz="2000" b="1" i="0" u="none" strike="noStrike" kern="0" cap="none" spc="0" normalizeH="0" baseline="0" noProof="0" dirty="0" smtClean="0">
                <a:ln>
                  <a:noFill/>
                </a:ln>
                <a:solidFill>
                  <a:prstClr val="black"/>
                </a:solidFill>
                <a:effectLst/>
                <a:uLnTx/>
                <a:uFillTx/>
                <a:latin typeface="メイリオ"/>
                <a:ea typeface="メイリオ"/>
                <a:cs typeface="+mn-cs"/>
              </a:rPr>
              <a:t>共同研究</a:t>
            </a:r>
          </a:p>
        </p:txBody>
      </p:sp>
      <p:pic>
        <p:nvPicPr>
          <p:cNvPr id="1028" name="Picture 4" descr="C:\Users\yumiko\Desktop\suraido\jyosei_E_1.png"/>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b="34504"/>
          <a:stretch/>
        </p:blipFill>
        <p:spPr bwMode="auto">
          <a:xfrm>
            <a:off x="4140929" y="4079788"/>
            <a:ext cx="528675" cy="110460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yumiko\Desktop\suraido\jyosei_F_3.png"/>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flipH="1">
            <a:off x="2761157" y="3921945"/>
            <a:ext cx="1545046" cy="1262447"/>
          </a:xfrm>
          <a:prstGeom prst="rect">
            <a:avLst/>
          </a:prstGeom>
          <a:noFill/>
          <a:extLst>
            <a:ext uri="{909E8E84-426E-40DD-AFC4-6F175D3DCCD1}">
              <a14:hiddenFill xmlns:a14="http://schemas.microsoft.com/office/drawing/2010/main">
                <a:solidFill>
                  <a:srgbClr val="FFFFFF"/>
                </a:solidFill>
              </a14:hiddenFill>
            </a:ext>
          </a:extLst>
        </p:spPr>
      </p:pic>
      <p:grpSp>
        <p:nvGrpSpPr>
          <p:cNvPr id="27" name="グループ化 26"/>
          <p:cNvGrpSpPr/>
          <p:nvPr/>
        </p:nvGrpSpPr>
        <p:grpSpPr>
          <a:xfrm>
            <a:off x="5502701" y="4296272"/>
            <a:ext cx="1941142" cy="888120"/>
            <a:chOff x="6891902" y="4754294"/>
            <a:chExt cx="2094176" cy="958137"/>
          </a:xfrm>
        </p:grpSpPr>
        <p:sp>
          <p:nvSpPr>
            <p:cNvPr id="26" name="角丸四角形 25"/>
            <p:cNvSpPr/>
            <p:nvPr/>
          </p:nvSpPr>
          <p:spPr>
            <a:xfrm>
              <a:off x="6891902" y="4754294"/>
              <a:ext cx="2094176" cy="958137"/>
            </a:xfrm>
            <a:prstGeom prst="roundRect">
              <a:avLst>
                <a:gd name="adj" fmla="val 786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15" name="図 14" descr="daikin_logo.png"/>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978248" y="4802724"/>
              <a:ext cx="1859623" cy="523983"/>
            </a:xfrm>
            <a:prstGeom prst="roundRect">
              <a:avLst>
                <a:gd name="adj" fmla="val 13763"/>
              </a:avLst>
            </a:prstGeom>
            <a:solidFill>
              <a:schemeClr val="bg1"/>
            </a:solidFill>
          </p:spPr>
        </p:pic>
        <p:pic>
          <p:nvPicPr>
            <p:cNvPr id="16" name="図 15" descr="daikin_text.png"/>
            <p:cNvPicPr>
              <a:picLocks noChangeAspect="1"/>
            </p:cNvPicPr>
            <p:nvPr/>
          </p:nvPicPr>
          <p:blipFill>
            <a:blip r:embed="rId16" cstate="print"/>
            <a:stretch>
              <a:fillRect/>
            </a:stretch>
          </p:blipFill>
          <p:spPr>
            <a:xfrm>
              <a:off x="6891902" y="5373418"/>
              <a:ext cx="2064071" cy="268996"/>
            </a:xfrm>
            <a:prstGeom prst="roundRect">
              <a:avLst/>
            </a:prstGeom>
          </p:spPr>
        </p:pic>
      </p:grpSp>
      <p:sp>
        <p:nvSpPr>
          <p:cNvPr id="59" name="正方形/長方形 58"/>
          <p:cNvSpPr/>
          <p:nvPr/>
        </p:nvSpPr>
        <p:spPr>
          <a:xfrm>
            <a:off x="2178188" y="4760022"/>
            <a:ext cx="1711553" cy="360000"/>
          </a:xfrm>
          <a:prstGeom prst="rect">
            <a:avLst/>
          </a:prstGeom>
          <a:noFill/>
          <a:ln w="25400" cap="flat" cmpd="sng" algn="ctr">
            <a:noFill/>
            <a:prstDash val="solid"/>
          </a:ln>
          <a:effectLst/>
        </p:spPr>
        <p:txBody>
          <a:bodyPr lIns="0" tIns="72000" rIns="0" bIns="0"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smtClean="0">
                <a:ln>
                  <a:noFill/>
                </a:ln>
                <a:solidFill>
                  <a:srgbClr val="C00000"/>
                </a:solidFill>
                <a:effectLst/>
                <a:uLnTx/>
                <a:uFillTx/>
                <a:latin typeface="メイリオ"/>
                <a:ea typeface="メイリオ"/>
                <a:cs typeface="+mn-cs"/>
              </a:rPr>
              <a:t>●</a:t>
            </a:r>
            <a:r>
              <a:rPr kumimoji="0" lang="ja-JP" altLang="en-US" sz="2000" b="1" i="0" u="none" strike="noStrike" kern="0" cap="none" spc="0" normalizeH="0" baseline="0" noProof="0" dirty="0" smtClean="0">
                <a:ln>
                  <a:noFill/>
                </a:ln>
                <a:solidFill>
                  <a:prstClr val="black"/>
                </a:solidFill>
                <a:effectLst/>
                <a:uLnTx/>
                <a:uFillTx/>
                <a:latin typeface="メイリオ"/>
                <a:ea typeface="メイリオ"/>
                <a:cs typeface="+mn-cs"/>
              </a:rPr>
              <a:t>インターン</a:t>
            </a:r>
          </a:p>
        </p:txBody>
      </p:sp>
      <p:sp>
        <p:nvSpPr>
          <p:cNvPr id="42" name="タイトル 1"/>
          <p:cNvSpPr txBox="1">
            <a:spLocks/>
          </p:cNvSpPr>
          <p:nvPr/>
        </p:nvSpPr>
        <p:spPr>
          <a:xfrm>
            <a:off x="131496" y="752714"/>
            <a:ext cx="4004600" cy="241142"/>
          </a:xfrm>
          <a:prstGeom prst="rect">
            <a:avLst/>
          </a:prstGeom>
        </p:spPr>
        <p:txBody>
          <a:bodyPr vert="horz" wrap="none" lIns="0" tIns="108000" rIns="0" bIns="0" rtlCol="0" anchor="ctr">
            <a:noAutofit/>
          </a:bodyPr>
          <a:lstStyle>
            <a:lvl1pPr algn="ctr" defTabSz="914400" rtl="0" eaLnBrk="1" latinLnBrk="0" hangingPunct="1">
              <a:spcBef>
                <a:spcPct val="0"/>
              </a:spcBef>
              <a:buNone/>
              <a:defRPr kumimoji="1" sz="2600" b="1" kern="1200">
                <a:solidFill>
                  <a:schemeClr val="bg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1" lang="ja-JP" altLang="en-US" sz="1200" b="1" i="0" u="none" strike="noStrike" kern="1200" cap="none" spc="0" normalizeH="0" baseline="0" noProof="0" dirty="0" smtClean="0">
                <a:ln>
                  <a:noFill/>
                </a:ln>
                <a:solidFill>
                  <a:srgbClr val="9A1616"/>
                </a:solidFill>
                <a:effectLst/>
                <a:uLnTx/>
                <a:uFillTx/>
                <a:latin typeface="メイリオ"/>
                <a:ea typeface="メイリオ"/>
                <a:cs typeface="+mj-cs"/>
              </a:rPr>
              <a:t>ダイバーシティ研究環境実現イニシアティブ</a:t>
            </a:r>
            <a:endParaRPr kumimoji="1" lang="ja-JP" altLang="en-US" sz="1200" b="1" i="0" u="none" strike="noStrike" kern="1200" cap="none" spc="0" normalizeH="0" baseline="0" noProof="0" dirty="0">
              <a:ln>
                <a:noFill/>
              </a:ln>
              <a:solidFill>
                <a:srgbClr val="9A1616"/>
              </a:solidFill>
              <a:effectLst/>
              <a:uLnTx/>
              <a:uFillTx/>
              <a:latin typeface="メイリオ"/>
              <a:ea typeface="メイリオ"/>
              <a:cs typeface="+mj-cs"/>
            </a:endParaRPr>
          </a:p>
        </p:txBody>
      </p:sp>
      <p:grpSp>
        <p:nvGrpSpPr>
          <p:cNvPr id="43" name="グループ化 42"/>
          <p:cNvGrpSpPr/>
          <p:nvPr/>
        </p:nvGrpSpPr>
        <p:grpSpPr>
          <a:xfrm>
            <a:off x="1371743" y="214227"/>
            <a:ext cx="1297156" cy="447399"/>
            <a:chOff x="1400938" y="-837345"/>
            <a:chExt cx="1297156" cy="447399"/>
          </a:xfrm>
        </p:grpSpPr>
        <p:sp>
          <p:nvSpPr>
            <p:cNvPr id="46" name="角丸四角形 45"/>
            <p:cNvSpPr/>
            <p:nvPr/>
          </p:nvSpPr>
          <p:spPr>
            <a:xfrm>
              <a:off x="1400938" y="-740889"/>
              <a:ext cx="1297156" cy="288000"/>
            </a:xfrm>
            <a:prstGeom prst="roundRect">
              <a:avLst>
                <a:gd name="adj" fmla="val 50000"/>
              </a:avLst>
            </a:prstGeom>
            <a:solidFill>
              <a:srgbClr val="FFC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47" name="円/楕円 7"/>
            <p:cNvSpPr/>
            <p:nvPr/>
          </p:nvSpPr>
          <p:spPr>
            <a:xfrm>
              <a:off x="2126101" y="-785946"/>
              <a:ext cx="396000" cy="396000"/>
            </a:xfrm>
            <a:prstGeom prst="ellipse">
              <a:avLst/>
            </a:prstGeom>
            <a:solidFill>
              <a:srgbClr val="2D287F"/>
            </a:solidFill>
            <a:ln w="1905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48" name="テキスト ボックス 47"/>
            <p:cNvSpPr txBox="1"/>
            <p:nvPr/>
          </p:nvSpPr>
          <p:spPr>
            <a:xfrm>
              <a:off x="1523129" y="-664470"/>
              <a:ext cx="521493" cy="135731"/>
            </a:xfrm>
            <a:prstGeom prst="rect">
              <a:avLst/>
            </a:prstGeom>
            <a:noFill/>
          </p:spPr>
          <p:txBody>
            <a:bodyPr wrap="none" lIns="0" tIns="0" rIns="0" bIns="0" rtlCol="0" anchor="t" anchorCtr="0">
              <a:prstTxWarp prst="textPlai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latin typeface="メイリオ"/>
                  <a:ea typeface="メイリオ"/>
                  <a:cs typeface="+mn-cs"/>
                </a:rPr>
                <a:t>アプローチ</a:t>
              </a:r>
            </a:p>
          </p:txBody>
        </p:sp>
        <p:sp>
          <p:nvSpPr>
            <p:cNvPr id="49" name="テキスト ボックス 48"/>
            <p:cNvSpPr txBox="1"/>
            <p:nvPr/>
          </p:nvSpPr>
          <p:spPr>
            <a:xfrm>
              <a:off x="2162991" y="-837345"/>
              <a:ext cx="330123" cy="399479"/>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dirty="0" smtClean="0">
                  <a:ln>
                    <a:noFill/>
                  </a:ln>
                  <a:solidFill>
                    <a:prstClr val="white"/>
                  </a:solidFill>
                  <a:effectLst/>
                  <a:uLnTx/>
                  <a:uFillTx/>
                  <a:latin typeface="Arial" panose="020B0604020202020204" pitchFamily="34" charset="0"/>
                  <a:ea typeface="メイリオ"/>
                  <a:cs typeface="Arial" panose="020B0604020202020204" pitchFamily="34" charset="0"/>
                </a:rPr>
                <a:t>4</a:t>
              </a:r>
              <a:endParaRPr kumimoji="1" lang="ja-JP" altLang="en-US" sz="3200" b="1" i="0" u="none" strike="noStrike" kern="1200" cap="none" spc="0" normalizeH="0" baseline="0" noProof="0" dirty="0">
                <a:ln>
                  <a:noFill/>
                </a:ln>
                <a:solidFill>
                  <a:prstClr val="white"/>
                </a:solidFill>
                <a:effectLst/>
                <a:uLnTx/>
                <a:uFillTx/>
                <a:latin typeface="Arial" panose="020B0604020202020204" pitchFamily="34" charset="0"/>
                <a:ea typeface="メイリオ"/>
                <a:cs typeface="Arial" panose="020B0604020202020204" pitchFamily="34" charset="0"/>
              </a:endParaRPr>
            </a:p>
          </p:txBody>
        </p:sp>
      </p:grpSp>
      <p:cxnSp>
        <p:nvCxnSpPr>
          <p:cNvPr id="50" name="直線コネクタ 49"/>
          <p:cNvCxnSpPr/>
          <p:nvPr/>
        </p:nvCxnSpPr>
        <p:spPr>
          <a:xfrm>
            <a:off x="0" y="692150"/>
            <a:ext cx="9144000"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4053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0" y="739992"/>
            <a:ext cx="9143999" cy="2008203"/>
          </a:xfrm>
          <a:prstGeom prst="rect">
            <a:avLst/>
          </a:prstGeom>
          <a:solidFill>
            <a:schemeClr val="accent1"/>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19" name="正方形/長方形 18"/>
          <p:cNvSpPr/>
          <p:nvPr/>
        </p:nvSpPr>
        <p:spPr>
          <a:xfrm>
            <a:off x="1" y="1667093"/>
            <a:ext cx="9144000" cy="897811"/>
          </a:xfrm>
          <a:prstGeom prst="rect">
            <a:avLst/>
          </a:prstGeom>
          <a:gradFill flip="none" rotWithShape="1">
            <a:gsLst>
              <a:gs pos="100000">
                <a:srgbClr val="92D050"/>
              </a:gs>
              <a:gs pos="0">
                <a:schemeClr val="accent2">
                  <a:lumMod val="40000"/>
                  <a:lumOff val="60000"/>
                  <a:shade val="100000"/>
                  <a:satMod val="115000"/>
                </a:schemeClr>
              </a:gs>
            </a:gsLst>
            <a:lin ang="0" scaled="0"/>
            <a:tileRect/>
          </a:gra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7" name="円/楕円 6"/>
          <p:cNvSpPr/>
          <p:nvPr/>
        </p:nvSpPr>
        <p:spPr>
          <a:xfrm>
            <a:off x="414064" y="829032"/>
            <a:ext cx="2434894" cy="2434896"/>
          </a:xfrm>
          <a:prstGeom prst="ellipse">
            <a:avLst/>
          </a:prstGeom>
          <a:solidFill>
            <a:schemeClr val="bg1"/>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lang="ja-JP" altLang="en-US" dirty="0" smtClean="0"/>
              <a:t>産学共創本部の発足</a:t>
            </a:r>
            <a:endParaRPr kumimoji="1" lang="ja-JP" altLang="en-US" dirty="0"/>
          </a:p>
        </p:txBody>
      </p:sp>
      <p:sp>
        <p:nvSpPr>
          <p:cNvPr id="18" name="テキスト ボックス 17"/>
          <p:cNvSpPr txBox="1"/>
          <p:nvPr/>
        </p:nvSpPr>
        <p:spPr>
          <a:xfrm>
            <a:off x="3203848" y="2788852"/>
            <a:ext cx="5544616" cy="1270848"/>
          </a:xfrm>
          <a:prstGeom prst="rect">
            <a:avLst/>
          </a:prstGeom>
          <a:noFill/>
        </p:spPr>
        <p:txBody>
          <a:bodyPr wrap="square" lIns="0" tIns="0" rIns="0" bIns="0" rtlCol="0" anchor="t" anchorCtr="0">
            <a:noAutofit/>
          </a:bodyPr>
          <a:lstStyle/>
          <a:p>
            <a:pPr marL="0" marR="0" lvl="0" indent="0" algn="just" defTabSz="914400" rtl="0" eaLnBrk="1" fontAlgn="base" latinLnBrk="0" hangingPunct="1">
              <a:lnSpc>
                <a:spcPts val="2400"/>
              </a:lnSpc>
              <a:spcBef>
                <a:spcPct val="0"/>
              </a:spcBef>
              <a:spcAft>
                <a:spcPct val="0"/>
              </a:spcAft>
              <a:buClrTx/>
              <a:buSzTx/>
              <a:buFontTx/>
              <a:buNone/>
              <a:tabLst/>
              <a:defRPr/>
            </a:pPr>
            <a:r>
              <a:rPr kumimoji="1" lang="ja-JP" altLang="en-US" sz="1800" b="1" i="1" u="none" strike="noStrike" kern="1200" cap="none" spc="0" normalizeH="0" baseline="0" noProof="0" dirty="0">
                <a:ln>
                  <a:noFill/>
                </a:ln>
                <a:solidFill>
                  <a:prstClr val="black"/>
                </a:solidFill>
                <a:effectLst/>
                <a:uLnTx/>
                <a:uFillTx/>
                <a:latin typeface="メイリオ"/>
                <a:ea typeface="メイリオ"/>
                <a:cs typeface="+mn-cs"/>
              </a:rPr>
              <a:t>産学共創本部が、決意表明と共創を目指すテーマの提案を行い、産学官民の声を広くお聞きするスタートの場として開催したもので</a:t>
            </a:r>
            <a:r>
              <a:rPr kumimoji="1" lang="en-US" altLang="ja-JP" sz="1800" b="1" i="0" u="none" strike="noStrike" kern="1200" cap="none" spc="0" normalizeH="0" baseline="0" noProof="0" dirty="0">
                <a:ln>
                  <a:noFill/>
                </a:ln>
                <a:solidFill>
                  <a:srgbClr val="FF0000"/>
                </a:solidFill>
                <a:effectLst/>
                <a:uLnTx/>
                <a:uFillTx/>
                <a:latin typeface="メイリオ"/>
                <a:ea typeface="メイリオ"/>
                <a:cs typeface="+mn-cs"/>
              </a:rPr>
              <a:t>550</a:t>
            </a:r>
            <a:r>
              <a:rPr kumimoji="1" lang="ja-JP" altLang="en-US" sz="1800" b="1" i="1" u="none" strike="noStrike" kern="1200" cap="none" spc="0" normalizeH="0" baseline="0" noProof="0" dirty="0">
                <a:ln>
                  <a:noFill/>
                </a:ln>
                <a:solidFill>
                  <a:srgbClr val="FF0000"/>
                </a:solidFill>
                <a:effectLst/>
                <a:uLnTx/>
                <a:uFillTx/>
                <a:latin typeface="メイリオ"/>
                <a:ea typeface="メイリオ"/>
                <a:cs typeface="+mn-cs"/>
              </a:rPr>
              <a:t>名を超える方々</a:t>
            </a:r>
            <a:r>
              <a:rPr kumimoji="1" lang="ja-JP" altLang="en-US" sz="1800" b="1" i="1" u="none" strike="noStrike" kern="1200" cap="none" spc="0" normalizeH="0" baseline="0" noProof="0" dirty="0">
                <a:ln>
                  <a:noFill/>
                </a:ln>
                <a:solidFill>
                  <a:prstClr val="black"/>
                </a:solidFill>
                <a:effectLst/>
                <a:uLnTx/>
                <a:uFillTx/>
                <a:latin typeface="メイリオ"/>
                <a:ea typeface="メイリオ"/>
                <a:cs typeface="+mn-cs"/>
              </a:rPr>
              <a:t>にご参加いただきました。</a:t>
            </a:r>
          </a:p>
        </p:txBody>
      </p:sp>
      <p:sp>
        <p:nvSpPr>
          <p:cNvPr id="11" name="テキスト ボックス 10"/>
          <p:cNvSpPr txBox="1"/>
          <p:nvPr/>
        </p:nvSpPr>
        <p:spPr>
          <a:xfrm>
            <a:off x="3203848" y="850334"/>
            <a:ext cx="5544616" cy="706417"/>
          </a:xfrm>
          <a:prstGeom prst="rect">
            <a:avLst/>
          </a:prstGeom>
          <a:noFill/>
          <a:ln>
            <a:noFill/>
          </a:ln>
          <a:effectLst/>
        </p:spPr>
        <p:style>
          <a:lnRef idx="1">
            <a:schemeClr val="accent6"/>
          </a:lnRef>
          <a:fillRef idx="3">
            <a:schemeClr val="accent6"/>
          </a:fillRef>
          <a:effectRef idx="2">
            <a:schemeClr val="accent6"/>
          </a:effectRef>
          <a:fontRef idx="minor">
            <a:schemeClr val="lt1"/>
          </a:fontRef>
        </p:style>
        <p:txBody>
          <a:bodyPr wrap="none" lIns="0" tIns="72000" rIns="0" bIns="0" rtlCol="0" anchor="ctr" anchorCtr="0">
            <a:noAutofit/>
          </a:bodyPr>
          <a:lstStyle/>
          <a:p>
            <a:pPr marL="0" marR="0" lvl="0" indent="0" algn="l" defTabSz="914400" rtl="0" eaLnBrk="1" fontAlgn="base" latinLnBrk="0" hangingPunct="1">
              <a:lnSpc>
                <a:spcPts val="2880"/>
              </a:lnSpc>
              <a:spcBef>
                <a:spcPct val="0"/>
              </a:spcBef>
              <a:spcAft>
                <a:spcPct val="0"/>
              </a:spcAft>
              <a:buClrTx/>
              <a:buSzTx/>
              <a:buFontTx/>
              <a:buNone/>
              <a:tabLst/>
              <a:defRPr/>
            </a:pPr>
            <a:r>
              <a:rPr kumimoji="1" lang="en-US" altLang="ja-JP" sz="2000" b="1" i="0" u="none" strike="noStrike" kern="1200" cap="none" spc="0" normalizeH="0" baseline="0" noProof="0" dirty="0" smtClean="0">
                <a:ln>
                  <a:noFill/>
                </a:ln>
                <a:solidFill>
                  <a:prstClr val="white"/>
                </a:solidFill>
                <a:effectLst/>
                <a:uLnTx/>
                <a:uFillTx/>
                <a:latin typeface="メイリオ"/>
                <a:ea typeface="メイリオ"/>
                <a:cs typeface="+mn-cs"/>
              </a:rPr>
              <a:t>2017</a:t>
            </a:r>
            <a:r>
              <a:rPr kumimoji="1" lang="ja-JP" altLang="en-US" sz="2000" b="1" i="0" u="none" strike="noStrike" kern="1200" cap="none" spc="0" normalizeH="0" baseline="0" noProof="0" dirty="0" smtClean="0">
                <a:ln>
                  <a:noFill/>
                </a:ln>
                <a:solidFill>
                  <a:prstClr val="white"/>
                </a:solidFill>
                <a:effectLst/>
                <a:uLnTx/>
                <a:uFillTx/>
                <a:latin typeface="メイリオ"/>
                <a:ea typeface="メイリオ"/>
                <a:cs typeface="+mn-cs"/>
              </a:rPr>
              <a:t>年</a:t>
            </a:r>
            <a:r>
              <a:rPr kumimoji="1" lang="en-US" altLang="ja-JP" sz="2000" b="1" i="0" u="none" strike="noStrike" kern="1200" cap="none" spc="0" normalizeH="0" baseline="0" noProof="0" dirty="0" smtClean="0">
                <a:ln>
                  <a:noFill/>
                </a:ln>
                <a:solidFill>
                  <a:prstClr val="white"/>
                </a:solidFill>
                <a:effectLst/>
                <a:uLnTx/>
                <a:uFillTx/>
                <a:latin typeface="メイリオ"/>
                <a:ea typeface="メイリオ"/>
                <a:cs typeface="+mn-cs"/>
              </a:rPr>
              <a:t>7</a:t>
            </a:r>
            <a:r>
              <a:rPr kumimoji="1" lang="ja-JP" altLang="en-US" sz="2000" b="1" i="0" u="none" strike="noStrike" kern="1200" cap="none" spc="0" normalizeH="0" baseline="0" noProof="0" dirty="0" smtClean="0">
                <a:ln>
                  <a:noFill/>
                </a:ln>
                <a:solidFill>
                  <a:prstClr val="white"/>
                </a:solidFill>
                <a:effectLst/>
                <a:uLnTx/>
                <a:uFillTx/>
                <a:latin typeface="メイリオ"/>
                <a:ea typeface="メイリオ"/>
                <a:cs typeface="+mn-cs"/>
              </a:rPr>
              <a:t>月</a:t>
            </a:r>
            <a:r>
              <a:rPr kumimoji="1" lang="en-US" altLang="ja-JP" sz="2000" b="1" i="0" u="none" strike="noStrike" kern="1200" cap="none" spc="0" normalizeH="0" baseline="0" noProof="0" dirty="0" smtClean="0">
                <a:ln>
                  <a:noFill/>
                </a:ln>
                <a:solidFill>
                  <a:prstClr val="white"/>
                </a:solidFill>
                <a:effectLst/>
                <a:uLnTx/>
                <a:uFillTx/>
                <a:latin typeface="メイリオ"/>
                <a:ea typeface="メイリオ"/>
                <a:cs typeface="+mn-cs"/>
              </a:rPr>
              <a:t>4</a:t>
            </a:r>
            <a:r>
              <a:rPr kumimoji="1" lang="ja-JP" altLang="en-US" sz="2000" b="1" i="0" u="none" strike="noStrike" kern="1200" cap="none" spc="0" normalizeH="0" baseline="0" noProof="0" dirty="0" smtClean="0">
                <a:ln>
                  <a:noFill/>
                </a:ln>
                <a:solidFill>
                  <a:prstClr val="white"/>
                </a:solidFill>
                <a:effectLst/>
                <a:uLnTx/>
                <a:uFillTx/>
                <a:latin typeface="メイリオ"/>
                <a:ea typeface="メイリオ"/>
                <a:cs typeface="+mn-cs"/>
              </a:rPr>
              <a:t>日開催</a:t>
            </a:r>
            <a:endParaRPr kumimoji="1" lang="en-US" altLang="ja-JP" sz="20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l" defTabSz="914400" rtl="0" eaLnBrk="1" fontAlgn="base" latinLnBrk="0" hangingPunct="1">
              <a:lnSpc>
                <a:spcPts val="2880"/>
              </a:lnSpc>
              <a:spcBef>
                <a:spcPct val="0"/>
              </a:spcBef>
              <a:spcAft>
                <a:spcPct val="0"/>
              </a:spcAft>
              <a:buClrTx/>
              <a:buSzTx/>
              <a:buFontTx/>
              <a:buNone/>
              <a:tabLst/>
              <a:defRPr/>
            </a:pPr>
            <a:r>
              <a:rPr kumimoji="1" lang="ja-JP" altLang="en-US" sz="2400" b="1" i="0" u="none" strike="noStrike" kern="1200" cap="none" spc="0" normalizeH="0" baseline="0" noProof="0" dirty="0" smtClean="0">
                <a:ln>
                  <a:noFill/>
                </a:ln>
                <a:solidFill>
                  <a:prstClr val="white"/>
                </a:solidFill>
                <a:effectLst/>
                <a:uLnTx/>
                <a:uFillTx/>
                <a:latin typeface="メイリオ"/>
                <a:ea typeface="メイリオ"/>
                <a:cs typeface="+mn-cs"/>
              </a:rPr>
              <a:t>産学共創本部キックオフシンポジウム</a:t>
            </a:r>
            <a:endParaRPr kumimoji="1" lang="ja-JP" altLang="en-US" sz="2400" b="1" i="1"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4" name="図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0758" y="957893"/>
            <a:ext cx="2721505" cy="3008538"/>
          </a:xfrm>
          <a:prstGeom prst="rect">
            <a:avLst/>
          </a:prstGeom>
        </p:spPr>
      </p:pic>
      <p:grpSp>
        <p:nvGrpSpPr>
          <p:cNvPr id="14" name="グループ化 13"/>
          <p:cNvGrpSpPr/>
          <p:nvPr/>
        </p:nvGrpSpPr>
        <p:grpSpPr>
          <a:xfrm>
            <a:off x="-1" y="4043342"/>
            <a:ext cx="9143999" cy="2426420"/>
            <a:chOff x="0" y="4095292"/>
            <a:chExt cx="8632458" cy="2304256"/>
          </a:xfrm>
        </p:grpSpPr>
        <p:pic>
          <p:nvPicPr>
            <p:cNvPr id="9" name="図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97848" y="4095292"/>
              <a:ext cx="1734610" cy="1158494"/>
            </a:xfrm>
            <a:prstGeom prst="rect">
              <a:avLst/>
            </a:prstGeom>
          </p:spPr>
        </p:pic>
        <p:pic>
          <p:nvPicPr>
            <p:cNvPr id="8" name="図 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897848" y="5241054"/>
              <a:ext cx="1734610" cy="1158494"/>
            </a:xfrm>
            <a:prstGeom prst="rect">
              <a:avLst/>
            </a:prstGeom>
          </p:spPr>
        </p:pic>
        <p:pic>
          <p:nvPicPr>
            <p:cNvPr id="5" name="図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0" y="4095292"/>
              <a:ext cx="3450157" cy="2304256"/>
            </a:xfrm>
            <a:prstGeom prst="rect">
              <a:avLst/>
            </a:prstGeom>
          </p:spPr>
        </p:pic>
        <p:pic>
          <p:nvPicPr>
            <p:cNvPr id="6" name="図 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443129" y="4095292"/>
              <a:ext cx="3456385" cy="2304256"/>
            </a:xfrm>
            <a:prstGeom prst="rect">
              <a:avLst/>
            </a:prstGeom>
          </p:spPr>
        </p:pic>
      </p:grpSp>
      <p:sp>
        <p:nvSpPr>
          <p:cNvPr id="17" name="テキスト ボックス 16"/>
          <p:cNvSpPr txBox="1"/>
          <p:nvPr/>
        </p:nvSpPr>
        <p:spPr>
          <a:xfrm>
            <a:off x="3216507" y="1707750"/>
            <a:ext cx="4078543" cy="816496"/>
          </a:xfrm>
          <a:prstGeom prst="rect">
            <a:avLst/>
          </a:prstGeom>
          <a:noFill/>
          <a:ln>
            <a:noFill/>
          </a:ln>
          <a:effectLst/>
          <a:scene3d>
            <a:camera prst="orthographicFront" fov="0">
              <a:rot lat="0" lon="0" rev="0"/>
            </a:camera>
            <a:lightRig rig="brightRoom" dir="tl">
              <a:rot lat="0" lon="0" rev="8700000"/>
            </a:lightRig>
          </a:scene3d>
          <a:sp3d>
            <a:contourClr>
              <a:schemeClr val="accent6">
                <a:shade val="80000"/>
              </a:schemeClr>
            </a:contourClr>
          </a:sp3d>
        </p:spPr>
        <p:style>
          <a:lnRef idx="1">
            <a:schemeClr val="accent6"/>
          </a:lnRef>
          <a:fillRef idx="3">
            <a:schemeClr val="accent6"/>
          </a:fillRef>
          <a:effectRef idx="2">
            <a:schemeClr val="accent6"/>
          </a:effectRef>
          <a:fontRef idx="minor">
            <a:schemeClr val="lt1"/>
          </a:fontRef>
        </p:style>
        <p:txBody>
          <a:bodyPr wrap="square" lIns="0" tIns="72000" rIns="0" bIns="0" rtlCol="0" anchor="ctr" anchorCtr="0">
            <a:spAutoFit/>
          </a:bodyPr>
          <a:lstStyle/>
          <a:p>
            <a:pPr marL="0" marR="0" lvl="0" indent="0" algn="l" defTabSz="914400" rtl="0" eaLnBrk="1" fontAlgn="base" latinLnBrk="0" hangingPunct="1">
              <a:lnSpc>
                <a:spcPts val="2880"/>
              </a:lnSpc>
              <a:spcBef>
                <a:spcPct val="0"/>
              </a:spcBef>
              <a:spcAft>
                <a:spcPct val="0"/>
              </a:spcAft>
              <a:buClrTx/>
              <a:buSzTx/>
              <a:buFontTx/>
              <a:buNone/>
              <a:tabLst/>
              <a:defRPr/>
            </a:pPr>
            <a:r>
              <a:rPr kumimoji="1" lang="ja-JP" altLang="en-US" sz="2400" b="1" i="1"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2400" b="1" i="1" u="none" strike="noStrike" kern="1200" cap="none" spc="0" normalizeH="0" baseline="0" noProof="0" dirty="0">
                <a:ln>
                  <a:noFill/>
                </a:ln>
                <a:solidFill>
                  <a:prstClr val="black"/>
                </a:solidFill>
                <a:effectLst/>
                <a:uLnTx/>
                <a:uFillTx/>
                <a:latin typeface="メイリオ"/>
                <a:ea typeface="メイリオ"/>
                <a:cs typeface="+mn-cs"/>
              </a:rPr>
              <a:t>社会課題からスタートし</a:t>
            </a:r>
            <a:r>
              <a:rPr kumimoji="1" lang="ja-JP" altLang="en-US" sz="2400" b="1" i="1"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en-US" altLang="ja-JP" sz="2400" b="1" i="1"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400" rtl="0" eaLnBrk="1" fontAlgn="base" latinLnBrk="0" hangingPunct="1">
              <a:lnSpc>
                <a:spcPts val="2880"/>
              </a:lnSpc>
              <a:spcBef>
                <a:spcPct val="0"/>
              </a:spcBef>
              <a:spcAft>
                <a:spcPct val="0"/>
              </a:spcAft>
              <a:buClrTx/>
              <a:buSzTx/>
              <a:buFontTx/>
              <a:buNone/>
              <a:tabLst/>
              <a:defRPr/>
            </a:pPr>
            <a:r>
              <a:rPr kumimoji="1" lang="ja-JP" altLang="en-US" sz="2400" b="1" i="1" u="none" strike="noStrike" kern="1200" cap="none" spc="0" normalizeH="0" baseline="0" noProof="0" dirty="0" smtClean="0">
                <a:ln>
                  <a:noFill/>
                </a:ln>
                <a:solidFill>
                  <a:prstClr val="black"/>
                </a:solidFill>
                <a:effectLst/>
                <a:uLnTx/>
                <a:uFillTx/>
                <a:latin typeface="メイリオ"/>
                <a:ea typeface="メイリオ"/>
                <a:cs typeface="+mn-cs"/>
              </a:rPr>
              <a:t>　未来</a:t>
            </a:r>
            <a:r>
              <a:rPr kumimoji="1" lang="ja-JP" altLang="en-US" sz="2400" b="1" i="1" u="none" strike="noStrike" kern="1200" cap="none" spc="0" normalizeH="0" baseline="0" noProof="0" dirty="0">
                <a:ln>
                  <a:noFill/>
                </a:ln>
                <a:solidFill>
                  <a:prstClr val="black"/>
                </a:solidFill>
                <a:effectLst/>
                <a:uLnTx/>
                <a:uFillTx/>
                <a:latin typeface="メイリオ"/>
                <a:ea typeface="メイリオ"/>
                <a:cs typeface="+mn-cs"/>
              </a:rPr>
              <a:t>社会を共に創ろう～</a:t>
            </a:r>
          </a:p>
        </p:txBody>
      </p:sp>
    </p:spTree>
    <p:extLst>
      <p:ext uri="{BB962C8B-B14F-4D97-AF65-F5344CB8AC3E}">
        <p14:creationId xmlns:p14="http://schemas.microsoft.com/office/powerpoint/2010/main" val="3945013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descr="2010071804.jpg"/>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15" name="円/楕円 14"/>
          <p:cNvSpPr/>
          <p:nvPr/>
        </p:nvSpPr>
        <p:spPr>
          <a:xfrm>
            <a:off x="1731818" y="624822"/>
            <a:ext cx="5680364" cy="5680364"/>
          </a:xfrm>
          <a:prstGeom prst="ellipse">
            <a:avLst/>
          </a:prstGeom>
          <a:gradFill flip="none" rotWithShape="1">
            <a:gsLst>
              <a:gs pos="0">
                <a:schemeClr val="bg1"/>
              </a:gs>
              <a:gs pos="62000">
                <a:srgbClr val="7BD323"/>
              </a:gs>
            </a:gsLst>
            <a:path path="circle">
              <a:fillToRect l="50000" t="50000" r="50000" b="50000"/>
            </a:path>
            <a:tileRect/>
          </a:gradFill>
          <a:ln w="381000">
            <a:solidFill>
              <a:schemeClr val="bg1"/>
            </a:solidFill>
          </a:ln>
          <a:effectLst>
            <a:glow rad="4445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nvGrpSpPr>
          <p:cNvPr id="2" name="Group 6"/>
          <p:cNvGrpSpPr>
            <a:grpSpLocks noChangeAspect="1"/>
          </p:cNvGrpSpPr>
          <p:nvPr/>
        </p:nvGrpSpPr>
        <p:grpSpPr bwMode="auto">
          <a:xfrm>
            <a:off x="2255805" y="1148593"/>
            <a:ext cx="5257800" cy="3546475"/>
            <a:chOff x="1223" y="1143"/>
            <a:chExt cx="3312" cy="2234"/>
          </a:xfrm>
        </p:grpSpPr>
        <p:sp>
          <p:nvSpPr>
            <p:cNvPr id="3" name="AutoShape 5"/>
            <p:cNvSpPr>
              <a:spLocks noChangeAspect="1" noChangeArrowheads="1" noTextEdit="1"/>
            </p:cNvSpPr>
            <p:nvPr/>
          </p:nvSpPr>
          <p:spPr bwMode="auto">
            <a:xfrm>
              <a:off x="1225" y="1143"/>
              <a:ext cx="3310" cy="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 name="Freeform 7"/>
            <p:cNvSpPr>
              <a:spLocks/>
            </p:cNvSpPr>
            <p:nvPr/>
          </p:nvSpPr>
          <p:spPr bwMode="auto">
            <a:xfrm>
              <a:off x="1719" y="1210"/>
              <a:ext cx="2505" cy="2167"/>
            </a:xfrm>
            <a:custGeom>
              <a:avLst/>
              <a:gdLst>
                <a:gd name="T0" fmla="*/ 1892 w 2351"/>
                <a:gd name="T1" fmla="*/ 1609 h 2034"/>
                <a:gd name="T2" fmla="*/ 1892 w 2351"/>
                <a:gd name="T3" fmla="*/ 1609 h 2034"/>
                <a:gd name="T4" fmla="*/ 1739 w 2351"/>
                <a:gd name="T5" fmla="*/ 2034 h 2034"/>
                <a:gd name="T6" fmla="*/ 1739 w 2351"/>
                <a:gd name="T7" fmla="*/ 2034 h 2034"/>
                <a:gd name="T8" fmla="*/ 0 w 2351"/>
                <a:gd name="T9" fmla="*/ 2034 h 2034"/>
                <a:gd name="T10" fmla="*/ 0 w 2351"/>
                <a:gd name="T11" fmla="*/ 2034 h 2034"/>
                <a:gd name="T12" fmla="*/ 2088 w 2351"/>
                <a:gd name="T13" fmla="*/ 0 h 2034"/>
                <a:gd name="T14" fmla="*/ 2088 w 2351"/>
                <a:gd name="T15" fmla="*/ 0 h 2034"/>
                <a:gd name="T16" fmla="*/ 2282 w 2351"/>
                <a:gd name="T17" fmla="*/ 149 h 2034"/>
                <a:gd name="T18" fmla="*/ 2282 w 2351"/>
                <a:gd name="T19" fmla="*/ 149 h 2034"/>
                <a:gd name="T20" fmla="*/ 2155 w 2351"/>
                <a:gd name="T21" fmla="*/ 272 h 2034"/>
                <a:gd name="T22" fmla="*/ 2155 w 2351"/>
                <a:gd name="T23" fmla="*/ 272 h 2034"/>
                <a:gd name="T24" fmla="*/ 2150 w 2351"/>
                <a:gd name="T25" fmla="*/ 276 h 2034"/>
                <a:gd name="T26" fmla="*/ 2148 w 2351"/>
                <a:gd name="T27" fmla="*/ 286 h 2034"/>
                <a:gd name="T28" fmla="*/ 2148 w 2351"/>
                <a:gd name="T29" fmla="*/ 298 h 2034"/>
                <a:gd name="T30" fmla="*/ 2148 w 2351"/>
                <a:gd name="T31" fmla="*/ 305 h 2034"/>
                <a:gd name="T32" fmla="*/ 2148 w 2351"/>
                <a:gd name="T33" fmla="*/ 305 h 2034"/>
                <a:gd name="T34" fmla="*/ 2152 w 2351"/>
                <a:gd name="T35" fmla="*/ 312 h 2034"/>
                <a:gd name="T36" fmla="*/ 2162 w 2351"/>
                <a:gd name="T37" fmla="*/ 317 h 2034"/>
                <a:gd name="T38" fmla="*/ 2166 w 2351"/>
                <a:gd name="T39" fmla="*/ 324 h 2034"/>
                <a:gd name="T40" fmla="*/ 2176 w 2351"/>
                <a:gd name="T41" fmla="*/ 324 h 2034"/>
                <a:gd name="T42" fmla="*/ 2176 w 2351"/>
                <a:gd name="T43" fmla="*/ 324 h 2034"/>
                <a:gd name="T44" fmla="*/ 2351 w 2351"/>
                <a:gd name="T45" fmla="*/ 324 h 2034"/>
                <a:gd name="T46" fmla="*/ 2351 w 2351"/>
                <a:gd name="T47" fmla="*/ 324 h 2034"/>
                <a:gd name="T48" fmla="*/ 2351 w 2351"/>
                <a:gd name="T49" fmla="*/ 591 h 2034"/>
                <a:gd name="T50" fmla="*/ 2351 w 2351"/>
                <a:gd name="T51" fmla="*/ 591 h 2034"/>
                <a:gd name="T52" fmla="*/ 1892 w 2351"/>
                <a:gd name="T53" fmla="*/ 591 h 2034"/>
                <a:gd name="T54" fmla="*/ 1892 w 2351"/>
                <a:gd name="T55" fmla="*/ 1609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51" h="2034">
                  <a:moveTo>
                    <a:pt x="1892" y="1609"/>
                  </a:moveTo>
                  <a:lnTo>
                    <a:pt x="1892" y="1609"/>
                  </a:lnTo>
                  <a:lnTo>
                    <a:pt x="1739" y="2034"/>
                  </a:lnTo>
                  <a:lnTo>
                    <a:pt x="1739" y="2034"/>
                  </a:lnTo>
                  <a:lnTo>
                    <a:pt x="0" y="2034"/>
                  </a:lnTo>
                  <a:lnTo>
                    <a:pt x="0" y="2034"/>
                  </a:lnTo>
                  <a:lnTo>
                    <a:pt x="2088" y="0"/>
                  </a:lnTo>
                  <a:lnTo>
                    <a:pt x="2088" y="0"/>
                  </a:lnTo>
                  <a:lnTo>
                    <a:pt x="2282" y="149"/>
                  </a:lnTo>
                  <a:lnTo>
                    <a:pt x="2282" y="149"/>
                  </a:lnTo>
                  <a:lnTo>
                    <a:pt x="2155" y="272"/>
                  </a:lnTo>
                  <a:lnTo>
                    <a:pt x="2155" y="272"/>
                  </a:lnTo>
                  <a:lnTo>
                    <a:pt x="2150" y="276"/>
                  </a:lnTo>
                  <a:lnTo>
                    <a:pt x="2148" y="286"/>
                  </a:lnTo>
                  <a:lnTo>
                    <a:pt x="2148" y="298"/>
                  </a:lnTo>
                  <a:lnTo>
                    <a:pt x="2148" y="305"/>
                  </a:lnTo>
                  <a:lnTo>
                    <a:pt x="2148" y="305"/>
                  </a:lnTo>
                  <a:lnTo>
                    <a:pt x="2152" y="312"/>
                  </a:lnTo>
                  <a:lnTo>
                    <a:pt x="2162" y="317"/>
                  </a:lnTo>
                  <a:lnTo>
                    <a:pt x="2166" y="324"/>
                  </a:lnTo>
                  <a:lnTo>
                    <a:pt x="2176" y="324"/>
                  </a:lnTo>
                  <a:lnTo>
                    <a:pt x="2176" y="324"/>
                  </a:lnTo>
                  <a:lnTo>
                    <a:pt x="2351" y="324"/>
                  </a:lnTo>
                  <a:lnTo>
                    <a:pt x="2351" y="324"/>
                  </a:lnTo>
                  <a:lnTo>
                    <a:pt x="2351" y="591"/>
                  </a:lnTo>
                  <a:lnTo>
                    <a:pt x="2351" y="591"/>
                  </a:lnTo>
                  <a:lnTo>
                    <a:pt x="1892" y="591"/>
                  </a:lnTo>
                  <a:lnTo>
                    <a:pt x="1892" y="16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 name="Freeform 8"/>
            <p:cNvSpPr>
              <a:spLocks/>
            </p:cNvSpPr>
            <p:nvPr/>
          </p:nvSpPr>
          <p:spPr bwMode="auto">
            <a:xfrm>
              <a:off x="1891" y="2232"/>
              <a:ext cx="579" cy="702"/>
            </a:xfrm>
            <a:custGeom>
              <a:avLst/>
              <a:gdLst>
                <a:gd name="T0" fmla="*/ 24 w 579"/>
                <a:gd name="T1" fmla="*/ 0 h 702"/>
                <a:gd name="T2" fmla="*/ 362 w 579"/>
                <a:gd name="T3" fmla="*/ 0 h 702"/>
                <a:gd name="T4" fmla="*/ 423 w 579"/>
                <a:gd name="T5" fmla="*/ 2 h 702"/>
                <a:gd name="T6" fmla="*/ 473 w 579"/>
                <a:gd name="T7" fmla="*/ 14 h 702"/>
                <a:gd name="T8" fmla="*/ 508 w 579"/>
                <a:gd name="T9" fmla="*/ 31 h 702"/>
                <a:gd name="T10" fmla="*/ 537 w 579"/>
                <a:gd name="T11" fmla="*/ 57 h 702"/>
                <a:gd name="T12" fmla="*/ 548 w 579"/>
                <a:gd name="T13" fmla="*/ 69 h 702"/>
                <a:gd name="T14" fmla="*/ 570 w 579"/>
                <a:gd name="T15" fmla="*/ 121 h 702"/>
                <a:gd name="T16" fmla="*/ 579 w 579"/>
                <a:gd name="T17" fmla="*/ 206 h 702"/>
                <a:gd name="T18" fmla="*/ 579 w 579"/>
                <a:gd name="T19" fmla="*/ 234 h 702"/>
                <a:gd name="T20" fmla="*/ 572 w 579"/>
                <a:gd name="T21" fmla="*/ 281 h 702"/>
                <a:gd name="T22" fmla="*/ 558 w 579"/>
                <a:gd name="T23" fmla="*/ 326 h 702"/>
                <a:gd name="T24" fmla="*/ 534 w 579"/>
                <a:gd name="T25" fmla="*/ 359 h 702"/>
                <a:gd name="T26" fmla="*/ 520 w 579"/>
                <a:gd name="T27" fmla="*/ 373 h 702"/>
                <a:gd name="T28" fmla="*/ 492 w 579"/>
                <a:gd name="T29" fmla="*/ 397 h 702"/>
                <a:gd name="T30" fmla="*/ 456 w 579"/>
                <a:gd name="T31" fmla="*/ 411 h 702"/>
                <a:gd name="T32" fmla="*/ 414 w 579"/>
                <a:gd name="T33" fmla="*/ 418 h 702"/>
                <a:gd name="T34" fmla="*/ 357 w 579"/>
                <a:gd name="T35" fmla="*/ 423 h 702"/>
                <a:gd name="T36" fmla="*/ 265 w 579"/>
                <a:gd name="T37" fmla="*/ 423 h 702"/>
                <a:gd name="T38" fmla="*/ 213 w 579"/>
                <a:gd name="T39" fmla="*/ 428 h 702"/>
                <a:gd name="T40" fmla="*/ 180 w 579"/>
                <a:gd name="T41" fmla="*/ 442 h 702"/>
                <a:gd name="T42" fmla="*/ 163 w 579"/>
                <a:gd name="T43" fmla="*/ 470 h 702"/>
                <a:gd name="T44" fmla="*/ 161 w 579"/>
                <a:gd name="T45" fmla="*/ 510 h 702"/>
                <a:gd name="T46" fmla="*/ 161 w 579"/>
                <a:gd name="T47" fmla="*/ 565 h 702"/>
                <a:gd name="T48" fmla="*/ 565 w 579"/>
                <a:gd name="T49" fmla="*/ 565 h 702"/>
                <a:gd name="T50" fmla="*/ 565 w 579"/>
                <a:gd name="T51" fmla="*/ 702 h 702"/>
                <a:gd name="T52" fmla="*/ 0 w 579"/>
                <a:gd name="T53" fmla="*/ 702 h 702"/>
                <a:gd name="T54" fmla="*/ 0 w 579"/>
                <a:gd name="T55" fmla="*/ 543 h 702"/>
                <a:gd name="T56" fmla="*/ 0 w 579"/>
                <a:gd name="T57" fmla="*/ 510 h 702"/>
                <a:gd name="T58" fmla="*/ 7 w 579"/>
                <a:gd name="T59" fmla="*/ 447 h 702"/>
                <a:gd name="T60" fmla="*/ 22 w 579"/>
                <a:gd name="T61" fmla="*/ 399 h 702"/>
                <a:gd name="T62" fmla="*/ 48 w 579"/>
                <a:gd name="T63" fmla="*/ 357 h 702"/>
                <a:gd name="T64" fmla="*/ 78 w 579"/>
                <a:gd name="T65" fmla="*/ 326 h 702"/>
                <a:gd name="T66" fmla="*/ 118 w 579"/>
                <a:gd name="T67" fmla="*/ 302 h 702"/>
                <a:gd name="T68" fmla="*/ 168 w 579"/>
                <a:gd name="T69" fmla="*/ 286 h 702"/>
                <a:gd name="T70" fmla="*/ 232 w 579"/>
                <a:gd name="T71" fmla="*/ 279 h 702"/>
                <a:gd name="T72" fmla="*/ 265 w 579"/>
                <a:gd name="T73" fmla="*/ 276 h 702"/>
                <a:gd name="T74" fmla="*/ 352 w 579"/>
                <a:gd name="T75" fmla="*/ 276 h 702"/>
                <a:gd name="T76" fmla="*/ 388 w 579"/>
                <a:gd name="T77" fmla="*/ 274 h 702"/>
                <a:gd name="T78" fmla="*/ 409 w 579"/>
                <a:gd name="T79" fmla="*/ 265 h 702"/>
                <a:gd name="T80" fmla="*/ 421 w 579"/>
                <a:gd name="T81" fmla="*/ 243 h 702"/>
                <a:gd name="T82" fmla="*/ 421 w 579"/>
                <a:gd name="T83" fmla="*/ 206 h 702"/>
                <a:gd name="T84" fmla="*/ 421 w 579"/>
                <a:gd name="T85" fmla="*/ 184 h 702"/>
                <a:gd name="T86" fmla="*/ 414 w 579"/>
                <a:gd name="T87" fmla="*/ 156 h 702"/>
                <a:gd name="T88" fmla="*/ 393 w 579"/>
                <a:gd name="T89" fmla="*/ 142 h 702"/>
                <a:gd name="T90" fmla="*/ 357 w 579"/>
                <a:gd name="T91" fmla="*/ 135 h 702"/>
                <a:gd name="T92" fmla="*/ 331 w 579"/>
                <a:gd name="T93" fmla="*/ 135 h 702"/>
                <a:gd name="T94" fmla="*/ 24 w 579"/>
                <a:gd name="T95"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9" h="702">
                  <a:moveTo>
                    <a:pt x="24" y="0"/>
                  </a:moveTo>
                  <a:lnTo>
                    <a:pt x="24" y="0"/>
                  </a:lnTo>
                  <a:lnTo>
                    <a:pt x="362" y="0"/>
                  </a:lnTo>
                  <a:lnTo>
                    <a:pt x="362" y="0"/>
                  </a:lnTo>
                  <a:lnTo>
                    <a:pt x="393" y="2"/>
                  </a:lnTo>
                  <a:lnTo>
                    <a:pt x="423" y="2"/>
                  </a:lnTo>
                  <a:lnTo>
                    <a:pt x="449" y="10"/>
                  </a:lnTo>
                  <a:lnTo>
                    <a:pt x="473" y="14"/>
                  </a:lnTo>
                  <a:lnTo>
                    <a:pt x="492" y="24"/>
                  </a:lnTo>
                  <a:lnTo>
                    <a:pt x="508" y="31"/>
                  </a:lnTo>
                  <a:lnTo>
                    <a:pt x="527" y="43"/>
                  </a:lnTo>
                  <a:lnTo>
                    <a:pt x="537" y="57"/>
                  </a:lnTo>
                  <a:lnTo>
                    <a:pt x="537" y="57"/>
                  </a:lnTo>
                  <a:lnTo>
                    <a:pt x="548" y="69"/>
                  </a:lnTo>
                  <a:lnTo>
                    <a:pt x="558" y="85"/>
                  </a:lnTo>
                  <a:lnTo>
                    <a:pt x="570" y="121"/>
                  </a:lnTo>
                  <a:lnTo>
                    <a:pt x="577" y="163"/>
                  </a:lnTo>
                  <a:lnTo>
                    <a:pt x="579" y="206"/>
                  </a:lnTo>
                  <a:lnTo>
                    <a:pt x="579" y="206"/>
                  </a:lnTo>
                  <a:lnTo>
                    <a:pt x="579" y="234"/>
                  </a:lnTo>
                  <a:lnTo>
                    <a:pt x="577" y="260"/>
                  </a:lnTo>
                  <a:lnTo>
                    <a:pt x="572" y="281"/>
                  </a:lnTo>
                  <a:lnTo>
                    <a:pt x="565" y="305"/>
                  </a:lnTo>
                  <a:lnTo>
                    <a:pt x="558" y="326"/>
                  </a:lnTo>
                  <a:lnTo>
                    <a:pt x="546" y="345"/>
                  </a:lnTo>
                  <a:lnTo>
                    <a:pt x="534" y="359"/>
                  </a:lnTo>
                  <a:lnTo>
                    <a:pt x="520" y="373"/>
                  </a:lnTo>
                  <a:lnTo>
                    <a:pt x="520" y="373"/>
                  </a:lnTo>
                  <a:lnTo>
                    <a:pt x="508" y="385"/>
                  </a:lnTo>
                  <a:lnTo>
                    <a:pt x="492" y="397"/>
                  </a:lnTo>
                  <a:lnTo>
                    <a:pt x="475" y="402"/>
                  </a:lnTo>
                  <a:lnTo>
                    <a:pt x="456" y="411"/>
                  </a:lnTo>
                  <a:lnTo>
                    <a:pt x="435" y="413"/>
                  </a:lnTo>
                  <a:lnTo>
                    <a:pt x="414" y="418"/>
                  </a:lnTo>
                  <a:lnTo>
                    <a:pt x="357" y="423"/>
                  </a:lnTo>
                  <a:lnTo>
                    <a:pt x="357" y="423"/>
                  </a:lnTo>
                  <a:lnTo>
                    <a:pt x="265" y="423"/>
                  </a:lnTo>
                  <a:lnTo>
                    <a:pt x="265" y="423"/>
                  </a:lnTo>
                  <a:lnTo>
                    <a:pt x="237" y="423"/>
                  </a:lnTo>
                  <a:lnTo>
                    <a:pt x="213" y="428"/>
                  </a:lnTo>
                  <a:lnTo>
                    <a:pt x="194" y="432"/>
                  </a:lnTo>
                  <a:lnTo>
                    <a:pt x="180" y="442"/>
                  </a:lnTo>
                  <a:lnTo>
                    <a:pt x="168" y="454"/>
                  </a:lnTo>
                  <a:lnTo>
                    <a:pt x="163" y="470"/>
                  </a:lnTo>
                  <a:lnTo>
                    <a:pt x="161" y="487"/>
                  </a:lnTo>
                  <a:lnTo>
                    <a:pt x="161" y="510"/>
                  </a:lnTo>
                  <a:lnTo>
                    <a:pt x="161" y="510"/>
                  </a:lnTo>
                  <a:lnTo>
                    <a:pt x="161" y="565"/>
                  </a:lnTo>
                  <a:lnTo>
                    <a:pt x="161" y="565"/>
                  </a:lnTo>
                  <a:lnTo>
                    <a:pt x="565" y="565"/>
                  </a:lnTo>
                  <a:lnTo>
                    <a:pt x="565" y="565"/>
                  </a:lnTo>
                  <a:lnTo>
                    <a:pt x="565" y="702"/>
                  </a:lnTo>
                  <a:lnTo>
                    <a:pt x="565" y="702"/>
                  </a:lnTo>
                  <a:lnTo>
                    <a:pt x="0" y="702"/>
                  </a:lnTo>
                  <a:lnTo>
                    <a:pt x="0" y="702"/>
                  </a:lnTo>
                  <a:lnTo>
                    <a:pt x="0" y="543"/>
                  </a:lnTo>
                  <a:lnTo>
                    <a:pt x="0" y="543"/>
                  </a:lnTo>
                  <a:lnTo>
                    <a:pt x="0" y="510"/>
                  </a:lnTo>
                  <a:lnTo>
                    <a:pt x="5" y="480"/>
                  </a:lnTo>
                  <a:lnTo>
                    <a:pt x="7" y="447"/>
                  </a:lnTo>
                  <a:lnTo>
                    <a:pt x="15" y="423"/>
                  </a:lnTo>
                  <a:lnTo>
                    <a:pt x="22" y="399"/>
                  </a:lnTo>
                  <a:lnTo>
                    <a:pt x="33" y="376"/>
                  </a:lnTo>
                  <a:lnTo>
                    <a:pt x="48" y="357"/>
                  </a:lnTo>
                  <a:lnTo>
                    <a:pt x="62" y="340"/>
                  </a:lnTo>
                  <a:lnTo>
                    <a:pt x="78" y="326"/>
                  </a:lnTo>
                  <a:lnTo>
                    <a:pt x="97" y="310"/>
                  </a:lnTo>
                  <a:lnTo>
                    <a:pt x="118" y="302"/>
                  </a:lnTo>
                  <a:lnTo>
                    <a:pt x="142" y="293"/>
                  </a:lnTo>
                  <a:lnTo>
                    <a:pt x="168" y="286"/>
                  </a:lnTo>
                  <a:lnTo>
                    <a:pt x="201" y="281"/>
                  </a:lnTo>
                  <a:lnTo>
                    <a:pt x="232" y="279"/>
                  </a:lnTo>
                  <a:lnTo>
                    <a:pt x="265" y="276"/>
                  </a:lnTo>
                  <a:lnTo>
                    <a:pt x="265" y="276"/>
                  </a:lnTo>
                  <a:lnTo>
                    <a:pt x="352" y="276"/>
                  </a:lnTo>
                  <a:lnTo>
                    <a:pt x="352" y="276"/>
                  </a:lnTo>
                  <a:lnTo>
                    <a:pt x="374" y="276"/>
                  </a:lnTo>
                  <a:lnTo>
                    <a:pt x="388" y="274"/>
                  </a:lnTo>
                  <a:lnTo>
                    <a:pt x="402" y="272"/>
                  </a:lnTo>
                  <a:lnTo>
                    <a:pt x="409" y="265"/>
                  </a:lnTo>
                  <a:lnTo>
                    <a:pt x="416" y="258"/>
                  </a:lnTo>
                  <a:lnTo>
                    <a:pt x="421" y="243"/>
                  </a:lnTo>
                  <a:lnTo>
                    <a:pt x="421" y="225"/>
                  </a:lnTo>
                  <a:lnTo>
                    <a:pt x="421" y="206"/>
                  </a:lnTo>
                  <a:lnTo>
                    <a:pt x="421" y="206"/>
                  </a:lnTo>
                  <a:lnTo>
                    <a:pt x="421" y="184"/>
                  </a:lnTo>
                  <a:lnTo>
                    <a:pt x="419" y="170"/>
                  </a:lnTo>
                  <a:lnTo>
                    <a:pt x="414" y="156"/>
                  </a:lnTo>
                  <a:lnTo>
                    <a:pt x="404" y="149"/>
                  </a:lnTo>
                  <a:lnTo>
                    <a:pt x="393" y="142"/>
                  </a:lnTo>
                  <a:lnTo>
                    <a:pt x="376" y="137"/>
                  </a:lnTo>
                  <a:lnTo>
                    <a:pt x="357" y="135"/>
                  </a:lnTo>
                  <a:lnTo>
                    <a:pt x="331" y="135"/>
                  </a:lnTo>
                  <a:lnTo>
                    <a:pt x="331" y="135"/>
                  </a:lnTo>
                  <a:lnTo>
                    <a:pt x="24" y="135"/>
                  </a:lnTo>
                  <a:lnTo>
                    <a:pt x="24" y="0"/>
                  </a:lnTo>
                  <a:close/>
                </a:path>
              </a:pathLst>
            </a:custGeom>
            <a:solidFill>
              <a:srgbClr val="B81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7" name="Freeform 9"/>
            <p:cNvSpPr>
              <a:spLocks noEditPoints="1"/>
            </p:cNvSpPr>
            <p:nvPr/>
          </p:nvSpPr>
          <p:spPr bwMode="auto">
            <a:xfrm>
              <a:off x="2595" y="2220"/>
              <a:ext cx="778" cy="777"/>
            </a:xfrm>
            <a:custGeom>
              <a:avLst/>
              <a:gdLst>
                <a:gd name="T0" fmla="*/ 610 w 778"/>
                <a:gd name="T1" fmla="*/ 303 h 777"/>
                <a:gd name="T2" fmla="*/ 610 w 778"/>
                <a:gd name="T3" fmla="*/ 385 h 777"/>
                <a:gd name="T4" fmla="*/ 660 w 778"/>
                <a:gd name="T5" fmla="*/ 303 h 777"/>
                <a:gd name="T6" fmla="*/ 660 w 778"/>
                <a:gd name="T7" fmla="*/ 123 h 777"/>
                <a:gd name="T8" fmla="*/ 610 w 778"/>
                <a:gd name="T9" fmla="*/ 123 h 777"/>
                <a:gd name="T10" fmla="*/ 660 w 778"/>
                <a:gd name="T11" fmla="*/ 203 h 777"/>
                <a:gd name="T12" fmla="*/ 270 w 778"/>
                <a:gd name="T13" fmla="*/ 466 h 777"/>
                <a:gd name="T14" fmla="*/ 185 w 778"/>
                <a:gd name="T15" fmla="*/ 466 h 777"/>
                <a:gd name="T16" fmla="*/ 270 w 778"/>
                <a:gd name="T17" fmla="*/ 525 h 777"/>
                <a:gd name="T18" fmla="*/ 270 w 778"/>
                <a:gd name="T19" fmla="*/ 303 h 777"/>
                <a:gd name="T20" fmla="*/ 185 w 778"/>
                <a:gd name="T21" fmla="*/ 303 h 777"/>
                <a:gd name="T22" fmla="*/ 270 w 778"/>
                <a:gd name="T23" fmla="*/ 366 h 777"/>
                <a:gd name="T24" fmla="*/ 270 w 778"/>
                <a:gd name="T25" fmla="*/ 159 h 777"/>
                <a:gd name="T26" fmla="*/ 185 w 778"/>
                <a:gd name="T27" fmla="*/ 159 h 777"/>
                <a:gd name="T28" fmla="*/ 270 w 778"/>
                <a:gd name="T29" fmla="*/ 203 h 777"/>
                <a:gd name="T30" fmla="*/ 10 w 778"/>
                <a:gd name="T31" fmla="*/ 525 h 777"/>
                <a:gd name="T32" fmla="*/ 71 w 778"/>
                <a:gd name="T33" fmla="*/ 525 h 777"/>
                <a:gd name="T34" fmla="*/ 10 w 778"/>
                <a:gd name="T35" fmla="*/ 159 h 777"/>
                <a:gd name="T36" fmla="*/ 10 w 778"/>
                <a:gd name="T37" fmla="*/ 50 h 777"/>
                <a:gd name="T38" fmla="*/ 71 w 778"/>
                <a:gd name="T39" fmla="*/ 0 h 777"/>
                <a:gd name="T40" fmla="*/ 185 w 778"/>
                <a:gd name="T41" fmla="*/ 0 h 777"/>
                <a:gd name="T42" fmla="*/ 270 w 778"/>
                <a:gd name="T43" fmla="*/ 52 h 777"/>
                <a:gd name="T44" fmla="*/ 270 w 778"/>
                <a:gd name="T45" fmla="*/ 0 h 777"/>
                <a:gd name="T46" fmla="*/ 393 w 778"/>
                <a:gd name="T47" fmla="*/ 52 h 777"/>
                <a:gd name="T48" fmla="*/ 452 w 778"/>
                <a:gd name="T49" fmla="*/ 52 h 777"/>
                <a:gd name="T50" fmla="*/ 393 w 778"/>
                <a:gd name="T51" fmla="*/ 159 h 777"/>
                <a:gd name="T52" fmla="*/ 393 w 778"/>
                <a:gd name="T53" fmla="*/ 525 h 777"/>
                <a:gd name="T54" fmla="*/ 445 w 778"/>
                <a:gd name="T55" fmla="*/ 624 h 777"/>
                <a:gd name="T56" fmla="*/ 468 w 778"/>
                <a:gd name="T57" fmla="*/ 593 h 777"/>
                <a:gd name="T58" fmla="*/ 482 w 778"/>
                <a:gd name="T59" fmla="*/ 508 h 777"/>
                <a:gd name="T60" fmla="*/ 482 w 778"/>
                <a:gd name="T61" fmla="*/ 7 h 777"/>
                <a:gd name="T62" fmla="*/ 778 w 778"/>
                <a:gd name="T63" fmla="*/ 638 h 777"/>
                <a:gd name="T64" fmla="*/ 775 w 778"/>
                <a:gd name="T65" fmla="*/ 700 h 777"/>
                <a:gd name="T66" fmla="*/ 756 w 778"/>
                <a:gd name="T67" fmla="*/ 735 h 777"/>
                <a:gd name="T68" fmla="*/ 716 w 778"/>
                <a:gd name="T69" fmla="*/ 759 h 777"/>
                <a:gd name="T70" fmla="*/ 645 w 778"/>
                <a:gd name="T71" fmla="*/ 763 h 777"/>
                <a:gd name="T72" fmla="*/ 605 w 778"/>
                <a:gd name="T73" fmla="*/ 633 h 777"/>
                <a:gd name="T74" fmla="*/ 624 w 778"/>
                <a:gd name="T75" fmla="*/ 633 h 777"/>
                <a:gd name="T76" fmla="*/ 652 w 778"/>
                <a:gd name="T77" fmla="*/ 624 h 777"/>
                <a:gd name="T78" fmla="*/ 660 w 778"/>
                <a:gd name="T79" fmla="*/ 591 h 777"/>
                <a:gd name="T80" fmla="*/ 660 w 778"/>
                <a:gd name="T81" fmla="*/ 496 h 777"/>
                <a:gd name="T82" fmla="*/ 605 w 778"/>
                <a:gd name="T83" fmla="*/ 551 h 777"/>
                <a:gd name="T84" fmla="*/ 565 w 778"/>
                <a:gd name="T85" fmla="*/ 678 h 777"/>
                <a:gd name="T86" fmla="*/ 518 w 778"/>
                <a:gd name="T87" fmla="*/ 735 h 777"/>
                <a:gd name="T88" fmla="*/ 445 w 778"/>
                <a:gd name="T89" fmla="*/ 777 h 777"/>
                <a:gd name="T90" fmla="*/ 383 w 778"/>
                <a:gd name="T91" fmla="*/ 636 h 777"/>
                <a:gd name="T92" fmla="*/ 437 w 778"/>
                <a:gd name="T93" fmla="*/ 773 h 777"/>
                <a:gd name="T94" fmla="*/ 298 w 778"/>
                <a:gd name="T95" fmla="*/ 773 h 777"/>
                <a:gd name="T96" fmla="*/ 265 w 778"/>
                <a:gd name="T97" fmla="*/ 636 h 777"/>
                <a:gd name="T98" fmla="*/ 178 w 778"/>
                <a:gd name="T99" fmla="*/ 702 h 777"/>
                <a:gd name="T100" fmla="*/ 0 w 778"/>
                <a:gd name="T101" fmla="*/ 773 h 777"/>
                <a:gd name="T102" fmla="*/ 52 w 778"/>
                <a:gd name="T103" fmla="*/ 697 h 777"/>
                <a:gd name="T104" fmla="*/ 10 w 778"/>
                <a:gd name="T105" fmla="*/ 636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8" h="777">
                  <a:moveTo>
                    <a:pt x="660" y="303"/>
                  </a:moveTo>
                  <a:lnTo>
                    <a:pt x="660" y="303"/>
                  </a:lnTo>
                  <a:lnTo>
                    <a:pt x="610" y="303"/>
                  </a:lnTo>
                  <a:lnTo>
                    <a:pt x="610" y="303"/>
                  </a:lnTo>
                  <a:lnTo>
                    <a:pt x="610" y="385"/>
                  </a:lnTo>
                  <a:lnTo>
                    <a:pt x="610" y="385"/>
                  </a:lnTo>
                  <a:lnTo>
                    <a:pt x="660" y="385"/>
                  </a:lnTo>
                  <a:lnTo>
                    <a:pt x="660" y="303"/>
                  </a:lnTo>
                  <a:lnTo>
                    <a:pt x="660" y="303"/>
                  </a:lnTo>
                  <a:close/>
                  <a:moveTo>
                    <a:pt x="660" y="203"/>
                  </a:moveTo>
                  <a:lnTo>
                    <a:pt x="660" y="203"/>
                  </a:lnTo>
                  <a:lnTo>
                    <a:pt x="660" y="123"/>
                  </a:lnTo>
                  <a:lnTo>
                    <a:pt x="660" y="123"/>
                  </a:lnTo>
                  <a:lnTo>
                    <a:pt x="610" y="123"/>
                  </a:lnTo>
                  <a:lnTo>
                    <a:pt x="610" y="123"/>
                  </a:lnTo>
                  <a:lnTo>
                    <a:pt x="610" y="203"/>
                  </a:lnTo>
                  <a:lnTo>
                    <a:pt x="660" y="203"/>
                  </a:lnTo>
                  <a:lnTo>
                    <a:pt x="660" y="203"/>
                  </a:lnTo>
                  <a:close/>
                  <a:moveTo>
                    <a:pt x="270" y="525"/>
                  </a:moveTo>
                  <a:lnTo>
                    <a:pt x="270" y="525"/>
                  </a:lnTo>
                  <a:lnTo>
                    <a:pt x="270" y="466"/>
                  </a:lnTo>
                  <a:lnTo>
                    <a:pt x="270" y="466"/>
                  </a:lnTo>
                  <a:lnTo>
                    <a:pt x="185" y="466"/>
                  </a:lnTo>
                  <a:lnTo>
                    <a:pt x="185" y="466"/>
                  </a:lnTo>
                  <a:lnTo>
                    <a:pt x="185" y="525"/>
                  </a:lnTo>
                  <a:lnTo>
                    <a:pt x="270" y="525"/>
                  </a:lnTo>
                  <a:lnTo>
                    <a:pt x="270" y="525"/>
                  </a:lnTo>
                  <a:close/>
                  <a:moveTo>
                    <a:pt x="270" y="366"/>
                  </a:moveTo>
                  <a:lnTo>
                    <a:pt x="270" y="366"/>
                  </a:lnTo>
                  <a:lnTo>
                    <a:pt x="270" y="303"/>
                  </a:lnTo>
                  <a:lnTo>
                    <a:pt x="270" y="303"/>
                  </a:lnTo>
                  <a:lnTo>
                    <a:pt x="185" y="303"/>
                  </a:lnTo>
                  <a:lnTo>
                    <a:pt x="185" y="303"/>
                  </a:lnTo>
                  <a:lnTo>
                    <a:pt x="185" y="366"/>
                  </a:lnTo>
                  <a:lnTo>
                    <a:pt x="270" y="366"/>
                  </a:lnTo>
                  <a:lnTo>
                    <a:pt x="270" y="366"/>
                  </a:lnTo>
                  <a:close/>
                  <a:moveTo>
                    <a:pt x="270" y="203"/>
                  </a:moveTo>
                  <a:lnTo>
                    <a:pt x="270" y="203"/>
                  </a:lnTo>
                  <a:lnTo>
                    <a:pt x="270" y="159"/>
                  </a:lnTo>
                  <a:lnTo>
                    <a:pt x="270" y="159"/>
                  </a:lnTo>
                  <a:lnTo>
                    <a:pt x="185" y="159"/>
                  </a:lnTo>
                  <a:lnTo>
                    <a:pt x="185" y="159"/>
                  </a:lnTo>
                  <a:lnTo>
                    <a:pt x="185" y="203"/>
                  </a:lnTo>
                  <a:lnTo>
                    <a:pt x="270" y="203"/>
                  </a:lnTo>
                  <a:lnTo>
                    <a:pt x="270" y="203"/>
                  </a:lnTo>
                  <a:close/>
                  <a:moveTo>
                    <a:pt x="10" y="636"/>
                  </a:moveTo>
                  <a:lnTo>
                    <a:pt x="10" y="636"/>
                  </a:lnTo>
                  <a:lnTo>
                    <a:pt x="10" y="525"/>
                  </a:lnTo>
                  <a:lnTo>
                    <a:pt x="10" y="525"/>
                  </a:lnTo>
                  <a:lnTo>
                    <a:pt x="71" y="525"/>
                  </a:lnTo>
                  <a:lnTo>
                    <a:pt x="71" y="525"/>
                  </a:lnTo>
                  <a:lnTo>
                    <a:pt x="71" y="159"/>
                  </a:lnTo>
                  <a:lnTo>
                    <a:pt x="71" y="159"/>
                  </a:lnTo>
                  <a:lnTo>
                    <a:pt x="10" y="159"/>
                  </a:lnTo>
                  <a:lnTo>
                    <a:pt x="10" y="159"/>
                  </a:lnTo>
                  <a:lnTo>
                    <a:pt x="10" y="50"/>
                  </a:lnTo>
                  <a:lnTo>
                    <a:pt x="10" y="50"/>
                  </a:lnTo>
                  <a:lnTo>
                    <a:pt x="71" y="50"/>
                  </a:lnTo>
                  <a:lnTo>
                    <a:pt x="71" y="50"/>
                  </a:lnTo>
                  <a:lnTo>
                    <a:pt x="71" y="0"/>
                  </a:lnTo>
                  <a:lnTo>
                    <a:pt x="71" y="0"/>
                  </a:lnTo>
                  <a:lnTo>
                    <a:pt x="185" y="0"/>
                  </a:lnTo>
                  <a:lnTo>
                    <a:pt x="185" y="0"/>
                  </a:lnTo>
                  <a:lnTo>
                    <a:pt x="185" y="52"/>
                  </a:lnTo>
                  <a:lnTo>
                    <a:pt x="185" y="52"/>
                  </a:lnTo>
                  <a:lnTo>
                    <a:pt x="270" y="52"/>
                  </a:lnTo>
                  <a:lnTo>
                    <a:pt x="270" y="52"/>
                  </a:lnTo>
                  <a:lnTo>
                    <a:pt x="270" y="0"/>
                  </a:lnTo>
                  <a:lnTo>
                    <a:pt x="270" y="0"/>
                  </a:lnTo>
                  <a:lnTo>
                    <a:pt x="393" y="0"/>
                  </a:lnTo>
                  <a:lnTo>
                    <a:pt x="393" y="0"/>
                  </a:lnTo>
                  <a:lnTo>
                    <a:pt x="393" y="52"/>
                  </a:lnTo>
                  <a:lnTo>
                    <a:pt x="393" y="52"/>
                  </a:lnTo>
                  <a:lnTo>
                    <a:pt x="452" y="52"/>
                  </a:lnTo>
                  <a:lnTo>
                    <a:pt x="452" y="52"/>
                  </a:lnTo>
                  <a:lnTo>
                    <a:pt x="452" y="159"/>
                  </a:lnTo>
                  <a:lnTo>
                    <a:pt x="452" y="159"/>
                  </a:lnTo>
                  <a:lnTo>
                    <a:pt x="393" y="159"/>
                  </a:lnTo>
                  <a:lnTo>
                    <a:pt x="393" y="159"/>
                  </a:lnTo>
                  <a:lnTo>
                    <a:pt x="393" y="525"/>
                  </a:lnTo>
                  <a:lnTo>
                    <a:pt x="393" y="525"/>
                  </a:lnTo>
                  <a:lnTo>
                    <a:pt x="445" y="525"/>
                  </a:lnTo>
                  <a:lnTo>
                    <a:pt x="445" y="525"/>
                  </a:lnTo>
                  <a:lnTo>
                    <a:pt x="445" y="624"/>
                  </a:lnTo>
                  <a:lnTo>
                    <a:pt x="445" y="624"/>
                  </a:lnTo>
                  <a:lnTo>
                    <a:pt x="463" y="605"/>
                  </a:lnTo>
                  <a:lnTo>
                    <a:pt x="468" y="593"/>
                  </a:lnTo>
                  <a:lnTo>
                    <a:pt x="475" y="581"/>
                  </a:lnTo>
                  <a:lnTo>
                    <a:pt x="480" y="551"/>
                  </a:lnTo>
                  <a:lnTo>
                    <a:pt x="482" y="508"/>
                  </a:lnTo>
                  <a:lnTo>
                    <a:pt x="482" y="508"/>
                  </a:lnTo>
                  <a:lnTo>
                    <a:pt x="482" y="7"/>
                  </a:lnTo>
                  <a:lnTo>
                    <a:pt x="482" y="7"/>
                  </a:lnTo>
                  <a:lnTo>
                    <a:pt x="778" y="7"/>
                  </a:lnTo>
                  <a:lnTo>
                    <a:pt x="778" y="7"/>
                  </a:lnTo>
                  <a:lnTo>
                    <a:pt x="778" y="638"/>
                  </a:lnTo>
                  <a:lnTo>
                    <a:pt x="778" y="638"/>
                  </a:lnTo>
                  <a:lnTo>
                    <a:pt x="778" y="674"/>
                  </a:lnTo>
                  <a:lnTo>
                    <a:pt x="775" y="700"/>
                  </a:lnTo>
                  <a:lnTo>
                    <a:pt x="766" y="716"/>
                  </a:lnTo>
                  <a:lnTo>
                    <a:pt x="756" y="735"/>
                  </a:lnTo>
                  <a:lnTo>
                    <a:pt x="756" y="735"/>
                  </a:lnTo>
                  <a:lnTo>
                    <a:pt x="738" y="749"/>
                  </a:lnTo>
                  <a:lnTo>
                    <a:pt x="728" y="756"/>
                  </a:lnTo>
                  <a:lnTo>
                    <a:pt x="716" y="759"/>
                  </a:lnTo>
                  <a:lnTo>
                    <a:pt x="688" y="763"/>
                  </a:lnTo>
                  <a:lnTo>
                    <a:pt x="645" y="763"/>
                  </a:lnTo>
                  <a:lnTo>
                    <a:pt x="645" y="763"/>
                  </a:lnTo>
                  <a:lnTo>
                    <a:pt x="605" y="763"/>
                  </a:lnTo>
                  <a:lnTo>
                    <a:pt x="605" y="763"/>
                  </a:lnTo>
                  <a:lnTo>
                    <a:pt x="605" y="633"/>
                  </a:lnTo>
                  <a:lnTo>
                    <a:pt x="605" y="633"/>
                  </a:lnTo>
                  <a:lnTo>
                    <a:pt x="624" y="633"/>
                  </a:lnTo>
                  <a:lnTo>
                    <a:pt x="624" y="633"/>
                  </a:lnTo>
                  <a:lnTo>
                    <a:pt x="643" y="631"/>
                  </a:lnTo>
                  <a:lnTo>
                    <a:pt x="650" y="631"/>
                  </a:lnTo>
                  <a:lnTo>
                    <a:pt x="652" y="624"/>
                  </a:lnTo>
                  <a:lnTo>
                    <a:pt x="657" y="619"/>
                  </a:lnTo>
                  <a:lnTo>
                    <a:pt x="660" y="612"/>
                  </a:lnTo>
                  <a:lnTo>
                    <a:pt x="660" y="591"/>
                  </a:lnTo>
                  <a:lnTo>
                    <a:pt x="660" y="591"/>
                  </a:lnTo>
                  <a:lnTo>
                    <a:pt x="660" y="496"/>
                  </a:lnTo>
                  <a:lnTo>
                    <a:pt x="660" y="496"/>
                  </a:lnTo>
                  <a:lnTo>
                    <a:pt x="610" y="496"/>
                  </a:lnTo>
                  <a:lnTo>
                    <a:pt x="610" y="496"/>
                  </a:lnTo>
                  <a:lnTo>
                    <a:pt x="605" y="551"/>
                  </a:lnTo>
                  <a:lnTo>
                    <a:pt x="596" y="600"/>
                  </a:lnTo>
                  <a:lnTo>
                    <a:pt x="586" y="643"/>
                  </a:lnTo>
                  <a:lnTo>
                    <a:pt x="565" y="678"/>
                  </a:lnTo>
                  <a:lnTo>
                    <a:pt x="558" y="692"/>
                  </a:lnTo>
                  <a:lnTo>
                    <a:pt x="544" y="711"/>
                  </a:lnTo>
                  <a:lnTo>
                    <a:pt x="518" y="735"/>
                  </a:lnTo>
                  <a:lnTo>
                    <a:pt x="482" y="761"/>
                  </a:lnTo>
                  <a:lnTo>
                    <a:pt x="445" y="777"/>
                  </a:lnTo>
                  <a:lnTo>
                    <a:pt x="445" y="777"/>
                  </a:lnTo>
                  <a:lnTo>
                    <a:pt x="445" y="636"/>
                  </a:lnTo>
                  <a:lnTo>
                    <a:pt x="445" y="636"/>
                  </a:lnTo>
                  <a:lnTo>
                    <a:pt x="383" y="636"/>
                  </a:lnTo>
                  <a:lnTo>
                    <a:pt x="383" y="636"/>
                  </a:lnTo>
                  <a:lnTo>
                    <a:pt x="400" y="685"/>
                  </a:lnTo>
                  <a:lnTo>
                    <a:pt x="437" y="773"/>
                  </a:lnTo>
                  <a:lnTo>
                    <a:pt x="437" y="773"/>
                  </a:lnTo>
                  <a:lnTo>
                    <a:pt x="298" y="773"/>
                  </a:lnTo>
                  <a:lnTo>
                    <a:pt x="298" y="773"/>
                  </a:lnTo>
                  <a:lnTo>
                    <a:pt x="284" y="716"/>
                  </a:lnTo>
                  <a:lnTo>
                    <a:pt x="265" y="636"/>
                  </a:lnTo>
                  <a:lnTo>
                    <a:pt x="265" y="636"/>
                  </a:lnTo>
                  <a:lnTo>
                    <a:pt x="199" y="636"/>
                  </a:lnTo>
                  <a:lnTo>
                    <a:pt x="199" y="636"/>
                  </a:lnTo>
                  <a:lnTo>
                    <a:pt x="178" y="702"/>
                  </a:lnTo>
                  <a:lnTo>
                    <a:pt x="147" y="773"/>
                  </a:lnTo>
                  <a:lnTo>
                    <a:pt x="147" y="773"/>
                  </a:lnTo>
                  <a:lnTo>
                    <a:pt x="0" y="773"/>
                  </a:lnTo>
                  <a:lnTo>
                    <a:pt x="0" y="773"/>
                  </a:lnTo>
                  <a:lnTo>
                    <a:pt x="33" y="728"/>
                  </a:lnTo>
                  <a:lnTo>
                    <a:pt x="52" y="697"/>
                  </a:lnTo>
                  <a:lnTo>
                    <a:pt x="64" y="666"/>
                  </a:lnTo>
                  <a:lnTo>
                    <a:pt x="78" y="636"/>
                  </a:lnTo>
                  <a:lnTo>
                    <a:pt x="10" y="636"/>
                  </a:lnTo>
                  <a:lnTo>
                    <a:pt x="10" y="636"/>
                  </a:lnTo>
                  <a:close/>
                </a:path>
              </a:pathLst>
            </a:custGeom>
            <a:solidFill>
              <a:srgbClr val="B81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8" name="Freeform 10"/>
            <p:cNvSpPr>
              <a:spLocks/>
            </p:cNvSpPr>
            <p:nvPr/>
          </p:nvSpPr>
          <p:spPr bwMode="auto">
            <a:xfrm>
              <a:off x="1223" y="1509"/>
              <a:ext cx="567" cy="600"/>
            </a:xfrm>
            <a:custGeom>
              <a:avLst/>
              <a:gdLst>
                <a:gd name="T0" fmla="*/ 309 w 567"/>
                <a:gd name="T1" fmla="*/ 600 h 600"/>
                <a:gd name="T2" fmla="*/ 359 w 567"/>
                <a:gd name="T3" fmla="*/ 596 h 600"/>
                <a:gd name="T4" fmla="*/ 408 w 567"/>
                <a:gd name="T5" fmla="*/ 584 h 600"/>
                <a:gd name="T6" fmla="*/ 453 w 567"/>
                <a:gd name="T7" fmla="*/ 560 h 600"/>
                <a:gd name="T8" fmla="*/ 491 w 567"/>
                <a:gd name="T9" fmla="*/ 532 h 600"/>
                <a:gd name="T10" fmla="*/ 524 w 567"/>
                <a:gd name="T11" fmla="*/ 494 h 600"/>
                <a:gd name="T12" fmla="*/ 548 w 567"/>
                <a:gd name="T13" fmla="*/ 456 h 600"/>
                <a:gd name="T14" fmla="*/ 564 w 567"/>
                <a:gd name="T15" fmla="*/ 414 h 600"/>
                <a:gd name="T16" fmla="*/ 567 w 567"/>
                <a:gd name="T17" fmla="*/ 364 h 600"/>
                <a:gd name="T18" fmla="*/ 567 w 567"/>
                <a:gd name="T19" fmla="*/ 317 h 600"/>
                <a:gd name="T20" fmla="*/ 567 w 567"/>
                <a:gd name="T21" fmla="*/ 192 h 600"/>
                <a:gd name="T22" fmla="*/ 567 w 567"/>
                <a:gd name="T23" fmla="*/ 161 h 600"/>
                <a:gd name="T24" fmla="*/ 564 w 567"/>
                <a:gd name="T25" fmla="*/ 128 h 600"/>
                <a:gd name="T26" fmla="*/ 541 w 567"/>
                <a:gd name="T27" fmla="*/ 71 h 600"/>
                <a:gd name="T28" fmla="*/ 496 w 567"/>
                <a:gd name="T29" fmla="*/ 29 h 600"/>
                <a:gd name="T30" fmla="*/ 439 w 567"/>
                <a:gd name="T31" fmla="*/ 3 h 600"/>
                <a:gd name="T32" fmla="*/ 406 w 567"/>
                <a:gd name="T33" fmla="*/ 0 h 600"/>
                <a:gd name="T34" fmla="*/ 30 w 567"/>
                <a:gd name="T35" fmla="*/ 0 h 600"/>
                <a:gd name="T36" fmla="*/ 7 w 567"/>
                <a:gd name="T37" fmla="*/ 7 h 600"/>
                <a:gd name="T38" fmla="*/ 0 w 567"/>
                <a:gd name="T39" fmla="*/ 31 h 600"/>
                <a:gd name="T40" fmla="*/ 0 w 567"/>
                <a:gd name="T41" fmla="*/ 95 h 600"/>
                <a:gd name="T42" fmla="*/ 2 w 567"/>
                <a:gd name="T43" fmla="*/ 104 h 600"/>
                <a:gd name="T44" fmla="*/ 19 w 567"/>
                <a:gd name="T45" fmla="*/ 123 h 600"/>
                <a:gd name="T46" fmla="*/ 30 w 567"/>
                <a:gd name="T47" fmla="*/ 125 h 600"/>
                <a:gd name="T48" fmla="*/ 406 w 567"/>
                <a:gd name="T49" fmla="*/ 125 h 600"/>
                <a:gd name="T50" fmla="*/ 430 w 567"/>
                <a:gd name="T51" fmla="*/ 137 h 600"/>
                <a:gd name="T52" fmla="*/ 442 w 567"/>
                <a:gd name="T53" fmla="*/ 161 h 600"/>
                <a:gd name="T54" fmla="*/ 442 w 567"/>
                <a:gd name="T55" fmla="*/ 192 h 600"/>
                <a:gd name="T56" fmla="*/ 442 w 567"/>
                <a:gd name="T57" fmla="*/ 317 h 600"/>
                <a:gd name="T58" fmla="*/ 442 w 567"/>
                <a:gd name="T59" fmla="*/ 364 h 600"/>
                <a:gd name="T60" fmla="*/ 439 w 567"/>
                <a:gd name="T61" fmla="*/ 388 h 600"/>
                <a:gd name="T62" fmla="*/ 420 w 567"/>
                <a:gd name="T63" fmla="*/ 428 h 600"/>
                <a:gd name="T64" fmla="*/ 382 w 567"/>
                <a:gd name="T65" fmla="*/ 456 h 600"/>
                <a:gd name="T66" fmla="*/ 335 w 567"/>
                <a:gd name="T67" fmla="*/ 473 h 600"/>
                <a:gd name="T68" fmla="*/ 309 w 567"/>
                <a:gd name="T69" fmla="*/ 475 h 600"/>
                <a:gd name="T70" fmla="*/ 97 w 567"/>
                <a:gd name="T71" fmla="*/ 475 h 600"/>
                <a:gd name="T72" fmla="*/ 73 w 567"/>
                <a:gd name="T73" fmla="*/ 484 h 600"/>
                <a:gd name="T74" fmla="*/ 61 w 567"/>
                <a:gd name="T75" fmla="*/ 506 h 600"/>
                <a:gd name="T76" fmla="*/ 61 w 567"/>
                <a:gd name="T77" fmla="*/ 570 h 600"/>
                <a:gd name="T78" fmla="*/ 66 w 567"/>
                <a:gd name="T79" fmla="*/ 581 h 600"/>
                <a:gd name="T80" fmla="*/ 82 w 567"/>
                <a:gd name="T81" fmla="*/ 598 h 600"/>
                <a:gd name="T82" fmla="*/ 309 w 567"/>
                <a:gd name="T83" fmla="*/ 6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7" h="600">
                  <a:moveTo>
                    <a:pt x="309" y="600"/>
                  </a:moveTo>
                  <a:lnTo>
                    <a:pt x="309" y="600"/>
                  </a:lnTo>
                  <a:lnTo>
                    <a:pt x="335" y="600"/>
                  </a:lnTo>
                  <a:lnTo>
                    <a:pt x="359" y="596"/>
                  </a:lnTo>
                  <a:lnTo>
                    <a:pt x="385" y="588"/>
                  </a:lnTo>
                  <a:lnTo>
                    <a:pt x="408" y="584"/>
                  </a:lnTo>
                  <a:lnTo>
                    <a:pt x="430" y="572"/>
                  </a:lnTo>
                  <a:lnTo>
                    <a:pt x="453" y="560"/>
                  </a:lnTo>
                  <a:lnTo>
                    <a:pt x="472" y="546"/>
                  </a:lnTo>
                  <a:lnTo>
                    <a:pt x="491" y="532"/>
                  </a:lnTo>
                  <a:lnTo>
                    <a:pt x="508" y="515"/>
                  </a:lnTo>
                  <a:lnTo>
                    <a:pt x="524" y="494"/>
                  </a:lnTo>
                  <a:lnTo>
                    <a:pt x="536" y="477"/>
                  </a:lnTo>
                  <a:lnTo>
                    <a:pt x="548" y="456"/>
                  </a:lnTo>
                  <a:lnTo>
                    <a:pt x="555" y="435"/>
                  </a:lnTo>
                  <a:lnTo>
                    <a:pt x="564" y="414"/>
                  </a:lnTo>
                  <a:lnTo>
                    <a:pt x="567" y="388"/>
                  </a:lnTo>
                  <a:lnTo>
                    <a:pt x="567" y="364"/>
                  </a:lnTo>
                  <a:lnTo>
                    <a:pt x="567" y="364"/>
                  </a:lnTo>
                  <a:lnTo>
                    <a:pt x="567" y="317"/>
                  </a:lnTo>
                  <a:lnTo>
                    <a:pt x="567" y="317"/>
                  </a:lnTo>
                  <a:lnTo>
                    <a:pt x="567" y="192"/>
                  </a:lnTo>
                  <a:lnTo>
                    <a:pt x="567" y="192"/>
                  </a:lnTo>
                  <a:lnTo>
                    <a:pt x="567" y="161"/>
                  </a:lnTo>
                  <a:lnTo>
                    <a:pt x="567" y="161"/>
                  </a:lnTo>
                  <a:lnTo>
                    <a:pt x="564" y="128"/>
                  </a:lnTo>
                  <a:lnTo>
                    <a:pt x="555" y="99"/>
                  </a:lnTo>
                  <a:lnTo>
                    <a:pt x="541" y="71"/>
                  </a:lnTo>
                  <a:lnTo>
                    <a:pt x="522" y="45"/>
                  </a:lnTo>
                  <a:lnTo>
                    <a:pt x="496" y="29"/>
                  </a:lnTo>
                  <a:lnTo>
                    <a:pt x="470" y="10"/>
                  </a:lnTo>
                  <a:lnTo>
                    <a:pt x="439" y="3"/>
                  </a:lnTo>
                  <a:lnTo>
                    <a:pt x="406" y="0"/>
                  </a:lnTo>
                  <a:lnTo>
                    <a:pt x="406" y="0"/>
                  </a:lnTo>
                  <a:lnTo>
                    <a:pt x="30" y="0"/>
                  </a:lnTo>
                  <a:lnTo>
                    <a:pt x="30" y="0"/>
                  </a:lnTo>
                  <a:lnTo>
                    <a:pt x="19" y="3"/>
                  </a:lnTo>
                  <a:lnTo>
                    <a:pt x="7" y="7"/>
                  </a:lnTo>
                  <a:lnTo>
                    <a:pt x="2" y="19"/>
                  </a:lnTo>
                  <a:lnTo>
                    <a:pt x="0" y="31"/>
                  </a:lnTo>
                  <a:lnTo>
                    <a:pt x="0" y="31"/>
                  </a:lnTo>
                  <a:lnTo>
                    <a:pt x="0" y="95"/>
                  </a:lnTo>
                  <a:lnTo>
                    <a:pt x="0" y="95"/>
                  </a:lnTo>
                  <a:lnTo>
                    <a:pt x="2" y="104"/>
                  </a:lnTo>
                  <a:lnTo>
                    <a:pt x="7" y="116"/>
                  </a:lnTo>
                  <a:lnTo>
                    <a:pt x="19" y="123"/>
                  </a:lnTo>
                  <a:lnTo>
                    <a:pt x="30" y="125"/>
                  </a:lnTo>
                  <a:lnTo>
                    <a:pt x="30" y="125"/>
                  </a:lnTo>
                  <a:lnTo>
                    <a:pt x="406" y="125"/>
                  </a:lnTo>
                  <a:lnTo>
                    <a:pt x="406" y="125"/>
                  </a:lnTo>
                  <a:lnTo>
                    <a:pt x="420" y="128"/>
                  </a:lnTo>
                  <a:lnTo>
                    <a:pt x="430" y="137"/>
                  </a:lnTo>
                  <a:lnTo>
                    <a:pt x="439" y="147"/>
                  </a:lnTo>
                  <a:lnTo>
                    <a:pt x="442" y="161"/>
                  </a:lnTo>
                  <a:lnTo>
                    <a:pt x="442" y="161"/>
                  </a:lnTo>
                  <a:lnTo>
                    <a:pt x="442" y="192"/>
                  </a:lnTo>
                  <a:lnTo>
                    <a:pt x="442" y="192"/>
                  </a:lnTo>
                  <a:lnTo>
                    <a:pt x="442" y="317"/>
                  </a:lnTo>
                  <a:lnTo>
                    <a:pt x="442" y="317"/>
                  </a:lnTo>
                  <a:lnTo>
                    <a:pt x="442" y="364"/>
                  </a:lnTo>
                  <a:lnTo>
                    <a:pt x="442" y="364"/>
                  </a:lnTo>
                  <a:lnTo>
                    <a:pt x="439" y="388"/>
                  </a:lnTo>
                  <a:lnTo>
                    <a:pt x="430" y="407"/>
                  </a:lnTo>
                  <a:lnTo>
                    <a:pt x="420" y="428"/>
                  </a:lnTo>
                  <a:lnTo>
                    <a:pt x="401" y="442"/>
                  </a:lnTo>
                  <a:lnTo>
                    <a:pt x="382" y="456"/>
                  </a:lnTo>
                  <a:lnTo>
                    <a:pt x="359" y="466"/>
                  </a:lnTo>
                  <a:lnTo>
                    <a:pt x="335" y="473"/>
                  </a:lnTo>
                  <a:lnTo>
                    <a:pt x="309" y="475"/>
                  </a:lnTo>
                  <a:lnTo>
                    <a:pt x="309" y="475"/>
                  </a:lnTo>
                  <a:lnTo>
                    <a:pt x="97" y="475"/>
                  </a:lnTo>
                  <a:lnTo>
                    <a:pt x="97" y="475"/>
                  </a:lnTo>
                  <a:lnTo>
                    <a:pt x="82" y="477"/>
                  </a:lnTo>
                  <a:lnTo>
                    <a:pt x="73" y="484"/>
                  </a:lnTo>
                  <a:lnTo>
                    <a:pt x="66" y="494"/>
                  </a:lnTo>
                  <a:lnTo>
                    <a:pt x="61" y="506"/>
                  </a:lnTo>
                  <a:lnTo>
                    <a:pt x="61" y="506"/>
                  </a:lnTo>
                  <a:lnTo>
                    <a:pt x="61" y="570"/>
                  </a:lnTo>
                  <a:lnTo>
                    <a:pt x="61" y="570"/>
                  </a:lnTo>
                  <a:lnTo>
                    <a:pt x="66" y="581"/>
                  </a:lnTo>
                  <a:lnTo>
                    <a:pt x="73" y="591"/>
                  </a:lnTo>
                  <a:lnTo>
                    <a:pt x="82" y="598"/>
                  </a:lnTo>
                  <a:lnTo>
                    <a:pt x="97" y="600"/>
                  </a:lnTo>
                  <a:lnTo>
                    <a:pt x="309" y="600"/>
                  </a:lnTo>
                  <a:close/>
                </a:path>
              </a:pathLst>
            </a:custGeom>
            <a:solidFill>
              <a:srgbClr val="02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9" name="Freeform 11"/>
            <p:cNvSpPr>
              <a:spLocks/>
            </p:cNvSpPr>
            <p:nvPr/>
          </p:nvSpPr>
          <p:spPr bwMode="auto">
            <a:xfrm>
              <a:off x="1284" y="1287"/>
              <a:ext cx="411" cy="125"/>
            </a:xfrm>
            <a:custGeom>
              <a:avLst/>
              <a:gdLst>
                <a:gd name="T0" fmla="*/ 411 w 411"/>
                <a:gd name="T1" fmla="*/ 31 h 125"/>
                <a:gd name="T2" fmla="*/ 411 w 411"/>
                <a:gd name="T3" fmla="*/ 31 h 125"/>
                <a:gd name="T4" fmla="*/ 409 w 411"/>
                <a:gd name="T5" fmla="*/ 19 h 125"/>
                <a:gd name="T6" fmla="*/ 404 w 411"/>
                <a:gd name="T7" fmla="*/ 7 h 125"/>
                <a:gd name="T8" fmla="*/ 392 w 411"/>
                <a:gd name="T9" fmla="*/ 3 h 125"/>
                <a:gd name="T10" fmla="*/ 381 w 411"/>
                <a:gd name="T11" fmla="*/ 0 h 125"/>
                <a:gd name="T12" fmla="*/ 381 w 411"/>
                <a:gd name="T13" fmla="*/ 0 h 125"/>
                <a:gd name="T14" fmla="*/ 36 w 411"/>
                <a:gd name="T15" fmla="*/ 0 h 125"/>
                <a:gd name="T16" fmla="*/ 36 w 411"/>
                <a:gd name="T17" fmla="*/ 0 h 125"/>
                <a:gd name="T18" fmla="*/ 21 w 411"/>
                <a:gd name="T19" fmla="*/ 3 h 125"/>
                <a:gd name="T20" fmla="*/ 12 w 411"/>
                <a:gd name="T21" fmla="*/ 7 h 125"/>
                <a:gd name="T22" fmla="*/ 5 w 411"/>
                <a:gd name="T23" fmla="*/ 19 h 125"/>
                <a:gd name="T24" fmla="*/ 0 w 411"/>
                <a:gd name="T25" fmla="*/ 31 h 125"/>
                <a:gd name="T26" fmla="*/ 0 w 411"/>
                <a:gd name="T27" fmla="*/ 31 h 125"/>
                <a:gd name="T28" fmla="*/ 0 w 411"/>
                <a:gd name="T29" fmla="*/ 92 h 125"/>
                <a:gd name="T30" fmla="*/ 0 w 411"/>
                <a:gd name="T31" fmla="*/ 92 h 125"/>
                <a:gd name="T32" fmla="*/ 5 w 411"/>
                <a:gd name="T33" fmla="*/ 104 h 125"/>
                <a:gd name="T34" fmla="*/ 12 w 411"/>
                <a:gd name="T35" fmla="*/ 116 h 125"/>
                <a:gd name="T36" fmla="*/ 21 w 411"/>
                <a:gd name="T37" fmla="*/ 121 h 125"/>
                <a:gd name="T38" fmla="*/ 36 w 411"/>
                <a:gd name="T39" fmla="*/ 125 h 125"/>
                <a:gd name="T40" fmla="*/ 36 w 411"/>
                <a:gd name="T41" fmla="*/ 125 h 125"/>
                <a:gd name="T42" fmla="*/ 381 w 411"/>
                <a:gd name="T43" fmla="*/ 125 h 125"/>
                <a:gd name="T44" fmla="*/ 381 w 411"/>
                <a:gd name="T45" fmla="*/ 125 h 125"/>
                <a:gd name="T46" fmla="*/ 392 w 411"/>
                <a:gd name="T47" fmla="*/ 121 h 125"/>
                <a:gd name="T48" fmla="*/ 404 w 411"/>
                <a:gd name="T49" fmla="*/ 116 h 125"/>
                <a:gd name="T50" fmla="*/ 409 w 411"/>
                <a:gd name="T51" fmla="*/ 104 h 125"/>
                <a:gd name="T52" fmla="*/ 411 w 411"/>
                <a:gd name="T53" fmla="*/ 92 h 125"/>
                <a:gd name="T54" fmla="*/ 411 w 411"/>
                <a:gd name="T55" fmla="*/ 31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1" h="125">
                  <a:moveTo>
                    <a:pt x="411" y="31"/>
                  </a:moveTo>
                  <a:lnTo>
                    <a:pt x="411" y="31"/>
                  </a:lnTo>
                  <a:lnTo>
                    <a:pt x="409" y="19"/>
                  </a:lnTo>
                  <a:lnTo>
                    <a:pt x="404" y="7"/>
                  </a:lnTo>
                  <a:lnTo>
                    <a:pt x="392" y="3"/>
                  </a:lnTo>
                  <a:lnTo>
                    <a:pt x="381" y="0"/>
                  </a:lnTo>
                  <a:lnTo>
                    <a:pt x="381" y="0"/>
                  </a:lnTo>
                  <a:lnTo>
                    <a:pt x="36" y="0"/>
                  </a:lnTo>
                  <a:lnTo>
                    <a:pt x="36" y="0"/>
                  </a:lnTo>
                  <a:lnTo>
                    <a:pt x="21" y="3"/>
                  </a:lnTo>
                  <a:lnTo>
                    <a:pt x="12" y="7"/>
                  </a:lnTo>
                  <a:lnTo>
                    <a:pt x="5" y="19"/>
                  </a:lnTo>
                  <a:lnTo>
                    <a:pt x="0" y="31"/>
                  </a:lnTo>
                  <a:lnTo>
                    <a:pt x="0" y="31"/>
                  </a:lnTo>
                  <a:lnTo>
                    <a:pt x="0" y="92"/>
                  </a:lnTo>
                  <a:lnTo>
                    <a:pt x="0" y="92"/>
                  </a:lnTo>
                  <a:lnTo>
                    <a:pt x="5" y="104"/>
                  </a:lnTo>
                  <a:lnTo>
                    <a:pt x="12" y="116"/>
                  </a:lnTo>
                  <a:lnTo>
                    <a:pt x="21" y="121"/>
                  </a:lnTo>
                  <a:lnTo>
                    <a:pt x="36" y="125"/>
                  </a:lnTo>
                  <a:lnTo>
                    <a:pt x="36" y="125"/>
                  </a:lnTo>
                  <a:lnTo>
                    <a:pt x="381" y="125"/>
                  </a:lnTo>
                  <a:lnTo>
                    <a:pt x="381" y="125"/>
                  </a:lnTo>
                  <a:lnTo>
                    <a:pt x="392" y="121"/>
                  </a:lnTo>
                  <a:lnTo>
                    <a:pt x="404" y="116"/>
                  </a:lnTo>
                  <a:lnTo>
                    <a:pt x="409" y="104"/>
                  </a:lnTo>
                  <a:lnTo>
                    <a:pt x="411" y="92"/>
                  </a:lnTo>
                  <a:lnTo>
                    <a:pt x="411" y="31"/>
                  </a:lnTo>
                  <a:close/>
                </a:path>
              </a:pathLst>
            </a:custGeom>
            <a:solidFill>
              <a:srgbClr val="02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0" name="Freeform 12"/>
            <p:cNvSpPr>
              <a:spLocks noEditPoints="1"/>
            </p:cNvSpPr>
            <p:nvPr/>
          </p:nvSpPr>
          <p:spPr bwMode="auto">
            <a:xfrm>
              <a:off x="1946" y="1287"/>
              <a:ext cx="567" cy="822"/>
            </a:xfrm>
            <a:custGeom>
              <a:avLst/>
              <a:gdLst>
                <a:gd name="T0" fmla="*/ 201 w 567"/>
                <a:gd name="T1" fmla="*/ 697 h 822"/>
                <a:gd name="T2" fmla="*/ 127 w 567"/>
                <a:gd name="T3" fmla="*/ 697 h 822"/>
                <a:gd name="T4" fmla="*/ 127 w 567"/>
                <a:gd name="T5" fmla="*/ 284 h 822"/>
                <a:gd name="T6" fmla="*/ 300 w 567"/>
                <a:gd name="T7" fmla="*/ 284 h 822"/>
                <a:gd name="T8" fmla="*/ 205 w 567"/>
                <a:gd name="T9" fmla="*/ 695 h 822"/>
                <a:gd name="T10" fmla="*/ 463 w 567"/>
                <a:gd name="T11" fmla="*/ 158 h 822"/>
                <a:gd name="T12" fmla="*/ 491 w 567"/>
                <a:gd name="T13" fmla="*/ 31 h 822"/>
                <a:gd name="T14" fmla="*/ 489 w 567"/>
                <a:gd name="T15" fmla="*/ 7 h 822"/>
                <a:gd name="T16" fmla="*/ 465 w 567"/>
                <a:gd name="T17" fmla="*/ 0 h 822"/>
                <a:gd name="T18" fmla="*/ 404 w 567"/>
                <a:gd name="T19" fmla="*/ 0 h 822"/>
                <a:gd name="T20" fmla="*/ 390 w 567"/>
                <a:gd name="T21" fmla="*/ 3 h 822"/>
                <a:gd name="T22" fmla="*/ 366 w 567"/>
                <a:gd name="T23" fmla="*/ 19 h 822"/>
                <a:gd name="T24" fmla="*/ 364 w 567"/>
                <a:gd name="T25" fmla="*/ 31 h 822"/>
                <a:gd name="T26" fmla="*/ 333 w 567"/>
                <a:gd name="T27" fmla="*/ 158 h 822"/>
                <a:gd name="T28" fmla="*/ 252 w 567"/>
                <a:gd name="T29" fmla="*/ 158 h 822"/>
                <a:gd name="T30" fmla="*/ 252 w 567"/>
                <a:gd name="T31" fmla="*/ 31 h 822"/>
                <a:gd name="T32" fmla="*/ 250 w 567"/>
                <a:gd name="T33" fmla="*/ 19 h 822"/>
                <a:gd name="T34" fmla="*/ 234 w 567"/>
                <a:gd name="T35" fmla="*/ 3 h 822"/>
                <a:gd name="T36" fmla="*/ 222 w 567"/>
                <a:gd name="T37" fmla="*/ 0 h 822"/>
                <a:gd name="T38" fmla="*/ 158 w 567"/>
                <a:gd name="T39" fmla="*/ 0 h 822"/>
                <a:gd name="T40" fmla="*/ 137 w 567"/>
                <a:gd name="T41" fmla="*/ 7 h 822"/>
                <a:gd name="T42" fmla="*/ 127 w 567"/>
                <a:gd name="T43" fmla="*/ 31 h 822"/>
                <a:gd name="T44" fmla="*/ 127 w 567"/>
                <a:gd name="T45" fmla="*/ 158 h 822"/>
                <a:gd name="T46" fmla="*/ 113 w 567"/>
                <a:gd name="T47" fmla="*/ 158 h 822"/>
                <a:gd name="T48" fmla="*/ 92 w 567"/>
                <a:gd name="T49" fmla="*/ 158 h 822"/>
                <a:gd name="T50" fmla="*/ 52 w 567"/>
                <a:gd name="T51" fmla="*/ 175 h 822"/>
                <a:gd name="T52" fmla="*/ 19 w 567"/>
                <a:gd name="T53" fmla="*/ 208 h 822"/>
                <a:gd name="T54" fmla="*/ 2 w 567"/>
                <a:gd name="T55" fmla="*/ 248 h 822"/>
                <a:gd name="T56" fmla="*/ 0 w 567"/>
                <a:gd name="T57" fmla="*/ 269 h 822"/>
                <a:gd name="T58" fmla="*/ 0 w 567"/>
                <a:gd name="T59" fmla="*/ 711 h 822"/>
                <a:gd name="T60" fmla="*/ 9 w 567"/>
                <a:gd name="T61" fmla="*/ 754 h 822"/>
                <a:gd name="T62" fmla="*/ 35 w 567"/>
                <a:gd name="T63" fmla="*/ 792 h 822"/>
                <a:gd name="T64" fmla="*/ 71 w 567"/>
                <a:gd name="T65" fmla="*/ 813 h 822"/>
                <a:gd name="T66" fmla="*/ 113 w 567"/>
                <a:gd name="T67" fmla="*/ 822 h 822"/>
                <a:gd name="T68" fmla="*/ 205 w 567"/>
                <a:gd name="T69" fmla="*/ 822 h 822"/>
                <a:gd name="T70" fmla="*/ 224 w 567"/>
                <a:gd name="T71" fmla="*/ 822 h 822"/>
                <a:gd name="T72" fmla="*/ 264 w 567"/>
                <a:gd name="T73" fmla="*/ 808 h 822"/>
                <a:gd name="T74" fmla="*/ 295 w 567"/>
                <a:gd name="T75" fmla="*/ 782 h 822"/>
                <a:gd name="T76" fmla="*/ 319 w 567"/>
                <a:gd name="T77" fmla="*/ 747 h 822"/>
                <a:gd name="T78" fmla="*/ 326 w 567"/>
                <a:gd name="T79" fmla="*/ 725 h 822"/>
                <a:gd name="T80" fmla="*/ 432 w 567"/>
                <a:gd name="T81" fmla="*/ 284 h 822"/>
                <a:gd name="T82" fmla="*/ 441 w 567"/>
                <a:gd name="T83" fmla="*/ 284 h 822"/>
                <a:gd name="T84" fmla="*/ 441 w 567"/>
                <a:gd name="T85" fmla="*/ 697 h 822"/>
                <a:gd name="T86" fmla="*/ 411 w 567"/>
                <a:gd name="T87" fmla="*/ 697 h 822"/>
                <a:gd name="T88" fmla="*/ 390 w 567"/>
                <a:gd name="T89" fmla="*/ 706 h 822"/>
                <a:gd name="T90" fmla="*/ 380 w 567"/>
                <a:gd name="T91" fmla="*/ 728 h 822"/>
                <a:gd name="T92" fmla="*/ 380 w 567"/>
                <a:gd name="T93" fmla="*/ 792 h 822"/>
                <a:gd name="T94" fmla="*/ 382 w 567"/>
                <a:gd name="T95" fmla="*/ 803 h 822"/>
                <a:gd name="T96" fmla="*/ 399 w 567"/>
                <a:gd name="T97" fmla="*/ 820 h 822"/>
                <a:gd name="T98" fmla="*/ 411 w 567"/>
                <a:gd name="T99" fmla="*/ 822 h 822"/>
                <a:gd name="T100" fmla="*/ 456 w 567"/>
                <a:gd name="T101" fmla="*/ 822 h 822"/>
                <a:gd name="T102" fmla="*/ 498 w 567"/>
                <a:gd name="T103" fmla="*/ 813 h 822"/>
                <a:gd name="T104" fmla="*/ 536 w 567"/>
                <a:gd name="T105" fmla="*/ 792 h 822"/>
                <a:gd name="T106" fmla="*/ 560 w 567"/>
                <a:gd name="T107" fmla="*/ 754 h 822"/>
                <a:gd name="T108" fmla="*/ 567 w 567"/>
                <a:gd name="T109" fmla="*/ 711 h 822"/>
                <a:gd name="T110" fmla="*/ 567 w 567"/>
                <a:gd name="T111" fmla="*/ 269 h 822"/>
                <a:gd name="T112" fmla="*/ 567 w 567"/>
                <a:gd name="T113" fmla="*/ 248 h 822"/>
                <a:gd name="T114" fmla="*/ 550 w 567"/>
                <a:gd name="T115" fmla="*/ 208 h 822"/>
                <a:gd name="T116" fmla="*/ 522 w 567"/>
                <a:gd name="T117" fmla="*/ 180 h 822"/>
                <a:gd name="T118" fmla="*/ 482 w 567"/>
                <a:gd name="T119" fmla="*/ 161 h 822"/>
                <a:gd name="T120" fmla="*/ 463 w 567"/>
                <a:gd name="T121" fmla="*/ 158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7" h="822">
                  <a:moveTo>
                    <a:pt x="205" y="695"/>
                  </a:moveTo>
                  <a:lnTo>
                    <a:pt x="201" y="697"/>
                  </a:lnTo>
                  <a:lnTo>
                    <a:pt x="201" y="697"/>
                  </a:lnTo>
                  <a:lnTo>
                    <a:pt x="127" y="697"/>
                  </a:lnTo>
                  <a:lnTo>
                    <a:pt x="127" y="697"/>
                  </a:lnTo>
                  <a:lnTo>
                    <a:pt x="127" y="284"/>
                  </a:lnTo>
                  <a:lnTo>
                    <a:pt x="127" y="284"/>
                  </a:lnTo>
                  <a:lnTo>
                    <a:pt x="300" y="284"/>
                  </a:lnTo>
                  <a:lnTo>
                    <a:pt x="205" y="695"/>
                  </a:lnTo>
                  <a:lnTo>
                    <a:pt x="205" y="695"/>
                  </a:lnTo>
                  <a:close/>
                  <a:moveTo>
                    <a:pt x="463" y="158"/>
                  </a:moveTo>
                  <a:lnTo>
                    <a:pt x="463" y="158"/>
                  </a:lnTo>
                  <a:lnTo>
                    <a:pt x="491" y="31"/>
                  </a:lnTo>
                  <a:lnTo>
                    <a:pt x="491" y="31"/>
                  </a:lnTo>
                  <a:lnTo>
                    <a:pt x="491" y="19"/>
                  </a:lnTo>
                  <a:lnTo>
                    <a:pt x="489" y="7"/>
                  </a:lnTo>
                  <a:lnTo>
                    <a:pt x="479" y="3"/>
                  </a:lnTo>
                  <a:lnTo>
                    <a:pt x="465" y="0"/>
                  </a:lnTo>
                  <a:lnTo>
                    <a:pt x="465" y="0"/>
                  </a:lnTo>
                  <a:lnTo>
                    <a:pt x="404" y="0"/>
                  </a:lnTo>
                  <a:lnTo>
                    <a:pt x="404" y="0"/>
                  </a:lnTo>
                  <a:lnTo>
                    <a:pt x="390" y="3"/>
                  </a:lnTo>
                  <a:lnTo>
                    <a:pt x="378" y="7"/>
                  </a:lnTo>
                  <a:lnTo>
                    <a:pt x="366" y="19"/>
                  </a:lnTo>
                  <a:lnTo>
                    <a:pt x="364" y="31"/>
                  </a:lnTo>
                  <a:lnTo>
                    <a:pt x="364" y="31"/>
                  </a:lnTo>
                  <a:lnTo>
                    <a:pt x="333" y="158"/>
                  </a:lnTo>
                  <a:lnTo>
                    <a:pt x="333" y="158"/>
                  </a:lnTo>
                  <a:lnTo>
                    <a:pt x="333" y="158"/>
                  </a:lnTo>
                  <a:lnTo>
                    <a:pt x="252" y="158"/>
                  </a:lnTo>
                  <a:lnTo>
                    <a:pt x="252" y="158"/>
                  </a:lnTo>
                  <a:lnTo>
                    <a:pt x="252" y="31"/>
                  </a:lnTo>
                  <a:lnTo>
                    <a:pt x="252" y="31"/>
                  </a:lnTo>
                  <a:lnTo>
                    <a:pt x="250" y="19"/>
                  </a:lnTo>
                  <a:lnTo>
                    <a:pt x="243" y="7"/>
                  </a:lnTo>
                  <a:lnTo>
                    <a:pt x="234" y="3"/>
                  </a:lnTo>
                  <a:lnTo>
                    <a:pt x="222" y="0"/>
                  </a:lnTo>
                  <a:lnTo>
                    <a:pt x="222" y="0"/>
                  </a:lnTo>
                  <a:lnTo>
                    <a:pt x="158" y="0"/>
                  </a:lnTo>
                  <a:lnTo>
                    <a:pt x="158" y="0"/>
                  </a:lnTo>
                  <a:lnTo>
                    <a:pt x="149" y="3"/>
                  </a:lnTo>
                  <a:lnTo>
                    <a:pt x="137" y="7"/>
                  </a:lnTo>
                  <a:lnTo>
                    <a:pt x="130" y="19"/>
                  </a:lnTo>
                  <a:lnTo>
                    <a:pt x="127" y="31"/>
                  </a:lnTo>
                  <a:lnTo>
                    <a:pt x="127" y="31"/>
                  </a:lnTo>
                  <a:lnTo>
                    <a:pt x="127" y="158"/>
                  </a:lnTo>
                  <a:lnTo>
                    <a:pt x="127" y="158"/>
                  </a:lnTo>
                  <a:lnTo>
                    <a:pt x="113" y="158"/>
                  </a:lnTo>
                  <a:lnTo>
                    <a:pt x="113" y="158"/>
                  </a:lnTo>
                  <a:lnTo>
                    <a:pt x="92" y="158"/>
                  </a:lnTo>
                  <a:lnTo>
                    <a:pt x="71" y="168"/>
                  </a:lnTo>
                  <a:lnTo>
                    <a:pt x="52" y="175"/>
                  </a:lnTo>
                  <a:lnTo>
                    <a:pt x="35" y="189"/>
                  </a:lnTo>
                  <a:lnTo>
                    <a:pt x="19" y="208"/>
                  </a:lnTo>
                  <a:lnTo>
                    <a:pt x="9" y="227"/>
                  </a:lnTo>
                  <a:lnTo>
                    <a:pt x="2" y="248"/>
                  </a:lnTo>
                  <a:lnTo>
                    <a:pt x="0" y="269"/>
                  </a:lnTo>
                  <a:lnTo>
                    <a:pt x="0" y="269"/>
                  </a:lnTo>
                  <a:lnTo>
                    <a:pt x="0" y="711"/>
                  </a:lnTo>
                  <a:lnTo>
                    <a:pt x="0" y="711"/>
                  </a:lnTo>
                  <a:lnTo>
                    <a:pt x="2" y="735"/>
                  </a:lnTo>
                  <a:lnTo>
                    <a:pt x="9" y="754"/>
                  </a:lnTo>
                  <a:lnTo>
                    <a:pt x="19" y="775"/>
                  </a:lnTo>
                  <a:lnTo>
                    <a:pt x="35" y="792"/>
                  </a:lnTo>
                  <a:lnTo>
                    <a:pt x="52" y="803"/>
                  </a:lnTo>
                  <a:lnTo>
                    <a:pt x="71" y="813"/>
                  </a:lnTo>
                  <a:lnTo>
                    <a:pt x="92" y="820"/>
                  </a:lnTo>
                  <a:lnTo>
                    <a:pt x="113" y="822"/>
                  </a:lnTo>
                  <a:lnTo>
                    <a:pt x="113" y="822"/>
                  </a:lnTo>
                  <a:lnTo>
                    <a:pt x="205" y="822"/>
                  </a:lnTo>
                  <a:lnTo>
                    <a:pt x="205" y="822"/>
                  </a:lnTo>
                  <a:lnTo>
                    <a:pt x="224" y="822"/>
                  </a:lnTo>
                  <a:lnTo>
                    <a:pt x="243" y="818"/>
                  </a:lnTo>
                  <a:lnTo>
                    <a:pt x="264" y="808"/>
                  </a:lnTo>
                  <a:lnTo>
                    <a:pt x="281" y="796"/>
                  </a:lnTo>
                  <a:lnTo>
                    <a:pt x="295" y="782"/>
                  </a:lnTo>
                  <a:lnTo>
                    <a:pt x="309" y="766"/>
                  </a:lnTo>
                  <a:lnTo>
                    <a:pt x="319" y="747"/>
                  </a:lnTo>
                  <a:lnTo>
                    <a:pt x="326" y="725"/>
                  </a:lnTo>
                  <a:lnTo>
                    <a:pt x="326" y="725"/>
                  </a:lnTo>
                  <a:lnTo>
                    <a:pt x="432" y="284"/>
                  </a:lnTo>
                  <a:lnTo>
                    <a:pt x="432" y="284"/>
                  </a:lnTo>
                  <a:lnTo>
                    <a:pt x="441" y="284"/>
                  </a:lnTo>
                  <a:lnTo>
                    <a:pt x="441" y="284"/>
                  </a:lnTo>
                  <a:lnTo>
                    <a:pt x="441" y="697"/>
                  </a:lnTo>
                  <a:lnTo>
                    <a:pt x="441" y="697"/>
                  </a:lnTo>
                  <a:lnTo>
                    <a:pt x="411" y="697"/>
                  </a:lnTo>
                  <a:lnTo>
                    <a:pt x="411" y="697"/>
                  </a:lnTo>
                  <a:lnTo>
                    <a:pt x="399" y="699"/>
                  </a:lnTo>
                  <a:lnTo>
                    <a:pt x="390" y="706"/>
                  </a:lnTo>
                  <a:lnTo>
                    <a:pt x="382" y="716"/>
                  </a:lnTo>
                  <a:lnTo>
                    <a:pt x="380" y="728"/>
                  </a:lnTo>
                  <a:lnTo>
                    <a:pt x="380" y="728"/>
                  </a:lnTo>
                  <a:lnTo>
                    <a:pt x="380" y="792"/>
                  </a:lnTo>
                  <a:lnTo>
                    <a:pt x="380" y="792"/>
                  </a:lnTo>
                  <a:lnTo>
                    <a:pt x="382" y="803"/>
                  </a:lnTo>
                  <a:lnTo>
                    <a:pt x="390" y="813"/>
                  </a:lnTo>
                  <a:lnTo>
                    <a:pt x="399" y="820"/>
                  </a:lnTo>
                  <a:lnTo>
                    <a:pt x="411" y="822"/>
                  </a:lnTo>
                  <a:lnTo>
                    <a:pt x="411" y="822"/>
                  </a:lnTo>
                  <a:lnTo>
                    <a:pt x="456" y="822"/>
                  </a:lnTo>
                  <a:lnTo>
                    <a:pt x="456" y="822"/>
                  </a:lnTo>
                  <a:lnTo>
                    <a:pt x="479" y="820"/>
                  </a:lnTo>
                  <a:lnTo>
                    <a:pt x="498" y="813"/>
                  </a:lnTo>
                  <a:lnTo>
                    <a:pt x="519" y="803"/>
                  </a:lnTo>
                  <a:lnTo>
                    <a:pt x="536" y="792"/>
                  </a:lnTo>
                  <a:lnTo>
                    <a:pt x="550" y="775"/>
                  </a:lnTo>
                  <a:lnTo>
                    <a:pt x="560" y="754"/>
                  </a:lnTo>
                  <a:lnTo>
                    <a:pt x="567" y="735"/>
                  </a:lnTo>
                  <a:lnTo>
                    <a:pt x="567" y="711"/>
                  </a:lnTo>
                  <a:lnTo>
                    <a:pt x="567" y="711"/>
                  </a:lnTo>
                  <a:lnTo>
                    <a:pt x="567" y="269"/>
                  </a:lnTo>
                  <a:lnTo>
                    <a:pt x="567" y="269"/>
                  </a:lnTo>
                  <a:lnTo>
                    <a:pt x="567" y="248"/>
                  </a:lnTo>
                  <a:lnTo>
                    <a:pt x="560" y="227"/>
                  </a:lnTo>
                  <a:lnTo>
                    <a:pt x="550" y="208"/>
                  </a:lnTo>
                  <a:lnTo>
                    <a:pt x="536" y="194"/>
                  </a:lnTo>
                  <a:lnTo>
                    <a:pt x="522" y="180"/>
                  </a:lnTo>
                  <a:lnTo>
                    <a:pt x="503" y="168"/>
                  </a:lnTo>
                  <a:lnTo>
                    <a:pt x="482" y="161"/>
                  </a:lnTo>
                  <a:lnTo>
                    <a:pt x="463" y="158"/>
                  </a:lnTo>
                  <a:lnTo>
                    <a:pt x="463" y="158"/>
                  </a:lnTo>
                  <a:close/>
                </a:path>
              </a:pathLst>
            </a:custGeom>
            <a:solidFill>
              <a:srgbClr val="02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2" name="Freeform 13"/>
            <p:cNvSpPr>
              <a:spLocks/>
            </p:cNvSpPr>
            <p:nvPr/>
          </p:nvSpPr>
          <p:spPr bwMode="auto">
            <a:xfrm>
              <a:off x="2669" y="1254"/>
              <a:ext cx="569" cy="602"/>
            </a:xfrm>
            <a:custGeom>
              <a:avLst/>
              <a:gdLst>
                <a:gd name="T0" fmla="*/ 569 w 569"/>
                <a:gd name="T1" fmla="*/ 220 h 602"/>
                <a:gd name="T2" fmla="*/ 569 w 569"/>
                <a:gd name="T3" fmla="*/ 161 h 602"/>
                <a:gd name="T4" fmla="*/ 560 w 569"/>
                <a:gd name="T5" fmla="*/ 137 h 602"/>
                <a:gd name="T6" fmla="*/ 536 w 569"/>
                <a:gd name="T7" fmla="*/ 125 h 602"/>
                <a:gd name="T8" fmla="*/ 380 w 569"/>
                <a:gd name="T9" fmla="*/ 125 h 602"/>
                <a:gd name="T10" fmla="*/ 361 w 569"/>
                <a:gd name="T11" fmla="*/ 33 h 602"/>
                <a:gd name="T12" fmla="*/ 354 w 569"/>
                <a:gd name="T13" fmla="*/ 17 h 602"/>
                <a:gd name="T14" fmla="*/ 335 w 569"/>
                <a:gd name="T15" fmla="*/ 5 h 602"/>
                <a:gd name="T16" fmla="*/ 321 w 569"/>
                <a:gd name="T17" fmla="*/ 0 h 602"/>
                <a:gd name="T18" fmla="*/ 260 w 569"/>
                <a:gd name="T19" fmla="*/ 0 h 602"/>
                <a:gd name="T20" fmla="*/ 236 w 569"/>
                <a:gd name="T21" fmla="*/ 10 h 602"/>
                <a:gd name="T22" fmla="*/ 234 w 569"/>
                <a:gd name="T23" fmla="*/ 33 h 602"/>
                <a:gd name="T24" fmla="*/ 252 w 569"/>
                <a:gd name="T25" fmla="*/ 125 h 602"/>
                <a:gd name="T26" fmla="*/ 97 w 569"/>
                <a:gd name="T27" fmla="*/ 125 h 602"/>
                <a:gd name="T28" fmla="*/ 82 w 569"/>
                <a:gd name="T29" fmla="*/ 130 h 602"/>
                <a:gd name="T30" fmla="*/ 66 w 569"/>
                <a:gd name="T31" fmla="*/ 147 h 602"/>
                <a:gd name="T32" fmla="*/ 63 w 569"/>
                <a:gd name="T33" fmla="*/ 161 h 602"/>
                <a:gd name="T34" fmla="*/ 63 w 569"/>
                <a:gd name="T35" fmla="*/ 220 h 602"/>
                <a:gd name="T36" fmla="*/ 73 w 569"/>
                <a:gd name="T37" fmla="*/ 243 h 602"/>
                <a:gd name="T38" fmla="*/ 97 w 569"/>
                <a:gd name="T39" fmla="*/ 255 h 602"/>
                <a:gd name="T40" fmla="*/ 281 w 569"/>
                <a:gd name="T41" fmla="*/ 255 h 602"/>
                <a:gd name="T42" fmla="*/ 302 w 569"/>
                <a:gd name="T43" fmla="*/ 350 h 602"/>
                <a:gd name="T44" fmla="*/ 30 w 569"/>
                <a:gd name="T45" fmla="*/ 350 h 602"/>
                <a:gd name="T46" fmla="*/ 21 w 569"/>
                <a:gd name="T47" fmla="*/ 352 h 602"/>
                <a:gd name="T48" fmla="*/ 2 w 569"/>
                <a:gd name="T49" fmla="*/ 369 h 602"/>
                <a:gd name="T50" fmla="*/ 0 w 569"/>
                <a:gd name="T51" fmla="*/ 383 h 602"/>
                <a:gd name="T52" fmla="*/ 0 w 569"/>
                <a:gd name="T53" fmla="*/ 442 h 602"/>
                <a:gd name="T54" fmla="*/ 9 w 569"/>
                <a:gd name="T55" fmla="*/ 465 h 602"/>
                <a:gd name="T56" fmla="*/ 30 w 569"/>
                <a:gd name="T57" fmla="*/ 477 h 602"/>
                <a:gd name="T58" fmla="*/ 330 w 569"/>
                <a:gd name="T59" fmla="*/ 477 h 602"/>
                <a:gd name="T60" fmla="*/ 352 w 569"/>
                <a:gd name="T61" fmla="*/ 572 h 602"/>
                <a:gd name="T62" fmla="*/ 354 w 569"/>
                <a:gd name="T63" fmla="*/ 581 h 602"/>
                <a:gd name="T64" fmla="*/ 378 w 569"/>
                <a:gd name="T65" fmla="*/ 600 h 602"/>
                <a:gd name="T66" fmla="*/ 389 w 569"/>
                <a:gd name="T67" fmla="*/ 602 h 602"/>
                <a:gd name="T68" fmla="*/ 453 w 569"/>
                <a:gd name="T69" fmla="*/ 602 h 602"/>
                <a:gd name="T70" fmla="*/ 475 w 569"/>
                <a:gd name="T71" fmla="*/ 593 h 602"/>
                <a:gd name="T72" fmla="*/ 479 w 569"/>
                <a:gd name="T73" fmla="*/ 572 h 602"/>
                <a:gd name="T74" fmla="*/ 458 w 569"/>
                <a:gd name="T75" fmla="*/ 477 h 602"/>
                <a:gd name="T76" fmla="*/ 458 w 569"/>
                <a:gd name="T77" fmla="*/ 477 h 602"/>
                <a:gd name="T78" fmla="*/ 536 w 569"/>
                <a:gd name="T79" fmla="*/ 477 h 602"/>
                <a:gd name="T80" fmla="*/ 560 w 569"/>
                <a:gd name="T81" fmla="*/ 465 h 602"/>
                <a:gd name="T82" fmla="*/ 569 w 569"/>
                <a:gd name="T83" fmla="*/ 442 h 602"/>
                <a:gd name="T84" fmla="*/ 569 w 569"/>
                <a:gd name="T85" fmla="*/ 383 h 602"/>
                <a:gd name="T86" fmla="*/ 564 w 569"/>
                <a:gd name="T87" fmla="*/ 369 h 602"/>
                <a:gd name="T88" fmla="*/ 548 w 569"/>
                <a:gd name="T89" fmla="*/ 352 h 602"/>
                <a:gd name="T90" fmla="*/ 536 w 569"/>
                <a:gd name="T91" fmla="*/ 350 h 602"/>
                <a:gd name="T92" fmla="*/ 432 w 569"/>
                <a:gd name="T93" fmla="*/ 350 h 602"/>
                <a:gd name="T94" fmla="*/ 408 w 569"/>
                <a:gd name="T95" fmla="*/ 255 h 602"/>
                <a:gd name="T96" fmla="*/ 536 w 569"/>
                <a:gd name="T97" fmla="*/ 255 h 602"/>
                <a:gd name="T98" fmla="*/ 560 w 569"/>
                <a:gd name="T99" fmla="*/ 243 h 602"/>
                <a:gd name="T100" fmla="*/ 569 w 569"/>
                <a:gd name="T101" fmla="*/ 220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69" h="602">
                  <a:moveTo>
                    <a:pt x="569" y="220"/>
                  </a:moveTo>
                  <a:lnTo>
                    <a:pt x="569" y="220"/>
                  </a:lnTo>
                  <a:lnTo>
                    <a:pt x="569" y="161"/>
                  </a:lnTo>
                  <a:lnTo>
                    <a:pt x="569" y="161"/>
                  </a:lnTo>
                  <a:lnTo>
                    <a:pt x="564" y="147"/>
                  </a:lnTo>
                  <a:lnTo>
                    <a:pt x="560" y="137"/>
                  </a:lnTo>
                  <a:lnTo>
                    <a:pt x="548" y="130"/>
                  </a:lnTo>
                  <a:lnTo>
                    <a:pt x="536" y="125"/>
                  </a:lnTo>
                  <a:lnTo>
                    <a:pt x="536" y="125"/>
                  </a:lnTo>
                  <a:lnTo>
                    <a:pt x="380" y="125"/>
                  </a:lnTo>
                  <a:lnTo>
                    <a:pt x="380" y="125"/>
                  </a:lnTo>
                  <a:lnTo>
                    <a:pt x="361" y="33"/>
                  </a:lnTo>
                  <a:lnTo>
                    <a:pt x="361" y="33"/>
                  </a:lnTo>
                  <a:lnTo>
                    <a:pt x="354" y="17"/>
                  </a:lnTo>
                  <a:lnTo>
                    <a:pt x="347" y="10"/>
                  </a:lnTo>
                  <a:lnTo>
                    <a:pt x="335" y="5"/>
                  </a:lnTo>
                  <a:lnTo>
                    <a:pt x="321" y="0"/>
                  </a:lnTo>
                  <a:lnTo>
                    <a:pt x="321" y="0"/>
                  </a:lnTo>
                  <a:lnTo>
                    <a:pt x="260" y="0"/>
                  </a:lnTo>
                  <a:lnTo>
                    <a:pt x="260" y="0"/>
                  </a:lnTo>
                  <a:lnTo>
                    <a:pt x="245" y="5"/>
                  </a:lnTo>
                  <a:lnTo>
                    <a:pt x="236" y="10"/>
                  </a:lnTo>
                  <a:lnTo>
                    <a:pt x="234" y="17"/>
                  </a:lnTo>
                  <a:lnTo>
                    <a:pt x="234" y="33"/>
                  </a:lnTo>
                  <a:lnTo>
                    <a:pt x="234" y="33"/>
                  </a:lnTo>
                  <a:lnTo>
                    <a:pt x="252" y="125"/>
                  </a:lnTo>
                  <a:lnTo>
                    <a:pt x="252" y="125"/>
                  </a:lnTo>
                  <a:lnTo>
                    <a:pt x="97" y="125"/>
                  </a:lnTo>
                  <a:lnTo>
                    <a:pt x="97" y="125"/>
                  </a:lnTo>
                  <a:lnTo>
                    <a:pt x="82" y="130"/>
                  </a:lnTo>
                  <a:lnTo>
                    <a:pt x="73" y="137"/>
                  </a:lnTo>
                  <a:lnTo>
                    <a:pt x="66" y="147"/>
                  </a:lnTo>
                  <a:lnTo>
                    <a:pt x="63" y="161"/>
                  </a:lnTo>
                  <a:lnTo>
                    <a:pt x="63" y="161"/>
                  </a:lnTo>
                  <a:lnTo>
                    <a:pt x="63" y="220"/>
                  </a:lnTo>
                  <a:lnTo>
                    <a:pt x="63" y="220"/>
                  </a:lnTo>
                  <a:lnTo>
                    <a:pt x="66" y="234"/>
                  </a:lnTo>
                  <a:lnTo>
                    <a:pt x="73" y="243"/>
                  </a:lnTo>
                  <a:lnTo>
                    <a:pt x="82" y="250"/>
                  </a:lnTo>
                  <a:lnTo>
                    <a:pt x="97" y="255"/>
                  </a:lnTo>
                  <a:lnTo>
                    <a:pt x="97" y="255"/>
                  </a:lnTo>
                  <a:lnTo>
                    <a:pt x="281" y="255"/>
                  </a:lnTo>
                  <a:lnTo>
                    <a:pt x="281" y="255"/>
                  </a:lnTo>
                  <a:lnTo>
                    <a:pt x="302" y="350"/>
                  </a:lnTo>
                  <a:lnTo>
                    <a:pt x="302" y="350"/>
                  </a:lnTo>
                  <a:lnTo>
                    <a:pt x="30" y="350"/>
                  </a:lnTo>
                  <a:lnTo>
                    <a:pt x="30" y="350"/>
                  </a:lnTo>
                  <a:lnTo>
                    <a:pt x="21" y="352"/>
                  </a:lnTo>
                  <a:lnTo>
                    <a:pt x="9" y="359"/>
                  </a:lnTo>
                  <a:lnTo>
                    <a:pt x="2" y="369"/>
                  </a:lnTo>
                  <a:lnTo>
                    <a:pt x="0" y="383"/>
                  </a:lnTo>
                  <a:lnTo>
                    <a:pt x="0" y="383"/>
                  </a:lnTo>
                  <a:lnTo>
                    <a:pt x="0" y="442"/>
                  </a:lnTo>
                  <a:lnTo>
                    <a:pt x="0" y="442"/>
                  </a:lnTo>
                  <a:lnTo>
                    <a:pt x="2" y="456"/>
                  </a:lnTo>
                  <a:lnTo>
                    <a:pt x="9" y="465"/>
                  </a:lnTo>
                  <a:lnTo>
                    <a:pt x="21" y="475"/>
                  </a:lnTo>
                  <a:lnTo>
                    <a:pt x="30" y="477"/>
                  </a:lnTo>
                  <a:lnTo>
                    <a:pt x="30" y="477"/>
                  </a:lnTo>
                  <a:lnTo>
                    <a:pt x="330" y="477"/>
                  </a:lnTo>
                  <a:lnTo>
                    <a:pt x="330" y="477"/>
                  </a:lnTo>
                  <a:lnTo>
                    <a:pt x="352" y="572"/>
                  </a:lnTo>
                  <a:lnTo>
                    <a:pt x="352" y="572"/>
                  </a:lnTo>
                  <a:lnTo>
                    <a:pt x="354" y="581"/>
                  </a:lnTo>
                  <a:lnTo>
                    <a:pt x="363" y="593"/>
                  </a:lnTo>
                  <a:lnTo>
                    <a:pt x="378" y="600"/>
                  </a:lnTo>
                  <a:lnTo>
                    <a:pt x="389" y="602"/>
                  </a:lnTo>
                  <a:lnTo>
                    <a:pt x="389" y="602"/>
                  </a:lnTo>
                  <a:lnTo>
                    <a:pt x="453" y="602"/>
                  </a:lnTo>
                  <a:lnTo>
                    <a:pt x="453" y="602"/>
                  </a:lnTo>
                  <a:lnTo>
                    <a:pt x="465" y="600"/>
                  </a:lnTo>
                  <a:lnTo>
                    <a:pt x="475" y="593"/>
                  </a:lnTo>
                  <a:lnTo>
                    <a:pt x="479" y="581"/>
                  </a:lnTo>
                  <a:lnTo>
                    <a:pt x="479" y="572"/>
                  </a:lnTo>
                  <a:lnTo>
                    <a:pt x="479" y="572"/>
                  </a:lnTo>
                  <a:lnTo>
                    <a:pt x="458" y="477"/>
                  </a:lnTo>
                  <a:lnTo>
                    <a:pt x="458" y="477"/>
                  </a:lnTo>
                  <a:lnTo>
                    <a:pt x="458" y="477"/>
                  </a:lnTo>
                  <a:lnTo>
                    <a:pt x="536" y="477"/>
                  </a:lnTo>
                  <a:lnTo>
                    <a:pt x="536" y="477"/>
                  </a:lnTo>
                  <a:lnTo>
                    <a:pt x="548" y="475"/>
                  </a:lnTo>
                  <a:lnTo>
                    <a:pt x="560" y="465"/>
                  </a:lnTo>
                  <a:lnTo>
                    <a:pt x="564" y="454"/>
                  </a:lnTo>
                  <a:lnTo>
                    <a:pt x="569" y="442"/>
                  </a:lnTo>
                  <a:lnTo>
                    <a:pt x="569" y="442"/>
                  </a:lnTo>
                  <a:lnTo>
                    <a:pt x="569" y="383"/>
                  </a:lnTo>
                  <a:lnTo>
                    <a:pt x="569" y="383"/>
                  </a:lnTo>
                  <a:lnTo>
                    <a:pt x="564" y="369"/>
                  </a:lnTo>
                  <a:lnTo>
                    <a:pt x="560" y="359"/>
                  </a:lnTo>
                  <a:lnTo>
                    <a:pt x="548" y="352"/>
                  </a:lnTo>
                  <a:lnTo>
                    <a:pt x="536" y="350"/>
                  </a:lnTo>
                  <a:lnTo>
                    <a:pt x="536" y="350"/>
                  </a:lnTo>
                  <a:lnTo>
                    <a:pt x="432" y="350"/>
                  </a:lnTo>
                  <a:lnTo>
                    <a:pt x="432" y="350"/>
                  </a:lnTo>
                  <a:lnTo>
                    <a:pt x="408" y="255"/>
                  </a:lnTo>
                  <a:lnTo>
                    <a:pt x="408" y="255"/>
                  </a:lnTo>
                  <a:lnTo>
                    <a:pt x="536" y="255"/>
                  </a:lnTo>
                  <a:lnTo>
                    <a:pt x="536" y="255"/>
                  </a:lnTo>
                  <a:lnTo>
                    <a:pt x="548" y="250"/>
                  </a:lnTo>
                  <a:lnTo>
                    <a:pt x="560" y="243"/>
                  </a:lnTo>
                  <a:lnTo>
                    <a:pt x="564" y="234"/>
                  </a:lnTo>
                  <a:lnTo>
                    <a:pt x="569" y="220"/>
                  </a:lnTo>
                  <a:lnTo>
                    <a:pt x="569" y="220"/>
                  </a:lnTo>
                  <a:close/>
                </a:path>
              </a:pathLst>
            </a:custGeom>
            <a:solidFill>
              <a:srgbClr val="02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6" name="Freeform 14"/>
            <p:cNvSpPr>
              <a:spLocks/>
            </p:cNvSpPr>
            <p:nvPr/>
          </p:nvSpPr>
          <p:spPr bwMode="auto">
            <a:xfrm>
              <a:off x="2669" y="1856"/>
              <a:ext cx="562" cy="223"/>
            </a:xfrm>
            <a:custGeom>
              <a:avLst/>
              <a:gdLst>
                <a:gd name="T0" fmla="*/ 0 w 562"/>
                <a:gd name="T1" fmla="*/ 109 h 223"/>
                <a:gd name="T2" fmla="*/ 0 w 562"/>
                <a:gd name="T3" fmla="*/ 109 h 223"/>
                <a:gd name="T4" fmla="*/ 2 w 562"/>
                <a:gd name="T5" fmla="*/ 135 h 223"/>
                <a:gd name="T6" fmla="*/ 9 w 562"/>
                <a:gd name="T7" fmla="*/ 154 h 223"/>
                <a:gd name="T8" fmla="*/ 21 w 562"/>
                <a:gd name="T9" fmla="*/ 173 h 223"/>
                <a:gd name="T10" fmla="*/ 35 w 562"/>
                <a:gd name="T11" fmla="*/ 192 h 223"/>
                <a:gd name="T12" fmla="*/ 49 w 562"/>
                <a:gd name="T13" fmla="*/ 206 h 223"/>
                <a:gd name="T14" fmla="*/ 68 w 562"/>
                <a:gd name="T15" fmla="*/ 213 h 223"/>
                <a:gd name="T16" fmla="*/ 89 w 562"/>
                <a:gd name="T17" fmla="*/ 223 h 223"/>
                <a:gd name="T18" fmla="*/ 111 w 562"/>
                <a:gd name="T19" fmla="*/ 223 h 223"/>
                <a:gd name="T20" fmla="*/ 111 w 562"/>
                <a:gd name="T21" fmla="*/ 223 h 223"/>
                <a:gd name="T22" fmla="*/ 531 w 562"/>
                <a:gd name="T23" fmla="*/ 223 h 223"/>
                <a:gd name="T24" fmla="*/ 531 w 562"/>
                <a:gd name="T25" fmla="*/ 223 h 223"/>
                <a:gd name="T26" fmla="*/ 543 w 562"/>
                <a:gd name="T27" fmla="*/ 220 h 223"/>
                <a:gd name="T28" fmla="*/ 552 w 562"/>
                <a:gd name="T29" fmla="*/ 213 h 223"/>
                <a:gd name="T30" fmla="*/ 560 w 562"/>
                <a:gd name="T31" fmla="*/ 201 h 223"/>
                <a:gd name="T32" fmla="*/ 562 w 562"/>
                <a:gd name="T33" fmla="*/ 192 h 223"/>
                <a:gd name="T34" fmla="*/ 562 w 562"/>
                <a:gd name="T35" fmla="*/ 192 h 223"/>
                <a:gd name="T36" fmla="*/ 562 w 562"/>
                <a:gd name="T37" fmla="*/ 128 h 223"/>
                <a:gd name="T38" fmla="*/ 562 w 562"/>
                <a:gd name="T39" fmla="*/ 128 h 223"/>
                <a:gd name="T40" fmla="*/ 560 w 562"/>
                <a:gd name="T41" fmla="*/ 116 h 223"/>
                <a:gd name="T42" fmla="*/ 552 w 562"/>
                <a:gd name="T43" fmla="*/ 104 h 223"/>
                <a:gd name="T44" fmla="*/ 543 w 562"/>
                <a:gd name="T45" fmla="*/ 100 h 223"/>
                <a:gd name="T46" fmla="*/ 531 w 562"/>
                <a:gd name="T47" fmla="*/ 97 h 223"/>
                <a:gd name="T48" fmla="*/ 531 w 562"/>
                <a:gd name="T49" fmla="*/ 97 h 223"/>
                <a:gd name="T50" fmla="*/ 125 w 562"/>
                <a:gd name="T51" fmla="*/ 97 h 223"/>
                <a:gd name="T52" fmla="*/ 125 w 562"/>
                <a:gd name="T53" fmla="*/ 97 h 223"/>
                <a:gd name="T54" fmla="*/ 125 w 562"/>
                <a:gd name="T55" fmla="*/ 34 h 223"/>
                <a:gd name="T56" fmla="*/ 125 w 562"/>
                <a:gd name="T57" fmla="*/ 34 h 223"/>
                <a:gd name="T58" fmla="*/ 122 w 562"/>
                <a:gd name="T59" fmla="*/ 19 h 223"/>
                <a:gd name="T60" fmla="*/ 115 w 562"/>
                <a:gd name="T61" fmla="*/ 12 h 223"/>
                <a:gd name="T62" fmla="*/ 106 w 562"/>
                <a:gd name="T63" fmla="*/ 3 h 223"/>
                <a:gd name="T64" fmla="*/ 94 w 562"/>
                <a:gd name="T65" fmla="*/ 0 h 223"/>
                <a:gd name="T66" fmla="*/ 94 w 562"/>
                <a:gd name="T67" fmla="*/ 0 h 223"/>
                <a:gd name="T68" fmla="*/ 30 w 562"/>
                <a:gd name="T69" fmla="*/ 0 h 223"/>
                <a:gd name="T70" fmla="*/ 30 w 562"/>
                <a:gd name="T71" fmla="*/ 0 h 223"/>
                <a:gd name="T72" fmla="*/ 21 w 562"/>
                <a:gd name="T73" fmla="*/ 3 h 223"/>
                <a:gd name="T74" fmla="*/ 9 w 562"/>
                <a:gd name="T75" fmla="*/ 12 h 223"/>
                <a:gd name="T76" fmla="*/ 2 w 562"/>
                <a:gd name="T77" fmla="*/ 19 h 223"/>
                <a:gd name="T78" fmla="*/ 0 w 562"/>
                <a:gd name="T79" fmla="*/ 34 h 223"/>
                <a:gd name="T80" fmla="*/ 0 w 562"/>
                <a:gd name="T81" fmla="*/ 109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2" h="223">
                  <a:moveTo>
                    <a:pt x="0" y="109"/>
                  </a:moveTo>
                  <a:lnTo>
                    <a:pt x="0" y="109"/>
                  </a:lnTo>
                  <a:lnTo>
                    <a:pt x="2" y="135"/>
                  </a:lnTo>
                  <a:lnTo>
                    <a:pt x="9" y="154"/>
                  </a:lnTo>
                  <a:lnTo>
                    <a:pt x="21" y="173"/>
                  </a:lnTo>
                  <a:lnTo>
                    <a:pt x="35" y="192"/>
                  </a:lnTo>
                  <a:lnTo>
                    <a:pt x="49" y="206"/>
                  </a:lnTo>
                  <a:lnTo>
                    <a:pt x="68" y="213"/>
                  </a:lnTo>
                  <a:lnTo>
                    <a:pt x="89" y="223"/>
                  </a:lnTo>
                  <a:lnTo>
                    <a:pt x="111" y="223"/>
                  </a:lnTo>
                  <a:lnTo>
                    <a:pt x="111" y="223"/>
                  </a:lnTo>
                  <a:lnTo>
                    <a:pt x="531" y="223"/>
                  </a:lnTo>
                  <a:lnTo>
                    <a:pt x="531" y="223"/>
                  </a:lnTo>
                  <a:lnTo>
                    <a:pt x="543" y="220"/>
                  </a:lnTo>
                  <a:lnTo>
                    <a:pt x="552" y="213"/>
                  </a:lnTo>
                  <a:lnTo>
                    <a:pt x="560" y="201"/>
                  </a:lnTo>
                  <a:lnTo>
                    <a:pt x="562" y="192"/>
                  </a:lnTo>
                  <a:lnTo>
                    <a:pt x="562" y="192"/>
                  </a:lnTo>
                  <a:lnTo>
                    <a:pt x="562" y="128"/>
                  </a:lnTo>
                  <a:lnTo>
                    <a:pt x="562" y="128"/>
                  </a:lnTo>
                  <a:lnTo>
                    <a:pt x="560" y="116"/>
                  </a:lnTo>
                  <a:lnTo>
                    <a:pt x="552" y="104"/>
                  </a:lnTo>
                  <a:lnTo>
                    <a:pt x="543" y="100"/>
                  </a:lnTo>
                  <a:lnTo>
                    <a:pt x="531" y="97"/>
                  </a:lnTo>
                  <a:lnTo>
                    <a:pt x="531" y="97"/>
                  </a:lnTo>
                  <a:lnTo>
                    <a:pt x="125" y="97"/>
                  </a:lnTo>
                  <a:lnTo>
                    <a:pt x="125" y="97"/>
                  </a:lnTo>
                  <a:lnTo>
                    <a:pt x="125" y="34"/>
                  </a:lnTo>
                  <a:lnTo>
                    <a:pt x="125" y="34"/>
                  </a:lnTo>
                  <a:lnTo>
                    <a:pt x="122" y="19"/>
                  </a:lnTo>
                  <a:lnTo>
                    <a:pt x="115" y="12"/>
                  </a:lnTo>
                  <a:lnTo>
                    <a:pt x="106" y="3"/>
                  </a:lnTo>
                  <a:lnTo>
                    <a:pt x="94" y="0"/>
                  </a:lnTo>
                  <a:lnTo>
                    <a:pt x="94" y="0"/>
                  </a:lnTo>
                  <a:lnTo>
                    <a:pt x="30" y="0"/>
                  </a:lnTo>
                  <a:lnTo>
                    <a:pt x="30" y="0"/>
                  </a:lnTo>
                  <a:lnTo>
                    <a:pt x="21" y="3"/>
                  </a:lnTo>
                  <a:lnTo>
                    <a:pt x="9" y="12"/>
                  </a:lnTo>
                  <a:lnTo>
                    <a:pt x="2" y="19"/>
                  </a:lnTo>
                  <a:lnTo>
                    <a:pt x="0" y="34"/>
                  </a:lnTo>
                  <a:lnTo>
                    <a:pt x="0" y="109"/>
                  </a:lnTo>
                  <a:close/>
                </a:path>
              </a:pathLst>
            </a:custGeom>
            <a:solidFill>
              <a:srgbClr val="02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 name="Freeform 15"/>
            <p:cNvSpPr>
              <a:spLocks/>
            </p:cNvSpPr>
            <p:nvPr/>
          </p:nvSpPr>
          <p:spPr bwMode="auto">
            <a:xfrm>
              <a:off x="3614" y="1856"/>
              <a:ext cx="347" cy="223"/>
            </a:xfrm>
            <a:custGeom>
              <a:avLst/>
              <a:gdLst>
                <a:gd name="T0" fmla="*/ 316 w 347"/>
                <a:gd name="T1" fmla="*/ 97 h 223"/>
                <a:gd name="T2" fmla="*/ 316 w 347"/>
                <a:gd name="T3" fmla="*/ 97 h 223"/>
                <a:gd name="T4" fmla="*/ 127 w 347"/>
                <a:gd name="T5" fmla="*/ 97 h 223"/>
                <a:gd name="T6" fmla="*/ 127 w 347"/>
                <a:gd name="T7" fmla="*/ 97 h 223"/>
                <a:gd name="T8" fmla="*/ 127 w 347"/>
                <a:gd name="T9" fmla="*/ 34 h 223"/>
                <a:gd name="T10" fmla="*/ 127 w 347"/>
                <a:gd name="T11" fmla="*/ 34 h 223"/>
                <a:gd name="T12" fmla="*/ 125 w 347"/>
                <a:gd name="T13" fmla="*/ 19 h 223"/>
                <a:gd name="T14" fmla="*/ 115 w 347"/>
                <a:gd name="T15" fmla="*/ 12 h 223"/>
                <a:gd name="T16" fmla="*/ 108 w 347"/>
                <a:gd name="T17" fmla="*/ 3 h 223"/>
                <a:gd name="T18" fmla="*/ 94 w 347"/>
                <a:gd name="T19" fmla="*/ 0 h 223"/>
                <a:gd name="T20" fmla="*/ 94 w 347"/>
                <a:gd name="T21" fmla="*/ 0 h 223"/>
                <a:gd name="T22" fmla="*/ 30 w 347"/>
                <a:gd name="T23" fmla="*/ 0 h 223"/>
                <a:gd name="T24" fmla="*/ 30 w 347"/>
                <a:gd name="T25" fmla="*/ 0 h 223"/>
                <a:gd name="T26" fmla="*/ 21 w 347"/>
                <a:gd name="T27" fmla="*/ 3 h 223"/>
                <a:gd name="T28" fmla="*/ 9 w 347"/>
                <a:gd name="T29" fmla="*/ 12 h 223"/>
                <a:gd name="T30" fmla="*/ 2 w 347"/>
                <a:gd name="T31" fmla="*/ 19 h 223"/>
                <a:gd name="T32" fmla="*/ 0 w 347"/>
                <a:gd name="T33" fmla="*/ 34 h 223"/>
                <a:gd name="T34" fmla="*/ 0 w 347"/>
                <a:gd name="T35" fmla="*/ 34 h 223"/>
                <a:gd name="T36" fmla="*/ 0 w 347"/>
                <a:gd name="T37" fmla="*/ 109 h 223"/>
                <a:gd name="T38" fmla="*/ 0 w 347"/>
                <a:gd name="T39" fmla="*/ 109 h 223"/>
                <a:gd name="T40" fmla="*/ 2 w 347"/>
                <a:gd name="T41" fmla="*/ 135 h 223"/>
                <a:gd name="T42" fmla="*/ 9 w 347"/>
                <a:gd name="T43" fmla="*/ 154 h 223"/>
                <a:gd name="T44" fmla="*/ 21 w 347"/>
                <a:gd name="T45" fmla="*/ 173 h 223"/>
                <a:gd name="T46" fmla="*/ 35 w 347"/>
                <a:gd name="T47" fmla="*/ 192 h 223"/>
                <a:gd name="T48" fmla="*/ 52 w 347"/>
                <a:gd name="T49" fmla="*/ 206 h 223"/>
                <a:gd name="T50" fmla="*/ 68 w 347"/>
                <a:gd name="T51" fmla="*/ 213 h 223"/>
                <a:gd name="T52" fmla="*/ 92 w 347"/>
                <a:gd name="T53" fmla="*/ 223 h 223"/>
                <a:gd name="T54" fmla="*/ 113 w 347"/>
                <a:gd name="T55" fmla="*/ 223 h 223"/>
                <a:gd name="T56" fmla="*/ 113 w 347"/>
                <a:gd name="T57" fmla="*/ 223 h 223"/>
                <a:gd name="T58" fmla="*/ 316 w 347"/>
                <a:gd name="T59" fmla="*/ 223 h 223"/>
                <a:gd name="T60" fmla="*/ 316 w 347"/>
                <a:gd name="T61" fmla="*/ 223 h 223"/>
                <a:gd name="T62" fmla="*/ 326 w 347"/>
                <a:gd name="T63" fmla="*/ 220 h 223"/>
                <a:gd name="T64" fmla="*/ 338 w 347"/>
                <a:gd name="T65" fmla="*/ 213 h 223"/>
                <a:gd name="T66" fmla="*/ 342 w 347"/>
                <a:gd name="T67" fmla="*/ 201 h 223"/>
                <a:gd name="T68" fmla="*/ 347 w 347"/>
                <a:gd name="T69" fmla="*/ 192 h 223"/>
                <a:gd name="T70" fmla="*/ 347 w 347"/>
                <a:gd name="T71" fmla="*/ 192 h 223"/>
                <a:gd name="T72" fmla="*/ 347 w 347"/>
                <a:gd name="T73" fmla="*/ 128 h 223"/>
                <a:gd name="T74" fmla="*/ 347 w 347"/>
                <a:gd name="T75" fmla="*/ 128 h 223"/>
                <a:gd name="T76" fmla="*/ 342 w 347"/>
                <a:gd name="T77" fmla="*/ 116 h 223"/>
                <a:gd name="T78" fmla="*/ 338 w 347"/>
                <a:gd name="T79" fmla="*/ 104 h 223"/>
                <a:gd name="T80" fmla="*/ 326 w 347"/>
                <a:gd name="T81" fmla="*/ 100 h 223"/>
                <a:gd name="T82" fmla="*/ 316 w 347"/>
                <a:gd name="T83" fmla="*/ 97 h 223"/>
                <a:gd name="T84" fmla="*/ 316 w 347"/>
                <a:gd name="T85" fmla="*/ 97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223">
                  <a:moveTo>
                    <a:pt x="316" y="97"/>
                  </a:moveTo>
                  <a:lnTo>
                    <a:pt x="316" y="97"/>
                  </a:lnTo>
                  <a:lnTo>
                    <a:pt x="127" y="97"/>
                  </a:lnTo>
                  <a:lnTo>
                    <a:pt x="127" y="97"/>
                  </a:lnTo>
                  <a:lnTo>
                    <a:pt x="127" y="34"/>
                  </a:lnTo>
                  <a:lnTo>
                    <a:pt x="127" y="34"/>
                  </a:lnTo>
                  <a:lnTo>
                    <a:pt x="125" y="19"/>
                  </a:lnTo>
                  <a:lnTo>
                    <a:pt x="115" y="12"/>
                  </a:lnTo>
                  <a:lnTo>
                    <a:pt x="108" y="3"/>
                  </a:lnTo>
                  <a:lnTo>
                    <a:pt x="94" y="0"/>
                  </a:lnTo>
                  <a:lnTo>
                    <a:pt x="94" y="0"/>
                  </a:lnTo>
                  <a:lnTo>
                    <a:pt x="30" y="0"/>
                  </a:lnTo>
                  <a:lnTo>
                    <a:pt x="30" y="0"/>
                  </a:lnTo>
                  <a:lnTo>
                    <a:pt x="21" y="3"/>
                  </a:lnTo>
                  <a:lnTo>
                    <a:pt x="9" y="12"/>
                  </a:lnTo>
                  <a:lnTo>
                    <a:pt x="2" y="19"/>
                  </a:lnTo>
                  <a:lnTo>
                    <a:pt x="0" y="34"/>
                  </a:lnTo>
                  <a:lnTo>
                    <a:pt x="0" y="34"/>
                  </a:lnTo>
                  <a:lnTo>
                    <a:pt x="0" y="109"/>
                  </a:lnTo>
                  <a:lnTo>
                    <a:pt x="0" y="109"/>
                  </a:lnTo>
                  <a:lnTo>
                    <a:pt x="2" y="135"/>
                  </a:lnTo>
                  <a:lnTo>
                    <a:pt x="9" y="154"/>
                  </a:lnTo>
                  <a:lnTo>
                    <a:pt x="21" y="173"/>
                  </a:lnTo>
                  <a:lnTo>
                    <a:pt x="35" y="192"/>
                  </a:lnTo>
                  <a:lnTo>
                    <a:pt x="52" y="206"/>
                  </a:lnTo>
                  <a:lnTo>
                    <a:pt x="68" y="213"/>
                  </a:lnTo>
                  <a:lnTo>
                    <a:pt x="92" y="223"/>
                  </a:lnTo>
                  <a:lnTo>
                    <a:pt x="113" y="223"/>
                  </a:lnTo>
                  <a:lnTo>
                    <a:pt x="113" y="223"/>
                  </a:lnTo>
                  <a:lnTo>
                    <a:pt x="316" y="223"/>
                  </a:lnTo>
                  <a:lnTo>
                    <a:pt x="316" y="223"/>
                  </a:lnTo>
                  <a:lnTo>
                    <a:pt x="326" y="220"/>
                  </a:lnTo>
                  <a:lnTo>
                    <a:pt x="338" y="213"/>
                  </a:lnTo>
                  <a:lnTo>
                    <a:pt x="342" y="201"/>
                  </a:lnTo>
                  <a:lnTo>
                    <a:pt x="347" y="192"/>
                  </a:lnTo>
                  <a:lnTo>
                    <a:pt x="347" y="192"/>
                  </a:lnTo>
                  <a:lnTo>
                    <a:pt x="347" y="128"/>
                  </a:lnTo>
                  <a:lnTo>
                    <a:pt x="347" y="128"/>
                  </a:lnTo>
                  <a:lnTo>
                    <a:pt x="342" y="116"/>
                  </a:lnTo>
                  <a:lnTo>
                    <a:pt x="338" y="104"/>
                  </a:lnTo>
                  <a:lnTo>
                    <a:pt x="326" y="100"/>
                  </a:lnTo>
                  <a:lnTo>
                    <a:pt x="316" y="97"/>
                  </a:lnTo>
                  <a:lnTo>
                    <a:pt x="316" y="97"/>
                  </a:lnTo>
                  <a:close/>
                </a:path>
              </a:pathLst>
            </a:custGeom>
            <a:solidFill>
              <a:srgbClr val="02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Freeform 16"/>
            <p:cNvSpPr>
              <a:spLocks/>
            </p:cNvSpPr>
            <p:nvPr/>
          </p:nvSpPr>
          <p:spPr bwMode="auto">
            <a:xfrm>
              <a:off x="3614" y="1571"/>
              <a:ext cx="347" cy="160"/>
            </a:xfrm>
            <a:custGeom>
              <a:avLst/>
              <a:gdLst>
                <a:gd name="T0" fmla="*/ 236 w 347"/>
                <a:gd name="T1" fmla="*/ 0 h 160"/>
                <a:gd name="T2" fmla="*/ 236 w 347"/>
                <a:gd name="T3" fmla="*/ 0 h 160"/>
                <a:gd name="T4" fmla="*/ 30 w 347"/>
                <a:gd name="T5" fmla="*/ 0 h 160"/>
                <a:gd name="T6" fmla="*/ 30 w 347"/>
                <a:gd name="T7" fmla="*/ 0 h 160"/>
                <a:gd name="T8" fmla="*/ 21 w 347"/>
                <a:gd name="T9" fmla="*/ 2 h 160"/>
                <a:gd name="T10" fmla="*/ 9 w 347"/>
                <a:gd name="T11" fmla="*/ 11 h 160"/>
                <a:gd name="T12" fmla="*/ 2 w 347"/>
                <a:gd name="T13" fmla="*/ 21 h 160"/>
                <a:gd name="T14" fmla="*/ 0 w 347"/>
                <a:gd name="T15" fmla="*/ 35 h 160"/>
                <a:gd name="T16" fmla="*/ 0 w 347"/>
                <a:gd name="T17" fmla="*/ 35 h 160"/>
                <a:gd name="T18" fmla="*/ 0 w 347"/>
                <a:gd name="T19" fmla="*/ 94 h 160"/>
                <a:gd name="T20" fmla="*/ 0 w 347"/>
                <a:gd name="T21" fmla="*/ 94 h 160"/>
                <a:gd name="T22" fmla="*/ 2 w 347"/>
                <a:gd name="T23" fmla="*/ 108 h 160"/>
                <a:gd name="T24" fmla="*/ 9 w 347"/>
                <a:gd name="T25" fmla="*/ 118 h 160"/>
                <a:gd name="T26" fmla="*/ 21 w 347"/>
                <a:gd name="T27" fmla="*/ 125 h 160"/>
                <a:gd name="T28" fmla="*/ 30 w 347"/>
                <a:gd name="T29" fmla="*/ 125 h 160"/>
                <a:gd name="T30" fmla="*/ 30 w 347"/>
                <a:gd name="T31" fmla="*/ 125 h 160"/>
                <a:gd name="T32" fmla="*/ 222 w 347"/>
                <a:gd name="T33" fmla="*/ 125 h 160"/>
                <a:gd name="T34" fmla="*/ 222 w 347"/>
                <a:gd name="T35" fmla="*/ 125 h 160"/>
                <a:gd name="T36" fmla="*/ 222 w 347"/>
                <a:gd name="T37" fmla="*/ 141 h 160"/>
                <a:gd name="T38" fmla="*/ 222 w 347"/>
                <a:gd name="T39" fmla="*/ 141 h 160"/>
                <a:gd name="T40" fmla="*/ 222 w 347"/>
                <a:gd name="T41" fmla="*/ 148 h 160"/>
                <a:gd name="T42" fmla="*/ 226 w 347"/>
                <a:gd name="T43" fmla="*/ 153 h 160"/>
                <a:gd name="T44" fmla="*/ 234 w 347"/>
                <a:gd name="T45" fmla="*/ 158 h 160"/>
                <a:gd name="T46" fmla="*/ 238 w 347"/>
                <a:gd name="T47" fmla="*/ 160 h 160"/>
                <a:gd name="T48" fmla="*/ 238 w 347"/>
                <a:gd name="T49" fmla="*/ 160 h 160"/>
                <a:gd name="T50" fmla="*/ 333 w 347"/>
                <a:gd name="T51" fmla="*/ 160 h 160"/>
                <a:gd name="T52" fmla="*/ 333 w 347"/>
                <a:gd name="T53" fmla="*/ 160 h 160"/>
                <a:gd name="T54" fmla="*/ 338 w 347"/>
                <a:gd name="T55" fmla="*/ 158 h 160"/>
                <a:gd name="T56" fmla="*/ 342 w 347"/>
                <a:gd name="T57" fmla="*/ 153 h 160"/>
                <a:gd name="T58" fmla="*/ 347 w 347"/>
                <a:gd name="T59" fmla="*/ 148 h 160"/>
                <a:gd name="T60" fmla="*/ 347 w 347"/>
                <a:gd name="T61" fmla="*/ 141 h 160"/>
                <a:gd name="T62" fmla="*/ 347 w 347"/>
                <a:gd name="T63" fmla="*/ 141 h 160"/>
                <a:gd name="T64" fmla="*/ 347 w 347"/>
                <a:gd name="T65" fmla="*/ 111 h 160"/>
                <a:gd name="T66" fmla="*/ 347 w 347"/>
                <a:gd name="T67" fmla="*/ 111 h 160"/>
                <a:gd name="T68" fmla="*/ 347 w 347"/>
                <a:gd name="T69" fmla="*/ 89 h 160"/>
                <a:gd name="T70" fmla="*/ 338 w 347"/>
                <a:gd name="T71" fmla="*/ 68 h 160"/>
                <a:gd name="T72" fmla="*/ 328 w 347"/>
                <a:gd name="T73" fmla="*/ 49 h 160"/>
                <a:gd name="T74" fmla="*/ 316 w 347"/>
                <a:gd name="T75" fmla="*/ 35 h 160"/>
                <a:gd name="T76" fmla="*/ 297 w 347"/>
                <a:gd name="T77" fmla="*/ 21 h 160"/>
                <a:gd name="T78" fmla="*/ 278 w 347"/>
                <a:gd name="T79" fmla="*/ 9 h 160"/>
                <a:gd name="T80" fmla="*/ 257 w 347"/>
                <a:gd name="T81" fmla="*/ 2 h 160"/>
                <a:gd name="T82" fmla="*/ 236 w 347"/>
                <a:gd name="T83" fmla="*/ 0 h 160"/>
                <a:gd name="T84" fmla="*/ 236 w 347"/>
                <a:gd name="T8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160">
                  <a:moveTo>
                    <a:pt x="236" y="0"/>
                  </a:moveTo>
                  <a:lnTo>
                    <a:pt x="236" y="0"/>
                  </a:lnTo>
                  <a:lnTo>
                    <a:pt x="30" y="0"/>
                  </a:lnTo>
                  <a:lnTo>
                    <a:pt x="30" y="0"/>
                  </a:lnTo>
                  <a:lnTo>
                    <a:pt x="21" y="2"/>
                  </a:lnTo>
                  <a:lnTo>
                    <a:pt x="9" y="11"/>
                  </a:lnTo>
                  <a:lnTo>
                    <a:pt x="2" y="21"/>
                  </a:lnTo>
                  <a:lnTo>
                    <a:pt x="0" y="35"/>
                  </a:lnTo>
                  <a:lnTo>
                    <a:pt x="0" y="35"/>
                  </a:lnTo>
                  <a:lnTo>
                    <a:pt x="0" y="94"/>
                  </a:lnTo>
                  <a:lnTo>
                    <a:pt x="0" y="94"/>
                  </a:lnTo>
                  <a:lnTo>
                    <a:pt x="2" y="108"/>
                  </a:lnTo>
                  <a:lnTo>
                    <a:pt x="9" y="118"/>
                  </a:lnTo>
                  <a:lnTo>
                    <a:pt x="21" y="125"/>
                  </a:lnTo>
                  <a:lnTo>
                    <a:pt x="30" y="125"/>
                  </a:lnTo>
                  <a:lnTo>
                    <a:pt x="30" y="125"/>
                  </a:lnTo>
                  <a:lnTo>
                    <a:pt x="222" y="125"/>
                  </a:lnTo>
                  <a:lnTo>
                    <a:pt x="222" y="125"/>
                  </a:lnTo>
                  <a:lnTo>
                    <a:pt x="222" y="141"/>
                  </a:lnTo>
                  <a:lnTo>
                    <a:pt x="222" y="141"/>
                  </a:lnTo>
                  <a:lnTo>
                    <a:pt x="222" y="148"/>
                  </a:lnTo>
                  <a:lnTo>
                    <a:pt x="226" y="153"/>
                  </a:lnTo>
                  <a:lnTo>
                    <a:pt x="234" y="158"/>
                  </a:lnTo>
                  <a:lnTo>
                    <a:pt x="238" y="160"/>
                  </a:lnTo>
                  <a:lnTo>
                    <a:pt x="238" y="160"/>
                  </a:lnTo>
                  <a:lnTo>
                    <a:pt x="333" y="160"/>
                  </a:lnTo>
                  <a:lnTo>
                    <a:pt x="333" y="160"/>
                  </a:lnTo>
                  <a:lnTo>
                    <a:pt x="338" y="158"/>
                  </a:lnTo>
                  <a:lnTo>
                    <a:pt x="342" y="153"/>
                  </a:lnTo>
                  <a:lnTo>
                    <a:pt x="347" y="148"/>
                  </a:lnTo>
                  <a:lnTo>
                    <a:pt x="347" y="141"/>
                  </a:lnTo>
                  <a:lnTo>
                    <a:pt x="347" y="141"/>
                  </a:lnTo>
                  <a:lnTo>
                    <a:pt x="347" y="111"/>
                  </a:lnTo>
                  <a:lnTo>
                    <a:pt x="347" y="111"/>
                  </a:lnTo>
                  <a:lnTo>
                    <a:pt x="347" y="89"/>
                  </a:lnTo>
                  <a:lnTo>
                    <a:pt x="338" y="68"/>
                  </a:lnTo>
                  <a:lnTo>
                    <a:pt x="328" y="49"/>
                  </a:lnTo>
                  <a:lnTo>
                    <a:pt x="316" y="35"/>
                  </a:lnTo>
                  <a:lnTo>
                    <a:pt x="297" y="21"/>
                  </a:lnTo>
                  <a:lnTo>
                    <a:pt x="278" y="9"/>
                  </a:lnTo>
                  <a:lnTo>
                    <a:pt x="257" y="2"/>
                  </a:lnTo>
                  <a:lnTo>
                    <a:pt x="236" y="0"/>
                  </a:lnTo>
                  <a:lnTo>
                    <a:pt x="236" y="0"/>
                  </a:lnTo>
                  <a:close/>
                </a:path>
              </a:pathLst>
            </a:custGeom>
            <a:solidFill>
              <a:srgbClr val="02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 name="Freeform 17"/>
            <p:cNvSpPr>
              <a:spLocks/>
            </p:cNvSpPr>
            <p:nvPr/>
          </p:nvSpPr>
          <p:spPr bwMode="auto">
            <a:xfrm>
              <a:off x="3394" y="1254"/>
              <a:ext cx="411" cy="825"/>
            </a:xfrm>
            <a:custGeom>
              <a:avLst/>
              <a:gdLst>
                <a:gd name="T0" fmla="*/ 373 w 411"/>
                <a:gd name="T1" fmla="*/ 125 h 825"/>
                <a:gd name="T2" fmla="*/ 172 w 411"/>
                <a:gd name="T3" fmla="*/ 125 h 825"/>
                <a:gd name="T4" fmla="*/ 172 w 411"/>
                <a:gd name="T5" fmla="*/ 33 h 825"/>
                <a:gd name="T6" fmla="*/ 161 w 411"/>
                <a:gd name="T7" fmla="*/ 10 h 825"/>
                <a:gd name="T8" fmla="*/ 137 w 411"/>
                <a:gd name="T9" fmla="*/ 0 h 825"/>
                <a:gd name="T10" fmla="*/ 78 w 411"/>
                <a:gd name="T11" fmla="*/ 0 h 825"/>
                <a:gd name="T12" fmla="*/ 64 w 411"/>
                <a:gd name="T13" fmla="*/ 5 h 825"/>
                <a:gd name="T14" fmla="*/ 47 w 411"/>
                <a:gd name="T15" fmla="*/ 21 h 825"/>
                <a:gd name="T16" fmla="*/ 45 w 411"/>
                <a:gd name="T17" fmla="*/ 33 h 825"/>
                <a:gd name="T18" fmla="*/ 45 w 411"/>
                <a:gd name="T19" fmla="*/ 125 h 825"/>
                <a:gd name="T20" fmla="*/ 35 w 411"/>
                <a:gd name="T21" fmla="*/ 125 h 825"/>
                <a:gd name="T22" fmla="*/ 9 w 411"/>
                <a:gd name="T23" fmla="*/ 137 h 825"/>
                <a:gd name="T24" fmla="*/ 0 w 411"/>
                <a:gd name="T25" fmla="*/ 163 h 825"/>
                <a:gd name="T26" fmla="*/ 0 w 411"/>
                <a:gd name="T27" fmla="*/ 217 h 825"/>
                <a:gd name="T28" fmla="*/ 2 w 411"/>
                <a:gd name="T29" fmla="*/ 232 h 825"/>
                <a:gd name="T30" fmla="*/ 21 w 411"/>
                <a:gd name="T31" fmla="*/ 250 h 825"/>
                <a:gd name="T32" fmla="*/ 35 w 411"/>
                <a:gd name="T33" fmla="*/ 255 h 825"/>
                <a:gd name="T34" fmla="*/ 45 w 411"/>
                <a:gd name="T35" fmla="*/ 255 h 825"/>
                <a:gd name="T36" fmla="*/ 45 w 411"/>
                <a:gd name="T37" fmla="*/ 354 h 825"/>
                <a:gd name="T38" fmla="*/ 38 w 411"/>
                <a:gd name="T39" fmla="*/ 532 h 825"/>
                <a:gd name="T40" fmla="*/ 24 w 411"/>
                <a:gd name="T41" fmla="*/ 711 h 825"/>
                <a:gd name="T42" fmla="*/ 16 w 411"/>
                <a:gd name="T43" fmla="*/ 775 h 825"/>
                <a:gd name="T44" fmla="*/ 12 w 411"/>
                <a:gd name="T45" fmla="*/ 794 h 825"/>
                <a:gd name="T46" fmla="*/ 19 w 411"/>
                <a:gd name="T47" fmla="*/ 815 h 825"/>
                <a:gd name="T48" fmla="*/ 38 w 411"/>
                <a:gd name="T49" fmla="*/ 825 h 825"/>
                <a:gd name="T50" fmla="*/ 102 w 411"/>
                <a:gd name="T51" fmla="*/ 825 h 825"/>
                <a:gd name="T52" fmla="*/ 116 w 411"/>
                <a:gd name="T53" fmla="*/ 822 h 825"/>
                <a:gd name="T54" fmla="*/ 135 w 411"/>
                <a:gd name="T55" fmla="*/ 803 h 825"/>
                <a:gd name="T56" fmla="*/ 142 w 411"/>
                <a:gd name="T57" fmla="*/ 794 h 825"/>
                <a:gd name="T58" fmla="*/ 151 w 411"/>
                <a:gd name="T59" fmla="*/ 711 h 825"/>
                <a:gd name="T60" fmla="*/ 165 w 411"/>
                <a:gd name="T61" fmla="*/ 532 h 825"/>
                <a:gd name="T62" fmla="*/ 172 w 411"/>
                <a:gd name="T63" fmla="*/ 354 h 825"/>
                <a:gd name="T64" fmla="*/ 172 w 411"/>
                <a:gd name="T65" fmla="*/ 255 h 825"/>
                <a:gd name="T66" fmla="*/ 373 w 411"/>
                <a:gd name="T67" fmla="*/ 255 h 825"/>
                <a:gd name="T68" fmla="*/ 387 w 411"/>
                <a:gd name="T69" fmla="*/ 250 h 825"/>
                <a:gd name="T70" fmla="*/ 406 w 411"/>
                <a:gd name="T71" fmla="*/ 232 h 825"/>
                <a:gd name="T72" fmla="*/ 411 w 411"/>
                <a:gd name="T73" fmla="*/ 217 h 825"/>
                <a:gd name="T74" fmla="*/ 411 w 411"/>
                <a:gd name="T75" fmla="*/ 163 h 825"/>
                <a:gd name="T76" fmla="*/ 399 w 411"/>
                <a:gd name="T77" fmla="*/ 137 h 825"/>
                <a:gd name="T78" fmla="*/ 373 w 411"/>
                <a:gd name="T79" fmla="*/ 1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1" h="825">
                  <a:moveTo>
                    <a:pt x="373" y="125"/>
                  </a:moveTo>
                  <a:lnTo>
                    <a:pt x="373" y="125"/>
                  </a:lnTo>
                  <a:lnTo>
                    <a:pt x="172" y="125"/>
                  </a:lnTo>
                  <a:lnTo>
                    <a:pt x="172" y="125"/>
                  </a:lnTo>
                  <a:lnTo>
                    <a:pt x="172" y="33"/>
                  </a:lnTo>
                  <a:lnTo>
                    <a:pt x="172" y="33"/>
                  </a:lnTo>
                  <a:lnTo>
                    <a:pt x="168" y="21"/>
                  </a:lnTo>
                  <a:lnTo>
                    <a:pt x="161" y="10"/>
                  </a:lnTo>
                  <a:lnTo>
                    <a:pt x="151" y="5"/>
                  </a:lnTo>
                  <a:lnTo>
                    <a:pt x="137" y="0"/>
                  </a:lnTo>
                  <a:lnTo>
                    <a:pt x="137" y="0"/>
                  </a:lnTo>
                  <a:lnTo>
                    <a:pt x="78" y="0"/>
                  </a:lnTo>
                  <a:lnTo>
                    <a:pt x="78" y="0"/>
                  </a:lnTo>
                  <a:lnTo>
                    <a:pt x="64" y="5"/>
                  </a:lnTo>
                  <a:lnTo>
                    <a:pt x="54" y="10"/>
                  </a:lnTo>
                  <a:lnTo>
                    <a:pt x="47" y="21"/>
                  </a:lnTo>
                  <a:lnTo>
                    <a:pt x="45" y="33"/>
                  </a:lnTo>
                  <a:lnTo>
                    <a:pt x="45" y="33"/>
                  </a:lnTo>
                  <a:lnTo>
                    <a:pt x="45" y="125"/>
                  </a:lnTo>
                  <a:lnTo>
                    <a:pt x="45" y="125"/>
                  </a:lnTo>
                  <a:lnTo>
                    <a:pt x="35" y="125"/>
                  </a:lnTo>
                  <a:lnTo>
                    <a:pt x="35" y="125"/>
                  </a:lnTo>
                  <a:lnTo>
                    <a:pt x="21" y="130"/>
                  </a:lnTo>
                  <a:lnTo>
                    <a:pt x="9" y="137"/>
                  </a:lnTo>
                  <a:lnTo>
                    <a:pt x="2" y="149"/>
                  </a:lnTo>
                  <a:lnTo>
                    <a:pt x="0" y="163"/>
                  </a:lnTo>
                  <a:lnTo>
                    <a:pt x="0" y="163"/>
                  </a:lnTo>
                  <a:lnTo>
                    <a:pt x="0" y="217"/>
                  </a:lnTo>
                  <a:lnTo>
                    <a:pt x="0" y="217"/>
                  </a:lnTo>
                  <a:lnTo>
                    <a:pt x="2" y="232"/>
                  </a:lnTo>
                  <a:lnTo>
                    <a:pt x="9" y="243"/>
                  </a:lnTo>
                  <a:lnTo>
                    <a:pt x="21" y="250"/>
                  </a:lnTo>
                  <a:lnTo>
                    <a:pt x="35" y="255"/>
                  </a:lnTo>
                  <a:lnTo>
                    <a:pt x="35" y="255"/>
                  </a:lnTo>
                  <a:lnTo>
                    <a:pt x="45" y="255"/>
                  </a:lnTo>
                  <a:lnTo>
                    <a:pt x="45" y="255"/>
                  </a:lnTo>
                  <a:lnTo>
                    <a:pt x="45" y="354"/>
                  </a:lnTo>
                  <a:lnTo>
                    <a:pt x="45" y="354"/>
                  </a:lnTo>
                  <a:lnTo>
                    <a:pt x="45" y="439"/>
                  </a:lnTo>
                  <a:lnTo>
                    <a:pt x="38" y="532"/>
                  </a:lnTo>
                  <a:lnTo>
                    <a:pt x="33" y="621"/>
                  </a:lnTo>
                  <a:lnTo>
                    <a:pt x="24" y="711"/>
                  </a:lnTo>
                  <a:lnTo>
                    <a:pt x="24" y="711"/>
                  </a:lnTo>
                  <a:lnTo>
                    <a:pt x="16" y="775"/>
                  </a:lnTo>
                  <a:lnTo>
                    <a:pt x="12" y="794"/>
                  </a:lnTo>
                  <a:lnTo>
                    <a:pt x="12" y="794"/>
                  </a:lnTo>
                  <a:lnTo>
                    <a:pt x="12" y="803"/>
                  </a:lnTo>
                  <a:lnTo>
                    <a:pt x="19" y="815"/>
                  </a:lnTo>
                  <a:lnTo>
                    <a:pt x="28" y="822"/>
                  </a:lnTo>
                  <a:lnTo>
                    <a:pt x="38" y="825"/>
                  </a:lnTo>
                  <a:lnTo>
                    <a:pt x="38" y="825"/>
                  </a:lnTo>
                  <a:lnTo>
                    <a:pt x="102" y="825"/>
                  </a:lnTo>
                  <a:lnTo>
                    <a:pt x="102" y="825"/>
                  </a:lnTo>
                  <a:lnTo>
                    <a:pt x="116" y="822"/>
                  </a:lnTo>
                  <a:lnTo>
                    <a:pt x="125" y="815"/>
                  </a:lnTo>
                  <a:lnTo>
                    <a:pt x="135" y="803"/>
                  </a:lnTo>
                  <a:lnTo>
                    <a:pt x="142" y="794"/>
                  </a:lnTo>
                  <a:lnTo>
                    <a:pt x="142" y="794"/>
                  </a:lnTo>
                  <a:lnTo>
                    <a:pt x="151" y="711"/>
                  </a:lnTo>
                  <a:lnTo>
                    <a:pt x="151" y="711"/>
                  </a:lnTo>
                  <a:lnTo>
                    <a:pt x="158" y="624"/>
                  </a:lnTo>
                  <a:lnTo>
                    <a:pt x="165" y="532"/>
                  </a:lnTo>
                  <a:lnTo>
                    <a:pt x="168" y="439"/>
                  </a:lnTo>
                  <a:lnTo>
                    <a:pt x="172" y="354"/>
                  </a:lnTo>
                  <a:lnTo>
                    <a:pt x="172" y="354"/>
                  </a:lnTo>
                  <a:lnTo>
                    <a:pt x="172" y="255"/>
                  </a:lnTo>
                  <a:lnTo>
                    <a:pt x="172" y="255"/>
                  </a:lnTo>
                  <a:lnTo>
                    <a:pt x="373" y="255"/>
                  </a:lnTo>
                  <a:lnTo>
                    <a:pt x="373" y="255"/>
                  </a:lnTo>
                  <a:lnTo>
                    <a:pt x="387" y="250"/>
                  </a:lnTo>
                  <a:lnTo>
                    <a:pt x="399" y="243"/>
                  </a:lnTo>
                  <a:lnTo>
                    <a:pt x="406" y="232"/>
                  </a:lnTo>
                  <a:lnTo>
                    <a:pt x="411" y="217"/>
                  </a:lnTo>
                  <a:lnTo>
                    <a:pt x="411" y="217"/>
                  </a:lnTo>
                  <a:lnTo>
                    <a:pt x="411" y="163"/>
                  </a:lnTo>
                  <a:lnTo>
                    <a:pt x="411" y="163"/>
                  </a:lnTo>
                  <a:lnTo>
                    <a:pt x="406" y="149"/>
                  </a:lnTo>
                  <a:lnTo>
                    <a:pt x="399" y="137"/>
                  </a:lnTo>
                  <a:lnTo>
                    <a:pt x="387" y="130"/>
                  </a:lnTo>
                  <a:lnTo>
                    <a:pt x="373" y="125"/>
                  </a:lnTo>
                  <a:lnTo>
                    <a:pt x="373" y="125"/>
                  </a:lnTo>
                  <a:close/>
                </a:path>
              </a:pathLst>
            </a:custGeom>
            <a:solidFill>
              <a:srgbClr val="0266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pic>
        <p:nvPicPr>
          <p:cNvPr id="13" name="図 12" descr="トレースCS4_C改訂3.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4205669"/>
            <a:ext cx="9144000" cy="2652331"/>
          </a:xfrm>
          <a:prstGeom prst="rect">
            <a:avLst/>
          </a:prstGeom>
        </p:spPr>
      </p:pic>
    </p:spTree>
    <p:extLst>
      <p:ext uri="{BB962C8B-B14F-4D97-AF65-F5344CB8AC3E}">
        <p14:creationId xmlns:p14="http://schemas.microsoft.com/office/powerpoint/2010/main" val="165044728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1331639" y="274805"/>
            <a:ext cx="7560841" cy="358355"/>
          </a:xfrm>
        </p:spPr>
        <p:txBody>
          <a:bodyPr/>
          <a:lstStyle/>
          <a:p>
            <a:r>
              <a:rPr lang="ja-JP" altLang="en-US" dirty="0"/>
              <a:t>世界の大きな駅前には「みどり」の空間があまり無い</a:t>
            </a:r>
            <a:endParaRPr kumimoji="1" lang="ja-JP" altLang="en-US" dirty="0"/>
          </a:p>
        </p:txBody>
      </p:sp>
      <p:pic>
        <p:nvPicPr>
          <p:cNvPr id="4" name="図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803783"/>
            <a:ext cx="4426444" cy="3305272"/>
          </a:xfrm>
          <a:prstGeom prst="rect">
            <a:avLst/>
          </a:prstGeom>
        </p:spPr>
      </p:pic>
      <p:pic>
        <p:nvPicPr>
          <p:cNvPr id="5" name="図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11992" y="4289348"/>
            <a:ext cx="2814452" cy="2110840"/>
          </a:xfrm>
          <a:prstGeom prst="rect">
            <a:avLst/>
          </a:prstGeom>
        </p:spPr>
      </p:pic>
      <p:pic>
        <p:nvPicPr>
          <p:cNvPr id="6" name="図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19822" y="793607"/>
            <a:ext cx="4624178" cy="3315448"/>
          </a:xfrm>
          <a:prstGeom prst="rect">
            <a:avLst/>
          </a:prstGeom>
        </p:spPr>
      </p:pic>
      <p:sp>
        <p:nvSpPr>
          <p:cNvPr id="7" name="テキスト ボックス 6"/>
          <p:cNvSpPr txBox="1"/>
          <p:nvPr/>
        </p:nvSpPr>
        <p:spPr>
          <a:xfrm>
            <a:off x="0" y="4114759"/>
            <a:ext cx="4284080" cy="128685"/>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en-US" altLang="ja-JP" sz="600" b="1" i="0" u="none" strike="noStrike" kern="1200" cap="none" spc="0" normalizeH="0" baseline="0" noProof="0" dirty="0">
                <a:ln>
                  <a:noFill/>
                </a:ln>
                <a:solidFill>
                  <a:prstClr val="black"/>
                </a:solidFill>
                <a:effectLst/>
                <a:uLnTx/>
                <a:uFillTx/>
                <a:latin typeface="Arial" panose="020B0604020202020204" pitchFamily="34" charset="0"/>
                <a:ea typeface="メイリオ"/>
                <a:cs typeface="Arial" panose="020B0604020202020204" pitchFamily="34" charset="0"/>
              </a:rPr>
              <a:t>©Google Data SIO, NOAA, U.S, Navy, NGA, GEBCO Landsat / Copernicus</a:t>
            </a:r>
            <a:endParaRPr kumimoji="1" lang="ja-JP" altLang="en-US" sz="600" b="1" i="0" u="none" strike="noStrike" kern="1200" cap="none" spc="0" normalizeH="0" baseline="0" noProof="0" dirty="0">
              <a:ln>
                <a:noFill/>
              </a:ln>
              <a:solidFill>
                <a:prstClr val="black"/>
              </a:solidFill>
              <a:effectLst/>
              <a:uLnTx/>
              <a:uFillTx/>
              <a:latin typeface="Arial" panose="020B0604020202020204" pitchFamily="34" charset="0"/>
              <a:ea typeface="メイリオ"/>
              <a:cs typeface="Arial" panose="020B0604020202020204" pitchFamily="34" charset="0"/>
            </a:endParaRPr>
          </a:p>
        </p:txBody>
      </p:sp>
      <p:sp>
        <p:nvSpPr>
          <p:cNvPr id="8" name="テキスト ボックス 7"/>
          <p:cNvSpPr txBox="1"/>
          <p:nvPr/>
        </p:nvSpPr>
        <p:spPr>
          <a:xfrm>
            <a:off x="4519822" y="4110933"/>
            <a:ext cx="4624178" cy="128685"/>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en-US" altLang="ja-JP" sz="600" b="1" i="0" u="none" strike="noStrike" kern="1200" cap="none" spc="0" normalizeH="0" baseline="0" noProof="0" dirty="0">
                <a:ln>
                  <a:noFill/>
                </a:ln>
                <a:solidFill>
                  <a:prstClr val="black"/>
                </a:solidFill>
                <a:effectLst/>
                <a:uLnTx/>
                <a:uFillTx/>
                <a:latin typeface="Arial" panose="020B0604020202020204" pitchFamily="34" charset="0"/>
                <a:ea typeface="メイリオ"/>
                <a:cs typeface="Arial" panose="020B0604020202020204" pitchFamily="34" charset="0"/>
              </a:rPr>
              <a:t>©Google Data LDEO-Columbia, NFS, NOAA ZENRIN Data SIO, U.S, Navy, NGA, GEBCO Landsat / Copernicus</a:t>
            </a:r>
            <a:endParaRPr kumimoji="1" lang="ja-JP" altLang="en-US" sz="600" b="1" i="0" u="none" strike="noStrike" kern="1200" cap="none" spc="0" normalizeH="0" baseline="0" noProof="0" dirty="0">
              <a:ln>
                <a:noFill/>
              </a:ln>
              <a:solidFill>
                <a:prstClr val="black"/>
              </a:solidFill>
              <a:effectLst/>
              <a:uLnTx/>
              <a:uFillTx/>
              <a:latin typeface="Arial" panose="020B0604020202020204" pitchFamily="34" charset="0"/>
              <a:ea typeface="メイリオ"/>
              <a:cs typeface="Arial" panose="020B0604020202020204" pitchFamily="34" charset="0"/>
            </a:endParaRPr>
          </a:p>
        </p:txBody>
      </p:sp>
      <p:pic>
        <p:nvPicPr>
          <p:cNvPr id="9" name="図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184096" y="4293096"/>
            <a:ext cx="2814452" cy="2088232"/>
          </a:xfrm>
          <a:prstGeom prst="rect">
            <a:avLst/>
          </a:prstGeom>
        </p:spPr>
      </p:pic>
      <p:sp>
        <p:nvSpPr>
          <p:cNvPr id="10" name="テキスト ボックス 9"/>
          <p:cNvSpPr txBox="1"/>
          <p:nvPr/>
        </p:nvSpPr>
        <p:spPr>
          <a:xfrm>
            <a:off x="179624" y="4509120"/>
            <a:ext cx="1872208" cy="864096"/>
          </a:xfrm>
          <a:prstGeom prst="ellipse">
            <a:avLst/>
          </a:prstGeom>
          <a:solidFill>
            <a:schemeClr val="accent1">
              <a:lumMod val="75000"/>
            </a:schemeClr>
          </a:solid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prstClr val="white"/>
                </a:solidFill>
                <a:effectLst/>
                <a:uLnTx/>
                <a:uFillTx/>
                <a:latin typeface="メイリオ"/>
                <a:ea typeface="メイリオ"/>
                <a:cs typeface="+mn-cs"/>
              </a:rPr>
              <a:t>グランド・セントラル</a:t>
            </a:r>
            <a:r>
              <a:rPr kumimoji="1" lang="ja-JP" altLang="en-US" sz="1100" b="1" i="0" u="none" strike="noStrike" kern="1200" cap="none" spc="0" normalizeH="0" baseline="0" noProof="0" dirty="0" smtClean="0">
                <a:ln>
                  <a:noFill/>
                </a:ln>
                <a:solidFill>
                  <a:prstClr val="white"/>
                </a:solidFill>
                <a:effectLst/>
                <a:uLnTx/>
                <a:uFillTx/>
                <a:latin typeface="メイリオ"/>
                <a:ea typeface="メイリオ"/>
                <a:cs typeface="+mn-cs"/>
              </a:rPr>
              <a:t>駅</a:t>
            </a:r>
            <a:endParaRPr kumimoji="1" lang="en-US" altLang="ja-JP" sz="11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white"/>
                </a:solidFill>
                <a:effectLst/>
                <a:uLnTx/>
                <a:uFillTx/>
                <a:latin typeface="メイリオ"/>
                <a:ea typeface="メイリオ"/>
                <a:cs typeface="+mn-cs"/>
              </a:rPr>
              <a:t>（</a:t>
            </a:r>
            <a:r>
              <a:rPr kumimoji="1" lang="en-US" altLang="ja-JP" sz="1100" b="1" i="0" u="none" strike="noStrike" kern="1200" cap="none" spc="0" normalizeH="0" baseline="0" noProof="0" dirty="0" smtClean="0">
                <a:ln>
                  <a:noFill/>
                </a:ln>
                <a:solidFill>
                  <a:prstClr val="white"/>
                </a:solidFill>
                <a:effectLst/>
                <a:uLnTx/>
                <a:uFillTx/>
                <a:latin typeface="メイリオ"/>
                <a:ea typeface="メイリオ"/>
                <a:cs typeface="+mn-cs"/>
              </a:rPr>
              <a:t>New York</a:t>
            </a:r>
            <a:r>
              <a:rPr kumimoji="1" lang="ja-JP" altLang="en-US" sz="1100" b="1" i="0" u="none" strike="noStrike" kern="1200" cap="none" spc="0" normalizeH="0" baseline="0" noProof="0" dirty="0" smtClean="0">
                <a:ln>
                  <a:noFill/>
                </a:ln>
                <a:solidFill>
                  <a:prstClr val="white"/>
                </a:solidFill>
                <a:effectLst/>
                <a:uLnTx/>
                <a:uFillTx/>
                <a:latin typeface="メイリオ"/>
                <a:ea typeface="メイリオ"/>
                <a:cs typeface="+mn-cs"/>
              </a:rPr>
              <a:t>）</a:t>
            </a:r>
            <a:endParaRPr kumimoji="1" lang="ja-JP" altLang="en-US" sz="11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1" name="テキスト ボックス 10"/>
          <p:cNvSpPr txBox="1"/>
          <p:nvPr/>
        </p:nvSpPr>
        <p:spPr>
          <a:xfrm>
            <a:off x="4715464" y="4509120"/>
            <a:ext cx="1872208" cy="864096"/>
          </a:xfrm>
          <a:prstGeom prst="ellipse">
            <a:avLst/>
          </a:prstGeom>
          <a:solidFill>
            <a:schemeClr val="accent5"/>
          </a:solid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white"/>
                </a:solidFill>
                <a:effectLst/>
                <a:uLnTx/>
                <a:uFillTx/>
                <a:latin typeface="メイリオ"/>
                <a:ea typeface="メイリオ"/>
                <a:cs typeface="+mn-cs"/>
              </a:rPr>
              <a:t>東京駅</a:t>
            </a:r>
            <a:endParaRPr kumimoji="1" lang="ja-JP" altLang="en-US" sz="1100" b="1" i="0" u="none" strike="noStrike" kern="1200" cap="none" spc="0" normalizeH="0" baseline="0" noProof="0" dirty="0">
              <a:ln>
                <a:noFill/>
              </a:ln>
              <a:solidFill>
                <a:prstClr val="white"/>
              </a:solidFill>
              <a:effectLst/>
              <a:uLnTx/>
              <a:uFillTx/>
              <a:latin typeface="メイリオ"/>
              <a:ea typeface="メイリオ"/>
              <a:cs typeface="+mn-cs"/>
            </a:endParaRPr>
          </a:p>
        </p:txBody>
      </p:sp>
    </p:spTree>
    <p:extLst>
      <p:ext uri="{BB962C8B-B14F-4D97-AF65-F5344CB8AC3E}">
        <p14:creationId xmlns:p14="http://schemas.microsoft.com/office/powerpoint/2010/main" val="376327031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4705963"/>
            <a:ext cx="9144000" cy="1799539"/>
          </a:xfrm>
          <a:prstGeom prst="rect">
            <a:avLst/>
          </a:prstGeom>
        </p:spPr>
      </p:pic>
      <p:pic>
        <p:nvPicPr>
          <p:cNvPr id="10" name="図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747308"/>
            <a:ext cx="9144000" cy="2321652"/>
          </a:xfrm>
          <a:prstGeom prst="rect">
            <a:avLst/>
          </a:prstGeom>
        </p:spPr>
      </p:pic>
      <p:pic>
        <p:nvPicPr>
          <p:cNvPr id="42" name="図 4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427984" y="1052736"/>
            <a:ext cx="4464497" cy="1905839"/>
          </a:xfrm>
          <a:prstGeom prst="rect">
            <a:avLst/>
          </a:prstGeom>
        </p:spPr>
      </p:pic>
      <p:pic>
        <p:nvPicPr>
          <p:cNvPr id="5" name="図 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23528" y="1441966"/>
            <a:ext cx="3816424" cy="1516609"/>
          </a:xfrm>
          <a:prstGeom prst="rect">
            <a:avLst/>
          </a:prstGeom>
        </p:spPr>
      </p:pic>
      <p:pic>
        <p:nvPicPr>
          <p:cNvPr id="37" name="図 36"/>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016" y="3066298"/>
            <a:ext cx="9145016" cy="1656184"/>
          </a:xfrm>
          <a:prstGeom prst="rect">
            <a:avLst/>
          </a:prstGeom>
        </p:spPr>
      </p:pic>
      <p:sp>
        <p:nvSpPr>
          <p:cNvPr id="3" name="タイトル 2"/>
          <p:cNvSpPr>
            <a:spLocks noGrp="1"/>
          </p:cNvSpPr>
          <p:nvPr>
            <p:ph type="title"/>
          </p:nvPr>
        </p:nvSpPr>
        <p:spPr/>
        <p:txBody>
          <a:bodyPr/>
          <a:lstStyle/>
          <a:p>
            <a:r>
              <a:rPr lang="ja-JP" altLang="en-US" dirty="0"/>
              <a:t>「みどり」 と 「イノベーション」 の融合</a:t>
            </a:r>
            <a:endParaRPr kumimoji="1" lang="ja-JP" altLang="en-US" dirty="0"/>
          </a:p>
        </p:txBody>
      </p:sp>
      <p:sp>
        <p:nvSpPr>
          <p:cNvPr id="7" name="テキスト ボックス 6"/>
          <p:cNvSpPr txBox="1"/>
          <p:nvPr/>
        </p:nvSpPr>
        <p:spPr>
          <a:xfrm>
            <a:off x="251520" y="790158"/>
            <a:ext cx="2883596" cy="590349"/>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en-US" altLang="ja-JP" sz="3600" b="1" i="0" u="none" strike="noStrike" kern="1200" cap="none" spc="0" normalizeH="0" baseline="0" noProof="0" dirty="0" smtClean="0">
                <a:ln>
                  <a:noFill/>
                </a:ln>
                <a:solidFill>
                  <a:prstClr val="white"/>
                </a:solidFill>
                <a:effectLst>
                  <a:outerShdw blurRad="152400" dist="76200" dir="2700000" algn="tl" rotWithShape="0">
                    <a:prstClr val="black"/>
                  </a:outerShdw>
                </a:effectLst>
                <a:uLnTx/>
                <a:uFillTx/>
                <a:latin typeface="HG明朝B" panose="02020809000000000000" pitchFamily="17" charset="-128"/>
                <a:ea typeface="HG明朝B" panose="02020809000000000000" pitchFamily="17" charset="-128"/>
                <a:cs typeface="+mn-cs"/>
              </a:rPr>
              <a:t>【</a:t>
            </a:r>
            <a:r>
              <a:rPr kumimoji="1" lang="ja-JP" altLang="en-US" sz="3600" b="1" i="0" u="none" strike="noStrike" kern="1200" cap="none" spc="0" normalizeH="0" baseline="0" noProof="0" dirty="0" smtClean="0">
                <a:ln>
                  <a:noFill/>
                </a:ln>
                <a:solidFill>
                  <a:prstClr val="white"/>
                </a:solidFill>
                <a:effectLst>
                  <a:outerShdw blurRad="152400" dist="76200" dir="2700000" algn="tl" rotWithShape="0">
                    <a:prstClr val="black"/>
                  </a:outerShdw>
                </a:effectLst>
                <a:uLnTx/>
                <a:uFillTx/>
                <a:latin typeface="HG明朝B" panose="02020809000000000000" pitchFamily="17" charset="-128"/>
                <a:ea typeface="HG明朝B" panose="02020809000000000000" pitchFamily="17" charset="-128"/>
                <a:cs typeface="+mn-cs"/>
              </a:rPr>
              <a:t>みどり</a:t>
            </a:r>
            <a:r>
              <a:rPr kumimoji="1" lang="en-US" altLang="ja-JP" sz="3600" b="1" i="0" u="none" strike="noStrike" kern="1200" cap="none" spc="0" normalizeH="0" baseline="0" noProof="0" dirty="0">
                <a:ln>
                  <a:noFill/>
                </a:ln>
                <a:solidFill>
                  <a:prstClr val="white"/>
                </a:solidFill>
                <a:effectLst>
                  <a:outerShdw blurRad="152400" dist="76200" dir="2700000" algn="tl" rotWithShape="0">
                    <a:prstClr val="black"/>
                  </a:outerShdw>
                </a:effectLst>
                <a:uLnTx/>
                <a:uFillTx/>
                <a:latin typeface="HG明朝B" panose="02020809000000000000" pitchFamily="17" charset="-128"/>
                <a:ea typeface="HG明朝B" panose="02020809000000000000" pitchFamily="17" charset="-128"/>
                <a:cs typeface="+mn-cs"/>
              </a:rPr>
              <a:t>】</a:t>
            </a:r>
          </a:p>
        </p:txBody>
      </p:sp>
      <p:sp>
        <p:nvSpPr>
          <p:cNvPr id="8" name="テキスト ボックス 7"/>
          <p:cNvSpPr txBox="1"/>
          <p:nvPr/>
        </p:nvSpPr>
        <p:spPr>
          <a:xfrm>
            <a:off x="388230" y="1453361"/>
            <a:ext cx="3774426" cy="1513679"/>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2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「みどり」という語が登場するの</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は平安</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時代になってからである。本来</a:t>
            </a:r>
            <a:r>
              <a:rPr kumimoji="1" lang="ja-JP" altLang="en-US" sz="1600" b="1" i="0" u="none" strike="noStrike" kern="1200" cap="none" spc="-1800" normalizeH="0" baseline="0" noProof="0" dirty="0">
                <a:ln>
                  <a:noFill/>
                </a:ln>
                <a:solidFill>
                  <a:prstClr val="black"/>
                </a:solidFill>
                <a:effectLst/>
                <a:uLnTx/>
                <a:uFillTx/>
                <a:latin typeface="メイリオ"/>
                <a:ea typeface="メイリオ"/>
                <a:cs typeface="+mn-cs"/>
              </a:rPr>
              <a:t>、</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「瑞々しさ」を表す意味であったらしい</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a:t>
            </a:r>
          </a:p>
          <a:p>
            <a:pPr marL="0" marR="0" lvl="0" indent="0" algn="l" defTabSz="914342" rtl="0" eaLnBrk="1" fontAlgn="auto" latinLnBrk="0" hangingPunct="1">
              <a:lnSpc>
                <a:spcPct val="12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それが転じて新芽の色を示すようになったと言われている。</a:t>
            </a:r>
            <a:endPar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endParaRPr>
          </a:p>
        </p:txBody>
      </p:sp>
      <p:grpSp>
        <p:nvGrpSpPr>
          <p:cNvPr id="31" name="グループ化 30"/>
          <p:cNvGrpSpPr/>
          <p:nvPr/>
        </p:nvGrpSpPr>
        <p:grpSpPr>
          <a:xfrm>
            <a:off x="2480114" y="917220"/>
            <a:ext cx="1587830" cy="469589"/>
            <a:chOff x="-1981200" y="-2913063"/>
            <a:chExt cx="4251326" cy="1257300"/>
          </a:xfrm>
          <a:solidFill>
            <a:srgbClr val="21713A"/>
          </a:solidFill>
          <a:effectLst>
            <a:glow rad="101600">
              <a:schemeClr val="bg1"/>
            </a:glow>
          </a:effectLst>
        </p:grpSpPr>
        <p:sp>
          <p:nvSpPr>
            <p:cNvPr id="16" name="Freeform 5"/>
            <p:cNvSpPr>
              <a:spLocks/>
            </p:cNvSpPr>
            <p:nvPr/>
          </p:nvSpPr>
          <p:spPr bwMode="auto">
            <a:xfrm>
              <a:off x="-1981200" y="-2913063"/>
              <a:ext cx="1096963" cy="1257300"/>
            </a:xfrm>
            <a:custGeom>
              <a:avLst/>
              <a:gdLst>
                <a:gd name="T0" fmla="*/ 0 w 292"/>
                <a:gd name="T1" fmla="*/ 166 h 334"/>
                <a:gd name="T2" fmla="*/ 169 w 292"/>
                <a:gd name="T3" fmla="*/ 0 h 334"/>
                <a:gd name="T4" fmla="*/ 279 w 292"/>
                <a:gd name="T5" fmla="*/ 34 h 334"/>
                <a:gd name="T6" fmla="*/ 279 w 292"/>
                <a:gd name="T7" fmla="*/ 78 h 334"/>
                <a:gd name="T8" fmla="*/ 169 w 292"/>
                <a:gd name="T9" fmla="*/ 36 h 334"/>
                <a:gd name="T10" fmla="*/ 44 w 292"/>
                <a:gd name="T11" fmla="*/ 166 h 334"/>
                <a:gd name="T12" fmla="*/ 169 w 292"/>
                <a:gd name="T13" fmla="*/ 298 h 334"/>
                <a:gd name="T14" fmla="*/ 250 w 292"/>
                <a:gd name="T15" fmla="*/ 280 h 334"/>
                <a:gd name="T16" fmla="*/ 250 w 292"/>
                <a:gd name="T17" fmla="*/ 208 h 334"/>
                <a:gd name="T18" fmla="*/ 185 w 292"/>
                <a:gd name="T19" fmla="*/ 208 h 334"/>
                <a:gd name="T20" fmla="*/ 185 w 292"/>
                <a:gd name="T21" fmla="*/ 172 h 334"/>
                <a:gd name="T22" fmla="*/ 292 w 292"/>
                <a:gd name="T23" fmla="*/ 172 h 334"/>
                <a:gd name="T24" fmla="*/ 292 w 292"/>
                <a:gd name="T25" fmla="*/ 300 h 334"/>
                <a:gd name="T26" fmla="*/ 169 w 292"/>
                <a:gd name="T27" fmla="*/ 334 h 334"/>
                <a:gd name="T28" fmla="*/ 0 w 292"/>
                <a:gd name="T29" fmla="*/ 16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2" h="334">
                  <a:moveTo>
                    <a:pt x="0" y="166"/>
                  </a:moveTo>
                  <a:cubicBezTo>
                    <a:pt x="0" y="63"/>
                    <a:pt x="77" y="0"/>
                    <a:pt x="169" y="0"/>
                  </a:cubicBezTo>
                  <a:cubicBezTo>
                    <a:pt x="209" y="0"/>
                    <a:pt x="252" y="14"/>
                    <a:pt x="279" y="34"/>
                  </a:cubicBezTo>
                  <a:cubicBezTo>
                    <a:pt x="279" y="78"/>
                    <a:pt x="279" y="78"/>
                    <a:pt x="279" y="78"/>
                  </a:cubicBezTo>
                  <a:cubicBezTo>
                    <a:pt x="253" y="54"/>
                    <a:pt x="218" y="36"/>
                    <a:pt x="169" y="36"/>
                  </a:cubicBezTo>
                  <a:cubicBezTo>
                    <a:pt x="96" y="36"/>
                    <a:pt x="44" y="87"/>
                    <a:pt x="44" y="166"/>
                  </a:cubicBezTo>
                  <a:cubicBezTo>
                    <a:pt x="44" y="245"/>
                    <a:pt x="96" y="298"/>
                    <a:pt x="169" y="298"/>
                  </a:cubicBezTo>
                  <a:cubicBezTo>
                    <a:pt x="200" y="298"/>
                    <a:pt x="228" y="292"/>
                    <a:pt x="250" y="280"/>
                  </a:cubicBezTo>
                  <a:cubicBezTo>
                    <a:pt x="250" y="208"/>
                    <a:pt x="250" y="208"/>
                    <a:pt x="250" y="208"/>
                  </a:cubicBezTo>
                  <a:cubicBezTo>
                    <a:pt x="185" y="208"/>
                    <a:pt x="185" y="208"/>
                    <a:pt x="185" y="208"/>
                  </a:cubicBezTo>
                  <a:cubicBezTo>
                    <a:pt x="185" y="172"/>
                    <a:pt x="185" y="172"/>
                    <a:pt x="185" y="172"/>
                  </a:cubicBezTo>
                  <a:cubicBezTo>
                    <a:pt x="292" y="172"/>
                    <a:pt x="292" y="172"/>
                    <a:pt x="292" y="172"/>
                  </a:cubicBezTo>
                  <a:cubicBezTo>
                    <a:pt x="292" y="300"/>
                    <a:pt x="292" y="300"/>
                    <a:pt x="292" y="300"/>
                  </a:cubicBezTo>
                  <a:cubicBezTo>
                    <a:pt x="274" y="308"/>
                    <a:pt x="227" y="334"/>
                    <a:pt x="169" y="334"/>
                  </a:cubicBezTo>
                  <a:cubicBezTo>
                    <a:pt x="77" y="334"/>
                    <a:pt x="0" y="268"/>
                    <a:pt x="0"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7" name="Freeform 6"/>
            <p:cNvSpPr>
              <a:spLocks/>
            </p:cNvSpPr>
            <p:nvPr/>
          </p:nvSpPr>
          <p:spPr bwMode="auto">
            <a:xfrm>
              <a:off x="-625475" y="-2397125"/>
              <a:ext cx="401638" cy="708025"/>
            </a:xfrm>
            <a:custGeom>
              <a:avLst/>
              <a:gdLst>
                <a:gd name="T0" fmla="*/ 39 w 107"/>
                <a:gd name="T1" fmla="*/ 83 h 188"/>
                <a:gd name="T2" fmla="*/ 39 w 107"/>
                <a:gd name="T3" fmla="*/ 188 h 188"/>
                <a:gd name="T4" fmla="*/ 0 w 107"/>
                <a:gd name="T5" fmla="*/ 188 h 188"/>
                <a:gd name="T6" fmla="*/ 0 w 107"/>
                <a:gd name="T7" fmla="*/ 7 h 188"/>
                <a:gd name="T8" fmla="*/ 35 w 107"/>
                <a:gd name="T9" fmla="*/ 7 h 188"/>
                <a:gd name="T10" fmla="*/ 37 w 107"/>
                <a:gd name="T11" fmla="*/ 38 h 188"/>
                <a:gd name="T12" fmla="*/ 107 w 107"/>
                <a:gd name="T13" fmla="*/ 0 h 188"/>
                <a:gd name="T14" fmla="*/ 107 w 107"/>
                <a:gd name="T15" fmla="*/ 39 h 188"/>
                <a:gd name="T16" fmla="*/ 39 w 107"/>
                <a:gd name="T17" fmla="*/ 83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88">
                  <a:moveTo>
                    <a:pt x="39" y="83"/>
                  </a:moveTo>
                  <a:cubicBezTo>
                    <a:pt x="39" y="188"/>
                    <a:pt x="39" y="188"/>
                    <a:pt x="39" y="188"/>
                  </a:cubicBezTo>
                  <a:cubicBezTo>
                    <a:pt x="0" y="188"/>
                    <a:pt x="0" y="188"/>
                    <a:pt x="0" y="188"/>
                  </a:cubicBezTo>
                  <a:cubicBezTo>
                    <a:pt x="0" y="7"/>
                    <a:pt x="0" y="7"/>
                    <a:pt x="0" y="7"/>
                  </a:cubicBezTo>
                  <a:cubicBezTo>
                    <a:pt x="35" y="7"/>
                    <a:pt x="35" y="7"/>
                    <a:pt x="35" y="7"/>
                  </a:cubicBezTo>
                  <a:cubicBezTo>
                    <a:pt x="37" y="38"/>
                    <a:pt x="37" y="38"/>
                    <a:pt x="37" y="38"/>
                  </a:cubicBezTo>
                  <a:cubicBezTo>
                    <a:pt x="49" y="18"/>
                    <a:pt x="77" y="0"/>
                    <a:pt x="107" y="0"/>
                  </a:cubicBezTo>
                  <a:cubicBezTo>
                    <a:pt x="107" y="39"/>
                    <a:pt x="107" y="39"/>
                    <a:pt x="107" y="39"/>
                  </a:cubicBezTo>
                  <a:cubicBezTo>
                    <a:pt x="73" y="33"/>
                    <a:pt x="39" y="53"/>
                    <a:pt x="39" y="8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Freeform 7"/>
            <p:cNvSpPr>
              <a:spLocks noEditPoints="1"/>
            </p:cNvSpPr>
            <p:nvPr/>
          </p:nvSpPr>
          <p:spPr bwMode="auto">
            <a:xfrm>
              <a:off x="-88900" y="-2397125"/>
              <a:ext cx="639763" cy="730250"/>
            </a:xfrm>
            <a:custGeom>
              <a:avLst/>
              <a:gdLst>
                <a:gd name="T0" fmla="*/ 168 w 170"/>
                <a:gd name="T1" fmla="*/ 92 h 194"/>
                <a:gd name="T2" fmla="*/ 38 w 170"/>
                <a:gd name="T3" fmla="*/ 92 h 194"/>
                <a:gd name="T4" fmla="*/ 106 w 170"/>
                <a:gd name="T5" fmla="*/ 164 h 194"/>
                <a:gd name="T6" fmla="*/ 167 w 170"/>
                <a:gd name="T7" fmla="*/ 139 h 194"/>
                <a:gd name="T8" fmla="*/ 167 w 170"/>
                <a:gd name="T9" fmla="*/ 170 h 194"/>
                <a:gd name="T10" fmla="*/ 95 w 170"/>
                <a:gd name="T11" fmla="*/ 194 h 194"/>
                <a:gd name="T12" fmla="*/ 0 w 170"/>
                <a:gd name="T13" fmla="*/ 97 h 194"/>
                <a:gd name="T14" fmla="*/ 90 w 170"/>
                <a:gd name="T15" fmla="*/ 0 h 194"/>
                <a:gd name="T16" fmla="*/ 170 w 170"/>
                <a:gd name="T17" fmla="*/ 73 h 194"/>
                <a:gd name="T18" fmla="*/ 168 w 170"/>
                <a:gd name="T19" fmla="*/ 92 h 194"/>
                <a:gd name="T20" fmla="*/ 90 w 170"/>
                <a:gd name="T21" fmla="*/ 28 h 194"/>
                <a:gd name="T22" fmla="*/ 41 w 170"/>
                <a:gd name="T23" fmla="*/ 67 h 194"/>
                <a:gd name="T24" fmla="*/ 132 w 170"/>
                <a:gd name="T25" fmla="*/ 67 h 194"/>
                <a:gd name="T26" fmla="*/ 133 w 170"/>
                <a:gd name="T27" fmla="*/ 63 h 194"/>
                <a:gd name="T28" fmla="*/ 90 w 170"/>
                <a:gd name="T2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0" h="194">
                  <a:moveTo>
                    <a:pt x="168" y="92"/>
                  </a:moveTo>
                  <a:cubicBezTo>
                    <a:pt x="38" y="92"/>
                    <a:pt x="38" y="92"/>
                    <a:pt x="38" y="92"/>
                  </a:cubicBezTo>
                  <a:cubicBezTo>
                    <a:pt x="35" y="121"/>
                    <a:pt x="47" y="164"/>
                    <a:pt x="106" y="164"/>
                  </a:cubicBezTo>
                  <a:cubicBezTo>
                    <a:pt x="126" y="164"/>
                    <a:pt x="154" y="153"/>
                    <a:pt x="167" y="139"/>
                  </a:cubicBezTo>
                  <a:cubicBezTo>
                    <a:pt x="167" y="170"/>
                    <a:pt x="167" y="170"/>
                    <a:pt x="167" y="170"/>
                  </a:cubicBezTo>
                  <a:cubicBezTo>
                    <a:pt x="152" y="185"/>
                    <a:pt x="122" y="194"/>
                    <a:pt x="95" y="194"/>
                  </a:cubicBezTo>
                  <a:cubicBezTo>
                    <a:pt x="37" y="194"/>
                    <a:pt x="0" y="153"/>
                    <a:pt x="0" y="97"/>
                  </a:cubicBezTo>
                  <a:cubicBezTo>
                    <a:pt x="0" y="38"/>
                    <a:pt x="41" y="0"/>
                    <a:pt x="90" y="0"/>
                  </a:cubicBezTo>
                  <a:cubicBezTo>
                    <a:pt x="137" y="0"/>
                    <a:pt x="170" y="34"/>
                    <a:pt x="170" y="73"/>
                  </a:cubicBezTo>
                  <a:cubicBezTo>
                    <a:pt x="170" y="79"/>
                    <a:pt x="169" y="86"/>
                    <a:pt x="168" y="92"/>
                  </a:cubicBezTo>
                  <a:close/>
                  <a:moveTo>
                    <a:pt x="90" y="28"/>
                  </a:moveTo>
                  <a:cubicBezTo>
                    <a:pt x="68" y="28"/>
                    <a:pt x="48" y="41"/>
                    <a:pt x="41" y="67"/>
                  </a:cubicBezTo>
                  <a:cubicBezTo>
                    <a:pt x="132" y="67"/>
                    <a:pt x="132" y="67"/>
                    <a:pt x="132" y="67"/>
                  </a:cubicBezTo>
                  <a:cubicBezTo>
                    <a:pt x="132" y="67"/>
                    <a:pt x="133" y="65"/>
                    <a:pt x="133" y="63"/>
                  </a:cubicBezTo>
                  <a:cubicBezTo>
                    <a:pt x="133" y="45"/>
                    <a:pt x="118" y="28"/>
                    <a:pt x="9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9" name="Freeform 8"/>
            <p:cNvSpPr>
              <a:spLocks noEditPoints="1"/>
            </p:cNvSpPr>
            <p:nvPr/>
          </p:nvSpPr>
          <p:spPr bwMode="auto">
            <a:xfrm>
              <a:off x="735013" y="-2397125"/>
              <a:ext cx="641350" cy="730250"/>
            </a:xfrm>
            <a:custGeom>
              <a:avLst/>
              <a:gdLst>
                <a:gd name="T0" fmla="*/ 168 w 171"/>
                <a:gd name="T1" fmla="*/ 92 h 194"/>
                <a:gd name="T2" fmla="*/ 38 w 171"/>
                <a:gd name="T3" fmla="*/ 92 h 194"/>
                <a:gd name="T4" fmla="*/ 107 w 171"/>
                <a:gd name="T5" fmla="*/ 164 h 194"/>
                <a:gd name="T6" fmla="*/ 167 w 171"/>
                <a:gd name="T7" fmla="*/ 139 h 194"/>
                <a:gd name="T8" fmla="*/ 167 w 171"/>
                <a:gd name="T9" fmla="*/ 170 h 194"/>
                <a:gd name="T10" fmla="*/ 96 w 171"/>
                <a:gd name="T11" fmla="*/ 194 h 194"/>
                <a:gd name="T12" fmla="*/ 0 w 171"/>
                <a:gd name="T13" fmla="*/ 97 h 194"/>
                <a:gd name="T14" fmla="*/ 90 w 171"/>
                <a:gd name="T15" fmla="*/ 0 h 194"/>
                <a:gd name="T16" fmla="*/ 171 w 171"/>
                <a:gd name="T17" fmla="*/ 73 h 194"/>
                <a:gd name="T18" fmla="*/ 168 w 171"/>
                <a:gd name="T19" fmla="*/ 92 h 194"/>
                <a:gd name="T20" fmla="*/ 91 w 171"/>
                <a:gd name="T21" fmla="*/ 28 h 194"/>
                <a:gd name="T22" fmla="*/ 42 w 171"/>
                <a:gd name="T23" fmla="*/ 67 h 194"/>
                <a:gd name="T24" fmla="*/ 133 w 171"/>
                <a:gd name="T25" fmla="*/ 67 h 194"/>
                <a:gd name="T26" fmla="*/ 133 w 171"/>
                <a:gd name="T27" fmla="*/ 63 h 194"/>
                <a:gd name="T28" fmla="*/ 91 w 171"/>
                <a:gd name="T2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1" h="194">
                  <a:moveTo>
                    <a:pt x="168" y="92"/>
                  </a:moveTo>
                  <a:cubicBezTo>
                    <a:pt x="38" y="92"/>
                    <a:pt x="38" y="92"/>
                    <a:pt x="38" y="92"/>
                  </a:cubicBezTo>
                  <a:cubicBezTo>
                    <a:pt x="35" y="121"/>
                    <a:pt x="47" y="164"/>
                    <a:pt x="107" y="164"/>
                  </a:cubicBezTo>
                  <a:cubicBezTo>
                    <a:pt x="127" y="164"/>
                    <a:pt x="154" y="153"/>
                    <a:pt x="167" y="139"/>
                  </a:cubicBezTo>
                  <a:cubicBezTo>
                    <a:pt x="167" y="170"/>
                    <a:pt x="167" y="170"/>
                    <a:pt x="167" y="170"/>
                  </a:cubicBezTo>
                  <a:cubicBezTo>
                    <a:pt x="152" y="185"/>
                    <a:pt x="122" y="194"/>
                    <a:pt x="96" y="194"/>
                  </a:cubicBezTo>
                  <a:cubicBezTo>
                    <a:pt x="37" y="194"/>
                    <a:pt x="0" y="153"/>
                    <a:pt x="0" y="97"/>
                  </a:cubicBezTo>
                  <a:cubicBezTo>
                    <a:pt x="0" y="38"/>
                    <a:pt x="41" y="0"/>
                    <a:pt x="90" y="0"/>
                  </a:cubicBezTo>
                  <a:cubicBezTo>
                    <a:pt x="137" y="0"/>
                    <a:pt x="171" y="34"/>
                    <a:pt x="171" y="73"/>
                  </a:cubicBezTo>
                  <a:cubicBezTo>
                    <a:pt x="171" y="79"/>
                    <a:pt x="170" y="86"/>
                    <a:pt x="168" y="92"/>
                  </a:cubicBezTo>
                  <a:close/>
                  <a:moveTo>
                    <a:pt x="91" y="28"/>
                  </a:moveTo>
                  <a:cubicBezTo>
                    <a:pt x="69" y="28"/>
                    <a:pt x="48" y="41"/>
                    <a:pt x="42" y="67"/>
                  </a:cubicBezTo>
                  <a:cubicBezTo>
                    <a:pt x="133" y="67"/>
                    <a:pt x="133" y="67"/>
                    <a:pt x="133" y="67"/>
                  </a:cubicBezTo>
                  <a:cubicBezTo>
                    <a:pt x="133" y="67"/>
                    <a:pt x="133" y="65"/>
                    <a:pt x="133" y="63"/>
                  </a:cubicBezTo>
                  <a:cubicBezTo>
                    <a:pt x="133" y="45"/>
                    <a:pt x="119" y="28"/>
                    <a:pt x="91"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0" name="Freeform 9"/>
            <p:cNvSpPr>
              <a:spLocks/>
            </p:cNvSpPr>
            <p:nvPr/>
          </p:nvSpPr>
          <p:spPr bwMode="auto">
            <a:xfrm>
              <a:off x="1601788" y="-2397125"/>
              <a:ext cx="668338" cy="708025"/>
            </a:xfrm>
            <a:custGeom>
              <a:avLst/>
              <a:gdLst>
                <a:gd name="T0" fmla="*/ 139 w 178"/>
                <a:gd name="T1" fmla="*/ 188 h 188"/>
                <a:gd name="T2" fmla="*/ 139 w 178"/>
                <a:gd name="T3" fmla="*/ 81 h 188"/>
                <a:gd name="T4" fmla="*/ 97 w 178"/>
                <a:gd name="T5" fmla="*/ 32 h 188"/>
                <a:gd name="T6" fmla="*/ 38 w 178"/>
                <a:gd name="T7" fmla="*/ 84 h 188"/>
                <a:gd name="T8" fmla="*/ 38 w 178"/>
                <a:gd name="T9" fmla="*/ 188 h 188"/>
                <a:gd name="T10" fmla="*/ 0 w 178"/>
                <a:gd name="T11" fmla="*/ 188 h 188"/>
                <a:gd name="T12" fmla="*/ 0 w 178"/>
                <a:gd name="T13" fmla="*/ 7 h 188"/>
                <a:gd name="T14" fmla="*/ 34 w 178"/>
                <a:gd name="T15" fmla="*/ 7 h 188"/>
                <a:gd name="T16" fmla="*/ 37 w 178"/>
                <a:gd name="T17" fmla="*/ 38 h 188"/>
                <a:gd name="T18" fmla="*/ 110 w 178"/>
                <a:gd name="T19" fmla="*/ 0 h 188"/>
                <a:gd name="T20" fmla="*/ 178 w 178"/>
                <a:gd name="T21" fmla="*/ 79 h 188"/>
                <a:gd name="T22" fmla="*/ 178 w 178"/>
                <a:gd name="T23" fmla="*/ 188 h 188"/>
                <a:gd name="T24" fmla="*/ 139 w 178"/>
                <a:gd name="T2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88">
                  <a:moveTo>
                    <a:pt x="139" y="188"/>
                  </a:moveTo>
                  <a:cubicBezTo>
                    <a:pt x="139" y="81"/>
                    <a:pt x="139" y="81"/>
                    <a:pt x="139" y="81"/>
                  </a:cubicBezTo>
                  <a:cubicBezTo>
                    <a:pt x="139" y="47"/>
                    <a:pt x="125" y="32"/>
                    <a:pt x="97" y="32"/>
                  </a:cubicBezTo>
                  <a:cubicBezTo>
                    <a:pt x="71" y="32"/>
                    <a:pt x="38" y="54"/>
                    <a:pt x="38" y="84"/>
                  </a:cubicBezTo>
                  <a:cubicBezTo>
                    <a:pt x="38" y="188"/>
                    <a:pt x="38" y="188"/>
                    <a:pt x="38" y="188"/>
                  </a:cubicBezTo>
                  <a:cubicBezTo>
                    <a:pt x="0" y="188"/>
                    <a:pt x="0" y="188"/>
                    <a:pt x="0" y="188"/>
                  </a:cubicBezTo>
                  <a:cubicBezTo>
                    <a:pt x="0" y="7"/>
                    <a:pt x="0" y="7"/>
                    <a:pt x="0" y="7"/>
                  </a:cubicBezTo>
                  <a:cubicBezTo>
                    <a:pt x="34" y="7"/>
                    <a:pt x="34" y="7"/>
                    <a:pt x="34" y="7"/>
                  </a:cubicBezTo>
                  <a:cubicBezTo>
                    <a:pt x="37" y="38"/>
                    <a:pt x="37" y="38"/>
                    <a:pt x="37" y="38"/>
                  </a:cubicBezTo>
                  <a:cubicBezTo>
                    <a:pt x="49" y="18"/>
                    <a:pt x="80" y="0"/>
                    <a:pt x="110" y="0"/>
                  </a:cubicBezTo>
                  <a:cubicBezTo>
                    <a:pt x="158" y="0"/>
                    <a:pt x="178" y="34"/>
                    <a:pt x="178" y="79"/>
                  </a:cubicBezTo>
                  <a:cubicBezTo>
                    <a:pt x="178" y="188"/>
                    <a:pt x="178" y="188"/>
                    <a:pt x="178" y="188"/>
                  </a:cubicBezTo>
                  <a:lnTo>
                    <a:pt x="139"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a:ln>
                  <a:noFill/>
                </a:ln>
                <a:solidFill>
                  <a:prstClr val="black"/>
                </a:solidFill>
                <a:effectLst/>
                <a:uLnTx/>
                <a:uFillTx/>
                <a:latin typeface="メイリオ"/>
                <a:ea typeface="メイリオ"/>
                <a:cs typeface="+mn-cs"/>
              </a:endParaRPr>
            </a:p>
          </p:txBody>
        </p:sp>
      </p:grpSp>
      <p:grpSp>
        <p:nvGrpSpPr>
          <p:cNvPr id="33" name="グループ化 32"/>
          <p:cNvGrpSpPr/>
          <p:nvPr/>
        </p:nvGrpSpPr>
        <p:grpSpPr>
          <a:xfrm>
            <a:off x="827584" y="3500459"/>
            <a:ext cx="3072126" cy="504057"/>
            <a:chOff x="-1924050" y="-749300"/>
            <a:chExt cx="7450138" cy="1222375"/>
          </a:xfrm>
          <a:solidFill>
            <a:schemeClr val="bg1"/>
          </a:solidFill>
          <a:effectLst>
            <a:glow rad="139700">
              <a:schemeClr val="accent1">
                <a:lumMod val="75000"/>
              </a:schemeClr>
            </a:glow>
          </a:effectLst>
        </p:grpSpPr>
        <p:sp>
          <p:nvSpPr>
            <p:cNvPr id="21" name="Rectangle 10"/>
            <p:cNvSpPr>
              <a:spLocks noChangeArrowheads="1"/>
            </p:cNvSpPr>
            <p:nvPr/>
          </p:nvSpPr>
          <p:spPr bwMode="auto">
            <a:xfrm>
              <a:off x="-1924050" y="-749300"/>
              <a:ext cx="160338" cy="1196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nvGrpSpPr>
            <p:cNvPr id="32" name="グループ化 31"/>
            <p:cNvGrpSpPr/>
            <p:nvPr/>
          </p:nvGrpSpPr>
          <p:grpSpPr>
            <a:xfrm>
              <a:off x="-1503362" y="-620713"/>
              <a:ext cx="7029450" cy="1093788"/>
              <a:chOff x="-1503362" y="-620713"/>
              <a:chExt cx="7029450" cy="1093788"/>
            </a:xfrm>
            <a:grpFill/>
          </p:grpSpPr>
          <p:sp>
            <p:nvSpPr>
              <p:cNvPr id="22" name="Freeform 11"/>
              <p:cNvSpPr>
                <a:spLocks/>
              </p:cNvSpPr>
              <p:nvPr/>
            </p:nvSpPr>
            <p:spPr bwMode="auto">
              <a:xfrm>
                <a:off x="-1503362" y="-260350"/>
                <a:ext cx="668338" cy="708025"/>
              </a:xfrm>
              <a:custGeom>
                <a:avLst/>
                <a:gdLst>
                  <a:gd name="T0" fmla="*/ 139 w 178"/>
                  <a:gd name="T1" fmla="*/ 188 h 188"/>
                  <a:gd name="T2" fmla="*/ 139 w 178"/>
                  <a:gd name="T3" fmla="*/ 81 h 188"/>
                  <a:gd name="T4" fmla="*/ 97 w 178"/>
                  <a:gd name="T5" fmla="*/ 32 h 188"/>
                  <a:gd name="T6" fmla="*/ 39 w 178"/>
                  <a:gd name="T7" fmla="*/ 84 h 188"/>
                  <a:gd name="T8" fmla="*/ 39 w 178"/>
                  <a:gd name="T9" fmla="*/ 188 h 188"/>
                  <a:gd name="T10" fmla="*/ 0 w 178"/>
                  <a:gd name="T11" fmla="*/ 188 h 188"/>
                  <a:gd name="T12" fmla="*/ 0 w 178"/>
                  <a:gd name="T13" fmla="*/ 7 h 188"/>
                  <a:gd name="T14" fmla="*/ 34 w 178"/>
                  <a:gd name="T15" fmla="*/ 7 h 188"/>
                  <a:gd name="T16" fmla="*/ 37 w 178"/>
                  <a:gd name="T17" fmla="*/ 38 h 188"/>
                  <a:gd name="T18" fmla="*/ 110 w 178"/>
                  <a:gd name="T19" fmla="*/ 0 h 188"/>
                  <a:gd name="T20" fmla="*/ 178 w 178"/>
                  <a:gd name="T21" fmla="*/ 79 h 188"/>
                  <a:gd name="T22" fmla="*/ 178 w 178"/>
                  <a:gd name="T23" fmla="*/ 188 h 188"/>
                  <a:gd name="T24" fmla="*/ 139 w 178"/>
                  <a:gd name="T2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88">
                    <a:moveTo>
                      <a:pt x="139" y="188"/>
                    </a:moveTo>
                    <a:cubicBezTo>
                      <a:pt x="139" y="81"/>
                      <a:pt x="139" y="81"/>
                      <a:pt x="139" y="81"/>
                    </a:cubicBezTo>
                    <a:cubicBezTo>
                      <a:pt x="139" y="47"/>
                      <a:pt x="125" y="32"/>
                      <a:pt x="97" y="32"/>
                    </a:cubicBezTo>
                    <a:cubicBezTo>
                      <a:pt x="71" y="32"/>
                      <a:pt x="39" y="54"/>
                      <a:pt x="39" y="84"/>
                    </a:cubicBezTo>
                    <a:cubicBezTo>
                      <a:pt x="39" y="188"/>
                      <a:pt x="39" y="188"/>
                      <a:pt x="39" y="188"/>
                    </a:cubicBezTo>
                    <a:cubicBezTo>
                      <a:pt x="0" y="188"/>
                      <a:pt x="0" y="188"/>
                      <a:pt x="0" y="188"/>
                    </a:cubicBezTo>
                    <a:cubicBezTo>
                      <a:pt x="0" y="7"/>
                      <a:pt x="0" y="7"/>
                      <a:pt x="0" y="7"/>
                    </a:cubicBezTo>
                    <a:cubicBezTo>
                      <a:pt x="34" y="7"/>
                      <a:pt x="34" y="7"/>
                      <a:pt x="34" y="7"/>
                    </a:cubicBezTo>
                    <a:cubicBezTo>
                      <a:pt x="37" y="38"/>
                      <a:pt x="37" y="38"/>
                      <a:pt x="37" y="38"/>
                    </a:cubicBezTo>
                    <a:cubicBezTo>
                      <a:pt x="49" y="18"/>
                      <a:pt x="80" y="0"/>
                      <a:pt x="110" y="0"/>
                    </a:cubicBezTo>
                    <a:cubicBezTo>
                      <a:pt x="159" y="0"/>
                      <a:pt x="178" y="34"/>
                      <a:pt x="178" y="79"/>
                    </a:cubicBezTo>
                    <a:cubicBezTo>
                      <a:pt x="178" y="188"/>
                      <a:pt x="178" y="188"/>
                      <a:pt x="178" y="188"/>
                    </a:cubicBezTo>
                    <a:lnTo>
                      <a:pt x="139"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3" name="Freeform 12"/>
              <p:cNvSpPr>
                <a:spLocks/>
              </p:cNvSpPr>
              <p:nvPr/>
            </p:nvSpPr>
            <p:spPr bwMode="auto">
              <a:xfrm>
                <a:off x="-587375" y="-260350"/>
                <a:ext cx="668338" cy="708025"/>
              </a:xfrm>
              <a:custGeom>
                <a:avLst/>
                <a:gdLst>
                  <a:gd name="T0" fmla="*/ 139 w 178"/>
                  <a:gd name="T1" fmla="*/ 188 h 188"/>
                  <a:gd name="T2" fmla="*/ 139 w 178"/>
                  <a:gd name="T3" fmla="*/ 81 h 188"/>
                  <a:gd name="T4" fmla="*/ 97 w 178"/>
                  <a:gd name="T5" fmla="*/ 32 h 188"/>
                  <a:gd name="T6" fmla="*/ 39 w 178"/>
                  <a:gd name="T7" fmla="*/ 84 h 188"/>
                  <a:gd name="T8" fmla="*/ 39 w 178"/>
                  <a:gd name="T9" fmla="*/ 188 h 188"/>
                  <a:gd name="T10" fmla="*/ 0 w 178"/>
                  <a:gd name="T11" fmla="*/ 188 h 188"/>
                  <a:gd name="T12" fmla="*/ 0 w 178"/>
                  <a:gd name="T13" fmla="*/ 7 h 188"/>
                  <a:gd name="T14" fmla="*/ 35 w 178"/>
                  <a:gd name="T15" fmla="*/ 7 h 188"/>
                  <a:gd name="T16" fmla="*/ 37 w 178"/>
                  <a:gd name="T17" fmla="*/ 38 h 188"/>
                  <a:gd name="T18" fmla="*/ 110 w 178"/>
                  <a:gd name="T19" fmla="*/ 0 h 188"/>
                  <a:gd name="T20" fmla="*/ 178 w 178"/>
                  <a:gd name="T21" fmla="*/ 79 h 188"/>
                  <a:gd name="T22" fmla="*/ 178 w 178"/>
                  <a:gd name="T23" fmla="*/ 188 h 188"/>
                  <a:gd name="T24" fmla="*/ 139 w 178"/>
                  <a:gd name="T2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88">
                    <a:moveTo>
                      <a:pt x="139" y="188"/>
                    </a:moveTo>
                    <a:cubicBezTo>
                      <a:pt x="139" y="81"/>
                      <a:pt x="139" y="81"/>
                      <a:pt x="139" y="81"/>
                    </a:cubicBezTo>
                    <a:cubicBezTo>
                      <a:pt x="139" y="47"/>
                      <a:pt x="125" y="32"/>
                      <a:pt x="97" y="32"/>
                    </a:cubicBezTo>
                    <a:cubicBezTo>
                      <a:pt x="72" y="32"/>
                      <a:pt x="39" y="54"/>
                      <a:pt x="39" y="84"/>
                    </a:cubicBezTo>
                    <a:cubicBezTo>
                      <a:pt x="39" y="188"/>
                      <a:pt x="39" y="188"/>
                      <a:pt x="39" y="188"/>
                    </a:cubicBezTo>
                    <a:cubicBezTo>
                      <a:pt x="0" y="188"/>
                      <a:pt x="0" y="188"/>
                      <a:pt x="0" y="188"/>
                    </a:cubicBezTo>
                    <a:cubicBezTo>
                      <a:pt x="0" y="7"/>
                      <a:pt x="0" y="7"/>
                      <a:pt x="0" y="7"/>
                    </a:cubicBezTo>
                    <a:cubicBezTo>
                      <a:pt x="35" y="7"/>
                      <a:pt x="35" y="7"/>
                      <a:pt x="35" y="7"/>
                    </a:cubicBezTo>
                    <a:cubicBezTo>
                      <a:pt x="37" y="38"/>
                      <a:pt x="37" y="38"/>
                      <a:pt x="37" y="38"/>
                    </a:cubicBezTo>
                    <a:cubicBezTo>
                      <a:pt x="49" y="18"/>
                      <a:pt x="80" y="0"/>
                      <a:pt x="110" y="0"/>
                    </a:cubicBezTo>
                    <a:cubicBezTo>
                      <a:pt x="159" y="0"/>
                      <a:pt x="178" y="34"/>
                      <a:pt x="178" y="79"/>
                    </a:cubicBezTo>
                    <a:cubicBezTo>
                      <a:pt x="178" y="188"/>
                      <a:pt x="178" y="188"/>
                      <a:pt x="178" y="188"/>
                    </a:cubicBezTo>
                    <a:lnTo>
                      <a:pt x="139"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4" name="Freeform 13"/>
              <p:cNvSpPr>
                <a:spLocks noEditPoints="1"/>
              </p:cNvSpPr>
              <p:nvPr/>
            </p:nvSpPr>
            <p:spPr bwMode="auto">
              <a:xfrm>
                <a:off x="284163" y="-263525"/>
                <a:ext cx="781050" cy="736600"/>
              </a:xfrm>
              <a:custGeom>
                <a:avLst/>
                <a:gdLst>
                  <a:gd name="T0" fmla="*/ 104 w 208"/>
                  <a:gd name="T1" fmla="*/ 196 h 196"/>
                  <a:gd name="T2" fmla="*/ 0 w 208"/>
                  <a:gd name="T3" fmla="*/ 98 h 196"/>
                  <a:gd name="T4" fmla="*/ 104 w 208"/>
                  <a:gd name="T5" fmla="*/ 0 h 196"/>
                  <a:gd name="T6" fmla="*/ 208 w 208"/>
                  <a:gd name="T7" fmla="*/ 98 h 196"/>
                  <a:gd name="T8" fmla="*/ 104 w 208"/>
                  <a:gd name="T9" fmla="*/ 196 h 196"/>
                  <a:gd name="T10" fmla="*/ 104 w 208"/>
                  <a:gd name="T11" fmla="*/ 30 h 196"/>
                  <a:gd name="T12" fmla="*/ 38 w 208"/>
                  <a:gd name="T13" fmla="*/ 98 h 196"/>
                  <a:gd name="T14" fmla="*/ 104 w 208"/>
                  <a:gd name="T15" fmla="*/ 166 h 196"/>
                  <a:gd name="T16" fmla="*/ 169 w 208"/>
                  <a:gd name="T17" fmla="*/ 98 h 196"/>
                  <a:gd name="T18" fmla="*/ 104 w 208"/>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6">
                    <a:moveTo>
                      <a:pt x="104" y="196"/>
                    </a:moveTo>
                    <a:cubicBezTo>
                      <a:pt x="45" y="196"/>
                      <a:pt x="0" y="152"/>
                      <a:pt x="0" y="98"/>
                    </a:cubicBezTo>
                    <a:cubicBezTo>
                      <a:pt x="0" y="45"/>
                      <a:pt x="45" y="0"/>
                      <a:pt x="104" y="0"/>
                    </a:cubicBezTo>
                    <a:cubicBezTo>
                      <a:pt x="163" y="0"/>
                      <a:pt x="208" y="45"/>
                      <a:pt x="208" y="98"/>
                    </a:cubicBezTo>
                    <a:cubicBezTo>
                      <a:pt x="208" y="152"/>
                      <a:pt x="163" y="196"/>
                      <a:pt x="104" y="196"/>
                    </a:cubicBezTo>
                    <a:close/>
                    <a:moveTo>
                      <a:pt x="104" y="30"/>
                    </a:moveTo>
                    <a:cubicBezTo>
                      <a:pt x="66" y="30"/>
                      <a:pt x="38" y="58"/>
                      <a:pt x="38" y="98"/>
                    </a:cubicBezTo>
                    <a:cubicBezTo>
                      <a:pt x="38" y="138"/>
                      <a:pt x="66" y="166"/>
                      <a:pt x="104" y="166"/>
                    </a:cubicBezTo>
                    <a:cubicBezTo>
                      <a:pt x="142" y="166"/>
                      <a:pt x="169" y="138"/>
                      <a:pt x="169" y="98"/>
                    </a:cubicBezTo>
                    <a:cubicBezTo>
                      <a:pt x="169" y="58"/>
                      <a:pt x="142" y="30"/>
                      <a:pt x="1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5" name="Freeform 14"/>
              <p:cNvSpPr>
                <a:spLocks/>
              </p:cNvSpPr>
              <p:nvPr/>
            </p:nvSpPr>
            <p:spPr bwMode="auto">
              <a:xfrm>
                <a:off x="1166813" y="-233363"/>
                <a:ext cx="712788" cy="684213"/>
              </a:xfrm>
              <a:custGeom>
                <a:avLst/>
                <a:gdLst>
                  <a:gd name="T0" fmla="*/ 260 w 449"/>
                  <a:gd name="T1" fmla="*/ 431 h 431"/>
                  <a:gd name="T2" fmla="*/ 189 w 449"/>
                  <a:gd name="T3" fmla="*/ 431 h 431"/>
                  <a:gd name="T4" fmla="*/ 0 w 449"/>
                  <a:gd name="T5" fmla="*/ 0 h 431"/>
                  <a:gd name="T6" fmla="*/ 90 w 449"/>
                  <a:gd name="T7" fmla="*/ 0 h 431"/>
                  <a:gd name="T8" fmla="*/ 224 w 449"/>
                  <a:gd name="T9" fmla="*/ 322 h 431"/>
                  <a:gd name="T10" fmla="*/ 359 w 449"/>
                  <a:gd name="T11" fmla="*/ 0 h 431"/>
                  <a:gd name="T12" fmla="*/ 449 w 449"/>
                  <a:gd name="T13" fmla="*/ 0 h 431"/>
                  <a:gd name="T14" fmla="*/ 260 w 449"/>
                  <a:gd name="T15" fmla="*/ 431 h 4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9" h="431">
                    <a:moveTo>
                      <a:pt x="260" y="431"/>
                    </a:moveTo>
                    <a:lnTo>
                      <a:pt x="189" y="431"/>
                    </a:lnTo>
                    <a:lnTo>
                      <a:pt x="0" y="0"/>
                    </a:lnTo>
                    <a:lnTo>
                      <a:pt x="90" y="0"/>
                    </a:lnTo>
                    <a:lnTo>
                      <a:pt x="224" y="322"/>
                    </a:lnTo>
                    <a:lnTo>
                      <a:pt x="359" y="0"/>
                    </a:lnTo>
                    <a:lnTo>
                      <a:pt x="449" y="0"/>
                    </a:lnTo>
                    <a:lnTo>
                      <a:pt x="260" y="4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6" name="Freeform 15"/>
              <p:cNvSpPr>
                <a:spLocks noEditPoints="1"/>
              </p:cNvSpPr>
              <p:nvPr/>
            </p:nvSpPr>
            <p:spPr bwMode="auto">
              <a:xfrm>
                <a:off x="1989138" y="-260350"/>
                <a:ext cx="731838" cy="730250"/>
              </a:xfrm>
              <a:custGeom>
                <a:avLst/>
                <a:gdLst>
                  <a:gd name="T0" fmla="*/ 160 w 195"/>
                  <a:gd name="T1" fmla="*/ 188 h 194"/>
                  <a:gd name="T2" fmla="*/ 158 w 195"/>
                  <a:gd name="T3" fmla="*/ 159 h 194"/>
                  <a:gd name="T4" fmla="*/ 88 w 195"/>
                  <a:gd name="T5" fmla="*/ 194 h 194"/>
                  <a:gd name="T6" fmla="*/ 0 w 195"/>
                  <a:gd name="T7" fmla="*/ 97 h 194"/>
                  <a:gd name="T8" fmla="*/ 88 w 195"/>
                  <a:gd name="T9" fmla="*/ 0 h 194"/>
                  <a:gd name="T10" fmla="*/ 158 w 195"/>
                  <a:gd name="T11" fmla="*/ 36 h 194"/>
                  <a:gd name="T12" fmla="*/ 160 w 195"/>
                  <a:gd name="T13" fmla="*/ 7 h 194"/>
                  <a:gd name="T14" fmla="*/ 195 w 195"/>
                  <a:gd name="T15" fmla="*/ 7 h 194"/>
                  <a:gd name="T16" fmla="*/ 195 w 195"/>
                  <a:gd name="T17" fmla="*/ 188 h 194"/>
                  <a:gd name="T18" fmla="*/ 160 w 195"/>
                  <a:gd name="T19" fmla="*/ 188 h 194"/>
                  <a:gd name="T20" fmla="*/ 39 w 195"/>
                  <a:gd name="T21" fmla="*/ 98 h 194"/>
                  <a:gd name="T22" fmla="*/ 97 w 195"/>
                  <a:gd name="T23" fmla="*/ 165 h 194"/>
                  <a:gd name="T24" fmla="*/ 158 w 195"/>
                  <a:gd name="T25" fmla="*/ 98 h 194"/>
                  <a:gd name="T26" fmla="*/ 97 w 195"/>
                  <a:gd name="T27" fmla="*/ 30 h 194"/>
                  <a:gd name="T28" fmla="*/ 39 w 195"/>
                  <a:gd name="T29" fmla="*/ 9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194">
                    <a:moveTo>
                      <a:pt x="160" y="188"/>
                    </a:moveTo>
                    <a:cubicBezTo>
                      <a:pt x="158" y="159"/>
                      <a:pt x="158" y="159"/>
                      <a:pt x="158" y="159"/>
                    </a:cubicBezTo>
                    <a:cubicBezTo>
                      <a:pt x="143" y="183"/>
                      <a:pt x="113" y="194"/>
                      <a:pt x="88" y="194"/>
                    </a:cubicBezTo>
                    <a:cubicBezTo>
                      <a:pt x="40" y="194"/>
                      <a:pt x="0" y="155"/>
                      <a:pt x="0" y="97"/>
                    </a:cubicBezTo>
                    <a:cubicBezTo>
                      <a:pt x="0" y="41"/>
                      <a:pt x="40" y="0"/>
                      <a:pt x="88" y="0"/>
                    </a:cubicBezTo>
                    <a:cubicBezTo>
                      <a:pt x="112" y="0"/>
                      <a:pt x="143" y="12"/>
                      <a:pt x="158" y="36"/>
                    </a:cubicBezTo>
                    <a:cubicBezTo>
                      <a:pt x="160" y="7"/>
                      <a:pt x="160" y="7"/>
                      <a:pt x="160" y="7"/>
                    </a:cubicBezTo>
                    <a:cubicBezTo>
                      <a:pt x="195" y="7"/>
                      <a:pt x="195" y="7"/>
                      <a:pt x="195" y="7"/>
                    </a:cubicBezTo>
                    <a:cubicBezTo>
                      <a:pt x="195" y="188"/>
                      <a:pt x="195" y="188"/>
                      <a:pt x="195" y="188"/>
                    </a:cubicBezTo>
                    <a:lnTo>
                      <a:pt x="160" y="188"/>
                    </a:lnTo>
                    <a:close/>
                    <a:moveTo>
                      <a:pt x="39" y="98"/>
                    </a:moveTo>
                    <a:cubicBezTo>
                      <a:pt x="39" y="142"/>
                      <a:pt x="68" y="165"/>
                      <a:pt x="97" y="165"/>
                    </a:cubicBezTo>
                    <a:cubicBezTo>
                      <a:pt x="124" y="165"/>
                      <a:pt x="158" y="145"/>
                      <a:pt x="158" y="98"/>
                    </a:cubicBezTo>
                    <a:cubicBezTo>
                      <a:pt x="158" y="50"/>
                      <a:pt x="124" y="30"/>
                      <a:pt x="97" y="30"/>
                    </a:cubicBezTo>
                    <a:cubicBezTo>
                      <a:pt x="68" y="30"/>
                      <a:pt x="39" y="53"/>
                      <a:pt x="39" y="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7" name="Freeform 16"/>
              <p:cNvSpPr>
                <a:spLocks/>
              </p:cNvSpPr>
              <p:nvPr/>
            </p:nvSpPr>
            <p:spPr bwMode="auto">
              <a:xfrm>
                <a:off x="2913063" y="-463550"/>
                <a:ext cx="415925" cy="911225"/>
              </a:xfrm>
              <a:custGeom>
                <a:avLst/>
                <a:gdLst>
                  <a:gd name="T0" fmla="*/ 177 w 262"/>
                  <a:gd name="T1" fmla="*/ 206 h 574"/>
                  <a:gd name="T2" fmla="*/ 177 w 262"/>
                  <a:gd name="T3" fmla="*/ 574 h 574"/>
                  <a:gd name="T4" fmla="*/ 87 w 262"/>
                  <a:gd name="T5" fmla="*/ 574 h 574"/>
                  <a:gd name="T6" fmla="*/ 87 w 262"/>
                  <a:gd name="T7" fmla="*/ 206 h 574"/>
                  <a:gd name="T8" fmla="*/ 0 w 262"/>
                  <a:gd name="T9" fmla="*/ 206 h 574"/>
                  <a:gd name="T10" fmla="*/ 0 w 262"/>
                  <a:gd name="T11" fmla="*/ 145 h 574"/>
                  <a:gd name="T12" fmla="*/ 87 w 262"/>
                  <a:gd name="T13" fmla="*/ 145 h 574"/>
                  <a:gd name="T14" fmla="*/ 87 w 262"/>
                  <a:gd name="T15" fmla="*/ 0 h 574"/>
                  <a:gd name="T16" fmla="*/ 177 w 262"/>
                  <a:gd name="T17" fmla="*/ 0 h 574"/>
                  <a:gd name="T18" fmla="*/ 177 w 262"/>
                  <a:gd name="T19" fmla="*/ 145 h 574"/>
                  <a:gd name="T20" fmla="*/ 262 w 262"/>
                  <a:gd name="T21" fmla="*/ 145 h 574"/>
                  <a:gd name="T22" fmla="*/ 262 w 262"/>
                  <a:gd name="T23" fmla="*/ 206 h 574"/>
                  <a:gd name="T24" fmla="*/ 177 w 262"/>
                  <a:gd name="T25" fmla="*/ 206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 h="574">
                    <a:moveTo>
                      <a:pt x="177" y="206"/>
                    </a:moveTo>
                    <a:lnTo>
                      <a:pt x="177" y="574"/>
                    </a:lnTo>
                    <a:lnTo>
                      <a:pt x="87" y="574"/>
                    </a:lnTo>
                    <a:lnTo>
                      <a:pt x="87" y="206"/>
                    </a:lnTo>
                    <a:lnTo>
                      <a:pt x="0" y="206"/>
                    </a:lnTo>
                    <a:lnTo>
                      <a:pt x="0" y="145"/>
                    </a:lnTo>
                    <a:lnTo>
                      <a:pt x="87" y="145"/>
                    </a:lnTo>
                    <a:lnTo>
                      <a:pt x="87" y="0"/>
                    </a:lnTo>
                    <a:lnTo>
                      <a:pt x="177" y="0"/>
                    </a:lnTo>
                    <a:lnTo>
                      <a:pt x="177" y="145"/>
                    </a:lnTo>
                    <a:lnTo>
                      <a:pt x="262" y="145"/>
                    </a:lnTo>
                    <a:lnTo>
                      <a:pt x="262" y="206"/>
                    </a:lnTo>
                    <a:lnTo>
                      <a:pt x="177"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8" name="Freeform 17"/>
              <p:cNvSpPr>
                <a:spLocks noEditPoints="1"/>
              </p:cNvSpPr>
              <p:nvPr/>
            </p:nvSpPr>
            <p:spPr bwMode="auto">
              <a:xfrm>
                <a:off x="3524250" y="-620713"/>
                <a:ext cx="147638" cy="1068388"/>
              </a:xfrm>
              <a:custGeom>
                <a:avLst/>
                <a:gdLst>
                  <a:gd name="T0" fmla="*/ 0 w 93"/>
                  <a:gd name="T1" fmla="*/ 99 h 673"/>
                  <a:gd name="T2" fmla="*/ 0 w 93"/>
                  <a:gd name="T3" fmla="*/ 0 h 673"/>
                  <a:gd name="T4" fmla="*/ 93 w 93"/>
                  <a:gd name="T5" fmla="*/ 0 h 673"/>
                  <a:gd name="T6" fmla="*/ 93 w 93"/>
                  <a:gd name="T7" fmla="*/ 99 h 673"/>
                  <a:gd name="T8" fmla="*/ 0 w 93"/>
                  <a:gd name="T9" fmla="*/ 99 h 673"/>
                  <a:gd name="T10" fmla="*/ 0 w 93"/>
                  <a:gd name="T11" fmla="*/ 673 h 673"/>
                  <a:gd name="T12" fmla="*/ 0 w 93"/>
                  <a:gd name="T13" fmla="*/ 244 h 673"/>
                  <a:gd name="T14" fmla="*/ 93 w 93"/>
                  <a:gd name="T15" fmla="*/ 244 h 673"/>
                  <a:gd name="T16" fmla="*/ 93 w 93"/>
                  <a:gd name="T17" fmla="*/ 673 h 673"/>
                  <a:gd name="T18" fmla="*/ 0 w 93"/>
                  <a:gd name="T19" fmla="*/ 67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673">
                    <a:moveTo>
                      <a:pt x="0" y="99"/>
                    </a:moveTo>
                    <a:lnTo>
                      <a:pt x="0" y="0"/>
                    </a:lnTo>
                    <a:lnTo>
                      <a:pt x="93" y="0"/>
                    </a:lnTo>
                    <a:lnTo>
                      <a:pt x="93" y="99"/>
                    </a:lnTo>
                    <a:lnTo>
                      <a:pt x="0" y="99"/>
                    </a:lnTo>
                    <a:close/>
                    <a:moveTo>
                      <a:pt x="0" y="673"/>
                    </a:moveTo>
                    <a:lnTo>
                      <a:pt x="0" y="244"/>
                    </a:lnTo>
                    <a:lnTo>
                      <a:pt x="93" y="244"/>
                    </a:lnTo>
                    <a:lnTo>
                      <a:pt x="93" y="673"/>
                    </a:lnTo>
                    <a:lnTo>
                      <a:pt x="0" y="6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29" name="Freeform 18"/>
              <p:cNvSpPr>
                <a:spLocks noEditPoints="1"/>
              </p:cNvSpPr>
              <p:nvPr/>
            </p:nvSpPr>
            <p:spPr bwMode="auto">
              <a:xfrm>
                <a:off x="3873500" y="-263525"/>
                <a:ext cx="781050" cy="736600"/>
              </a:xfrm>
              <a:custGeom>
                <a:avLst/>
                <a:gdLst>
                  <a:gd name="T0" fmla="*/ 104 w 208"/>
                  <a:gd name="T1" fmla="*/ 196 h 196"/>
                  <a:gd name="T2" fmla="*/ 0 w 208"/>
                  <a:gd name="T3" fmla="*/ 98 h 196"/>
                  <a:gd name="T4" fmla="*/ 104 w 208"/>
                  <a:gd name="T5" fmla="*/ 0 h 196"/>
                  <a:gd name="T6" fmla="*/ 208 w 208"/>
                  <a:gd name="T7" fmla="*/ 98 h 196"/>
                  <a:gd name="T8" fmla="*/ 104 w 208"/>
                  <a:gd name="T9" fmla="*/ 196 h 196"/>
                  <a:gd name="T10" fmla="*/ 104 w 208"/>
                  <a:gd name="T11" fmla="*/ 30 h 196"/>
                  <a:gd name="T12" fmla="*/ 38 w 208"/>
                  <a:gd name="T13" fmla="*/ 98 h 196"/>
                  <a:gd name="T14" fmla="*/ 104 w 208"/>
                  <a:gd name="T15" fmla="*/ 166 h 196"/>
                  <a:gd name="T16" fmla="*/ 169 w 208"/>
                  <a:gd name="T17" fmla="*/ 98 h 196"/>
                  <a:gd name="T18" fmla="*/ 104 w 208"/>
                  <a:gd name="T19" fmla="*/ 3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6">
                    <a:moveTo>
                      <a:pt x="104" y="196"/>
                    </a:moveTo>
                    <a:cubicBezTo>
                      <a:pt x="45" y="196"/>
                      <a:pt x="0" y="152"/>
                      <a:pt x="0" y="98"/>
                    </a:cubicBezTo>
                    <a:cubicBezTo>
                      <a:pt x="0" y="45"/>
                      <a:pt x="45" y="0"/>
                      <a:pt x="104" y="0"/>
                    </a:cubicBezTo>
                    <a:cubicBezTo>
                      <a:pt x="163" y="0"/>
                      <a:pt x="208" y="45"/>
                      <a:pt x="208" y="98"/>
                    </a:cubicBezTo>
                    <a:cubicBezTo>
                      <a:pt x="208" y="152"/>
                      <a:pt x="163" y="196"/>
                      <a:pt x="104" y="196"/>
                    </a:cubicBezTo>
                    <a:close/>
                    <a:moveTo>
                      <a:pt x="104" y="30"/>
                    </a:moveTo>
                    <a:cubicBezTo>
                      <a:pt x="66" y="30"/>
                      <a:pt x="38" y="58"/>
                      <a:pt x="38" y="98"/>
                    </a:cubicBezTo>
                    <a:cubicBezTo>
                      <a:pt x="38" y="138"/>
                      <a:pt x="66" y="166"/>
                      <a:pt x="104" y="166"/>
                    </a:cubicBezTo>
                    <a:cubicBezTo>
                      <a:pt x="142" y="166"/>
                      <a:pt x="169" y="138"/>
                      <a:pt x="169" y="98"/>
                    </a:cubicBezTo>
                    <a:cubicBezTo>
                      <a:pt x="169" y="58"/>
                      <a:pt x="142" y="30"/>
                      <a:pt x="10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0" name="Freeform 19"/>
              <p:cNvSpPr>
                <a:spLocks/>
              </p:cNvSpPr>
              <p:nvPr/>
            </p:nvSpPr>
            <p:spPr bwMode="auto">
              <a:xfrm>
                <a:off x="4857750" y="-260350"/>
                <a:ext cx="668338" cy="708025"/>
              </a:xfrm>
              <a:custGeom>
                <a:avLst/>
                <a:gdLst>
                  <a:gd name="T0" fmla="*/ 139 w 178"/>
                  <a:gd name="T1" fmla="*/ 188 h 188"/>
                  <a:gd name="T2" fmla="*/ 139 w 178"/>
                  <a:gd name="T3" fmla="*/ 81 h 188"/>
                  <a:gd name="T4" fmla="*/ 97 w 178"/>
                  <a:gd name="T5" fmla="*/ 32 h 188"/>
                  <a:gd name="T6" fmla="*/ 39 w 178"/>
                  <a:gd name="T7" fmla="*/ 84 h 188"/>
                  <a:gd name="T8" fmla="*/ 39 w 178"/>
                  <a:gd name="T9" fmla="*/ 188 h 188"/>
                  <a:gd name="T10" fmla="*/ 0 w 178"/>
                  <a:gd name="T11" fmla="*/ 188 h 188"/>
                  <a:gd name="T12" fmla="*/ 0 w 178"/>
                  <a:gd name="T13" fmla="*/ 7 h 188"/>
                  <a:gd name="T14" fmla="*/ 34 w 178"/>
                  <a:gd name="T15" fmla="*/ 7 h 188"/>
                  <a:gd name="T16" fmla="*/ 37 w 178"/>
                  <a:gd name="T17" fmla="*/ 38 h 188"/>
                  <a:gd name="T18" fmla="*/ 110 w 178"/>
                  <a:gd name="T19" fmla="*/ 0 h 188"/>
                  <a:gd name="T20" fmla="*/ 178 w 178"/>
                  <a:gd name="T21" fmla="*/ 79 h 188"/>
                  <a:gd name="T22" fmla="*/ 178 w 178"/>
                  <a:gd name="T23" fmla="*/ 188 h 188"/>
                  <a:gd name="T24" fmla="*/ 139 w 178"/>
                  <a:gd name="T25"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8" h="188">
                    <a:moveTo>
                      <a:pt x="139" y="188"/>
                    </a:moveTo>
                    <a:cubicBezTo>
                      <a:pt x="139" y="81"/>
                      <a:pt x="139" y="81"/>
                      <a:pt x="139" y="81"/>
                    </a:cubicBezTo>
                    <a:cubicBezTo>
                      <a:pt x="139" y="47"/>
                      <a:pt x="125" y="32"/>
                      <a:pt x="97" y="32"/>
                    </a:cubicBezTo>
                    <a:cubicBezTo>
                      <a:pt x="71" y="32"/>
                      <a:pt x="39" y="54"/>
                      <a:pt x="39" y="84"/>
                    </a:cubicBezTo>
                    <a:cubicBezTo>
                      <a:pt x="39" y="188"/>
                      <a:pt x="39" y="188"/>
                      <a:pt x="39" y="188"/>
                    </a:cubicBezTo>
                    <a:cubicBezTo>
                      <a:pt x="0" y="188"/>
                      <a:pt x="0" y="188"/>
                      <a:pt x="0" y="188"/>
                    </a:cubicBezTo>
                    <a:cubicBezTo>
                      <a:pt x="0" y="7"/>
                      <a:pt x="0" y="7"/>
                      <a:pt x="0" y="7"/>
                    </a:cubicBezTo>
                    <a:cubicBezTo>
                      <a:pt x="34" y="7"/>
                      <a:pt x="34" y="7"/>
                      <a:pt x="34" y="7"/>
                    </a:cubicBezTo>
                    <a:cubicBezTo>
                      <a:pt x="37" y="38"/>
                      <a:pt x="37" y="38"/>
                      <a:pt x="37" y="38"/>
                    </a:cubicBezTo>
                    <a:cubicBezTo>
                      <a:pt x="49" y="18"/>
                      <a:pt x="80" y="0"/>
                      <a:pt x="110" y="0"/>
                    </a:cubicBezTo>
                    <a:cubicBezTo>
                      <a:pt x="159" y="0"/>
                      <a:pt x="178" y="34"/>
                      <a:pt x="178" y="79"/>
                    </a:cubicBezTo>
                    <a:cubicBezTo>
                      <a:pt x="178" y="188"/>
                      <a:pt x="178" y="188"/>
                      <a:pt x="178" y="188"/>
                    </a:cubicBezTo>
                    <a:lnTo>
                      <a:pt x="139" y="1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grpSp>
      </p:grpSp>
      <p:sp>
        <p:nvSpPr>
          <p:cNvPr id="34" name="テキスト ボックス 33"/>
          <p:cNvSpPr txBox="1"/>
          <p:nvPr/>
        </p:nvSpPr>
        <p:spPr>
          <a:xfrm>
            <a:off x="4583531" y="1182884"/>
            <a:ext cx="4340972" cy="682682"/>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tab pos="1212850" algn="l"/>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瑞々しさ</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342" rtl="0" eaLnBrk="1" fontAlgn="auto" latinLnBrk="0" hangingPunct="1">
              <a:lnSpc>
                <a:spcPct val="100000"/>
              </a:lnSpc>
              <a:spcBef>
                <a:spcPts val="0"/>
              </a:spcBef>
              <a:spcAft>
                <a:spcPts val="0"/>
              </a:spcAft>
              <a:buClrTx/>
              <a:buSzTx/>
              <a:buFontTx/>
              <a:buNone/>
              <a:tabLst>
                <a:tab pos="1212850" algn="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①つや</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があって若々しい</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。つやつや</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と輝いている。 </a:t>
            </a:r>
            <a:endPar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14342" rtl="0" eaLnBrk="1" fontAlgn="auto" latinLnBrk="0" hangingPunct="1">
              <a:lnSpc>
                <a:spcPct val="100000"/>
              </a:lnSpc>
              <a:spcBef>
                <a:spcPts val="0"/>
              </a:spcBef>
              <a:spcAft>
                <a:spcPts val="0"/>
              </a:spcAft>
              <a:buClrTx/>
              <a:buSzTx/>
              <a:buFontTx/>
              <a:buNone/>
              <a:tabLst>
                <a:tab pos="1212850" algn="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②若々しく新鮮である。</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6" name="テキスト ボックス 35"/>
          <p:cNvSpPr txBox="1"/>
          <p:nvPr/>
        </p:nvSpPr>
        <p:spPr>
          <a:xfrm>
            <a:off x="4575472" y="1971979"/>
            <a:ext cx="4570745" cy="898126"/>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36000" rtl="0" eaLnBrk="1" fontAlgn="auto" latinLnBrk="0" hangingPunct="1">
              <a:lnSpc>
                <a:spcPct val="100000"/>
              </a:lnSpc>
              <a:spcBef>
                <a:spcPts val="0"/>
              </a:spcBef>
              <a:spcAft>
                <a:spcPts val="0"/>
              </a:spcAft>
              <a:buClrTx/>
              <a:buSzTx/>
              <a:buFontTx/>
              <a:buNone/>
              <a:tabLst>
                <a:tab pos="806400" algn="l"/>
              </a:tabLst>
              <a:defRPr/>
            </a:pPr>
            <a:r>
              <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rPr>
              <a:t>Green: </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l" defTabSz="936000" rtl="0" eaLnBrk="1" fontAlgn="auto" latinLnBrk="0" hangingPunct="1">
              <a:lnSpc>
                <a:spcPct val="100000"/>
              </a:lnSpc>
              <a:spcBef>
                <a:spcPts val="0"/>
              </a:spcBef>
              <a:spcAft>
                <a:spcPts val="0"/>
              </a:spcAft>
              <a:buClrTx/>
              <a:buSzTx/>
              <a:buFontTx/>
              <a:buNone/>
              <a:tabLst>
                <a:tab pos="806400" algn="l"/>
              </a:tabLst>
              <a:defRPr/>
            </a:pP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① </a:t>
            </a:r>
            <a:r>
              <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rPr>
              <a:t>youthful; </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vigorous</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若々しい、活気に満ちた</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p>
          <a:p>
            <a:pPr marL="0" marR="0" lvl="2" indent="0" algn="l" defTabSz="936000" rtl="0" eaLnBrk="1" fontAlgn="auto" latinLnBrk="0" hangingPunct="1">
              <a:lnSpc>
                <a:spcPct val="100000"/>
              </a:lnSpc>
              <a:spcBef>
                <a:spcPts val="0"/>
              </a:spcBef>
              <a:spcAft>
                <a:spcPts val="0"/>
              </a:spcAft>
              <a:buClrTx/>
              <a:buSzTx/>
              <a:buFontTx/>
              <a:buNone/>
              <a:tabLst>
                <a:tab pos="806400" algn="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② </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beneficial to the environment</a:t>
            </a:r>
          </a:p>
          <a:p>
            <a:pPr marL="0" marR="0" lvl="2" indent="0" algn="l" defTabSz="936000" rtl="0" eaLnBrk="1" fontAlgn="auto" latinLnBrk="0" hangingPunct="1">
              <a:lnSpc>
                <a:spcPct val="100000"/>
              </a:lnSpc>
              <a:spcBef>
                <a:spcPts val="0"/>
              </a:spcBef>
              <a:spcAft>
                <a:spcPts val="0"/>
              </a:spcAft>
              <a:buClrTx/>
              <a:buSzTx/>
              <a:buFontTx/>
              <a:buNone/>
              <a:tabLst>
                <a:tab pos="806400" algn="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（環境にやさしい）</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8" name="加算記号 37"/>
          <p:cNvSpPr/>
          <p:nvPr/>
        </p:nvSpPr>
        <p:spPr>
          <a:xfrm>
            <a:off x="3863270" y="2664107"/>
            <a:ext cx="818692" cy="818692"/>
          </a:xfrm>
          <a:prstGeom prst="mathPlus">
            <a:avLst>
              <a:gd name="adj1" fmla="val 10992"/>
            </a:avLst>
          </a:prstGeom>
          <a:solidFill>
            <a:schemeClr val="bg1"/>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39" name="テキスト ボックス 38"/>
          <p:cNvSpPr txBox="1"/>
          <p:nvPr/>
        </p:nvSpPr>
        <p:spPr>
          <a:xfrm>
            <a:off x="5914037" y="3551357"/>
            <a:ext cx="2880154" cy="559572"/>
          </a:xfrm>
          <a:prstGeom prst="rect">
            <a:avLst/>
          </a:prstGeom>
          <a:noFill/>
          <a:ln>
            <a:noFill/>
          </a:ln>
          <a:effectLst>
            <a:outerShdw blurRad="50800" dist="38100" dir="2700000" algn="tl" rotWithShape="0">
              <a:prstClr val="black"/>
            </a:outerShdw>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en-US" altLang="ja-JP" sz="3400" b="1" i="0" u="none" strike="noStrike" kern="1200" cap="none" spc="0" normalizeH="0" baseline="0" noProof="0" dirty="0" smtClean="0">
                <a:ln>
                  <a:noFill/>
                </a:ln>
                <a:solidFill>
                  <a:prstClr val="white"/>
                </a:solidFill>
                <a:effectLst/>
                <a:uLnTx/>
                <a:uFillTx/>
                <a:latin typeface="HG明朝B" panose="02020809000000000000" pitchFamily="17" charset="-128"/>
                <a:ea typeface="HG明朝B" panose="02020809000000000000" pitchFamily="17" charset="-128"/>
                <a:cs typeface="+mn-cs"/>
              </a:rPr>
              <a:t>【</a:t>
            </a:r>
            <a:r>
              <a:rPr kumimoji="1" lang="ja-JP" altLang="en-US" sz="3400" b="1" i="0" u="none" strike="noStrike" kern="1200" cap="none" spc="0" normalizeH="0" baseline="0" noProof="0" dirty="0" smtClean="0">
                <a:ln>
                  <a:noFill/>
                </a:ln>
                <a:solidFill>
                  <a:prstClr val="white"/>
                </a:solidFill>
                <a:effectLst/>
                <a:uLnTx/>
                <a:uFillTx/>
                <a:latin typeface="HG明朝B" panose="02020809000000000000" pitchFamily="17" charset="-128"/>
                <a:ea typeface="HG明朝B" panose="02020809000000000000" pitchFamily="17" charset="-128"/>
                <a:cs typeface="+mn-cs"/>
              </a:rPr>
              <a:t>社会変革</a:t>
            </a:r>
            <a:r>
              <a:rPr kumimoji="1" lang="en-US" altLang="ja-JP" sz="3400" b="1" i="0" u="none" strike="noStrike" kern="1200" cap="none" spc="0" normalizeH="0" baseline="0" noProof="0" dirty="0" smtClean="0">
                <a:ln>
                  <a:noFill/>
                </a:ln>
                <a:solidFill>
                  <a:prstClr val="white"/>
                </a:solidFill>
                <a:effectLst/>
                <a:uLnTx/>
                <a:uFillTx/>
                <a:latin typeface="HG明朝B" panose="02020809000000000000" pitchFamily="17" charset="-128"/>
                <a:ea typeface="HG明朝B" panose="02020809000000000000" pitchFamily="17" charset="-128"/>
                <a:cs typeface="+mn-cs"/>
              </a:rPr>
              <a:t>】</a:t>
            </a:r>
            <a:endParaRPr kumimoji="1" lang="en-US" altLang="ja-JP" sz="3400" b="1" i="0" u="none" strike="noStrike" kern="1200" cap="none" spc="0" normalizeH="0" baseline="0" noProof="0" dirty="0">
              <a:ln>
                <a:noFill/>
              </a:ln>
              <a:solidFill>
                <a:prstClr val="white"/>
              </a:solidFill>
              <a:effectLst/>
              <a:uLnTx/>
              <a:uFillTx/>
              <a:latin typeface="HG明朝B" panose="02020809000000000000" pitchFamily="17" charset="-128"/>
              <a:ea typeface="HG明朝B" panose="02020809000000000000" pitchFamily="17" charset="-128"/>
              <a:cs typeface="+mn-cs"/>
            </a:endParaRPr>
          </a:p>
        </p:txBody>
      </p:sp>
      <p:sp>
        <p:nvSpPr>
          <p:cNvPr id="40" name="テキスト ボックス 39"/>
          <p:cNvSpPr txBox="1"/>
          <p:nvPr/>
        </p:nvSpPr>
        <p:spPr>
          <a:xfrm>
            <a:off x="4136428" y="3659079"/>
            <a:ext cx="2122272" cy="344128"/>
          </a:xfrm>
          <a:prstGeom prst="rect">
            <a:avLst/>
          </a:prstGeom>
          <a:noFill/>
          <a:ln>
            <a:noFill/>
          </a:ln>
          <a:effectLst>
            <a:outerShdw blurRad="50800" dist="38100" dir="2700000" algn="tl" rotWithShape="0">
              <a:prstClr val="black"/>
            </a:outerShdw>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prstClr val="white"/>
                </a:solidFill>
                <a:effectLst/>
                <a:uLnTx/>
                <a:uFillTx/>
                <a:latin typeface="HG明朝B" panose="02020809000000000000" pitchFamily="17" charset="-128"/>
                <a:ea typeface="HG明朝B" panose="02020809000000000000" pitchFamily="17" charset="-128"/>
                <a:cs typeface="+mn-cs"/>
              </a:rPr>
              <a:t>イノベーション</a:t>
            </a:r>
            <a:endParaRPr kumimoji="1" lang="en-US" altLang="ja-JP" sz="2000" b="1" i="0" u="none" strike="noStrike" kern="1200" cap="none" spc="0" normalizeH="0" baseline="0" noProof="0" dirty="0">
              <a:ln>
                <a:noFill/>
              </a:ln>
              <a:solidFill>
                <a:prstClr val="white"/>
              </a:solidFill>
              <a:effectLst/>
              <a:uLnTx/>
              <a:uFillTx/>
              <a:latin typeface="HG明朝B" panose="02020809000000000000" pitchFamily="17" charset="-128"/>
              <a:ea typeface="HG明朝B" panose="02020809000000000000" pitchFamily="17" charset="-128"/>
              <a:cs typeface="+mn-cs"/>
            </a:endParaRPr>
          </a:p>
        </p:txBody>
      </p:sp>
      <p:sp>
        <p:nvSpPr>
          <p:cNvPr id="41" name="テキスト ボックス 40"/>
          <p:cNvSpPr txBox="1"/>
          <p:nvPr/>
        </p:nvSpPr>
        <p:spPr>
          <a:xfrm>
            <a:off x="1685585" y="5189095"/>
            <a:ext cx="5442332" cy="959681"/>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6000" b="1" i="0" u="none" strike="noStrike" kern="1200" cap="none" spc="0" normalizeH="0" baseline="0" noProof="0" dirty="0" smtClean="0">
                <a:ln>
                  <a:noFill/>
                </a:ln>
                <a:solidFill>
                  <a:prstClr val="white"/>
                </a:solidFill>
                <a:effectLst>
                  <a:glow rad="419100">
                    <a:srgbClr val="21713A"/>
                  </a:glow>
                </a:effectLst>
                <a:uLnTx/>
                <a:uFillTx/>
                <a:latin typeface="メイリオ"/>
                <a:ea typeface="メイリオ"/>
                <a:cs typeface="+mn-cs"/>
              </a:rPr>
              <a:t>融  合</a:t>
            </a:r>
            <a:endParaRPr kumimoji="1" lang="ja-JP" altLang="en-US" sz="6000" b="1" i="0" u="none" strike="noStrike" kern="1200" cap="none" spc="0" normalizeH="0" baseline="0" noProof="0" dirty="0">
              <a:ln>
                <a:noFill/>
              </a:ln>
              <a:solidFill>
                <a:prstClr val="white"/>
              </a:solidFill>
              <a:effectLst>
                <a:glow rad="419100">
                  <a:srgbClr val="21713A"/>
                </a:glow>
              </a:effectLst>
              <a:uLnTx/>
              <a:uFillTx/>
              <a:latin typeface="メイリオ"/>
              <a:ea typeface="メイリオ"/>
              <a:cs typeface="+mn-cs"/>
            </a:endParaRPr>
          </a:p>
        </p:txBody>
      </p:sp>
      <p:grpSp>
        <p:nvGrpSpPr>
          <p:cNvPr id="12" name="グループ化 11"/>
          <p:cNvGrpSpPr/>
          <p:nvPr/>
        </p:nvGrpSpPr>
        <p:grpSpPr>
          <a:xfrm>
            <a:off x="7371392" y="4979994"/>
            <a:ext cx="491447" cy="595141"/>
            <a:chOff x="4034280" y="4194142"/>
            <a:chExt cx="491447" cy="595141"/>
          </a:xfrm>
        </p:grpSpPr>
        <p:sp>
          <p:nvSpPr>
            <p:cNvPr id="44" name="正方形/長方形 43"/>
            <p:cNvSpPr/>
            <p:nvPr/>
          </p:nvSpPr>
          <p:spPr>
            <a:xfrm>
              <a:off x="4034280" y="4194142"/>
              <a:ext cx="102148" cy="595141"/>
            </a:xfrm>
            <a:prstGeom prst="rect">
              <a:avLst/>
            </a:prstGeom>
            <a:solidFill>
              <a:schemeClr val="bg1"/>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45" name="正方形/長方形 44"/>
            <p:cNvSpPr/>
            <p:nvPr/>
          </p:nvSpPr>
          <p:spPr>
            <a:xfrm>
              <a:off x="4423579" y="4194142"/>
              <a:ext cx="102148" cy="595141"/>
            </a:xfrm>
            <a:prstGeom prst="rect">
              <a:avLst/>
            </a:prstGeom>
            <a:solidFill>
              <a:schemeClr val="bg1"/>
            </a:solidFill>
            <a:effectLst>
              <a:outerShdw blurRad="50800" dist="38100" dir="2700000" algn="tl" rotWithShape="0">
                <a:prstClr val="black">
                  <a:alpha val="40000"/>
                </a:prstClr>
              </a:outerShdw>
            </a:effectLst>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grpSp>
      <p:sp>
        <p:nvSpPr>
          <p:cNvPr id="2" name="テキスト ボックス 1"/>
          <p:cNvSpPr txBox="1"/>
          <p:nvPr/>
        </p:nvSpPr>
        <p:spPr>
          <a:xfrm flipH="1">
            <a:off x="6372265" y="5189095"/>
            <a:ext cx="575999" cy="648483"/>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endParaRPr kumimoji="1" lang="ja-JP" altLang="en-US" sz="1100" b="1" dirty="0">
              <a:solidFill>
                <a:schemeClr val="tx1"/>
              </a:solidFill>
            </a:endParaRPr>
          </a:p>
        </p:txBody>
      </p:sp>
      <p:sp>
        <p:nvSpPr>
          <p:cNvPr id="6" name="テキスト ボックス 5"/>
          <p:cNvSpPr txBox="1"/>
          <p:nvPr/>
        </p:nvSpPr>
        <p:spPr>
          <a:xfrm>
            <a:off x="4196770" y="4725144"/>
            <a:ext cx="447238" cy="959681"/>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spAutoFit/>
          </a:bodyPr>
          <a:lstStyle/>
          <a:p>
            <a:r>
              <a:rPr kumimoji="1" lang="en-US" altLang="ja-JP" sz="6000" b="1" dirty="0" smtClean="0">
                <a:solidFill>
                  <a:srgbClr val="FF0000"/>
                </a:solidFill>
              </a:rPr>
              <a:t>?</a:t>
            </a:r>
            <a:endParaRPr kumimoji="1" lang="ja-JP" altLang="en-US" sz="6000" b="1" dirty="0">
              <a:solidFill>
                <a:srgbClr val="FF0000"/>
              </a:solidFill>
            </a:endParaRPr>
          </a:p>
        </p:txBody>
      </p:sp>
    </p:spTree>
    <p:extLst>
      <p:ext uri="{BB962C8B-B14F-4D97-AF65-F5344CB8AC3E}">
        <p14:creationId xmlns:p14="http://schemas.microsoft.com/office/powerpoint/2010/main" val="251505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正方形/長方形 16"/>
          <p:cNvSpPr/>
          <p:nvPr/>
        </p:nvSpPr>
        <p:spPr>
          <a:xfrm>
            <a:off x="0" y="1090435"/>
            <a:ext cx="9144000" cy="1672622"/>
          </a:xfrm>
          <a:prstGeom prst="rect">
            <a:avLst/>
          </a:prstGeom>
          <a:gradFill flip="none" rotWithShape="1">
            <a:gsLst>
              <a:gs pos="0">
                <a:schemeClr val="bg1"/>
              </a:gs>
              <a:gs pos="100000">
                <a:schemeClr val="accent1">
                  <a:lumMod val="75000"/>
                </a:schemeClr>
              </a:gs>
              <a:gs pos="59000">
                <a:srgbClr val="00B050"/>
              </a:gs>
            </a:gsLst>
            <a:lin ang="0" scaled="1"/>
            <a:tileRect/>
          </a:gra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pic>
        <p:nvPicPr>
          <p:cNvPr id="3" name="図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41941" y="686774"/>
            <a:ext cx="3404008" cy="2212605"/>
          </a:xfrm>
          <a:prstGeom prst="rect">
            <a:avLst/>
          </a:prstGeom>
        </p:spPr>
      </p:pic>
      <p:sp>
        <p:nvSpPr>
          <p:cNvPr id="31" name="正方形/長方形 30"/>
          <p:cNvSpPr/>
          <p:nvPr/>
        </p:nvSpPr>
        <p:spPr>
          <a:xfrm>
            <a:off x="0" y="2979692"/>
            <a:ext cx="9144000" cy="45719"/>
          </a:xfrm>
          <a:prstGeom prst="rect">
            <a:avLst/>
          </a:prstGeom>
          <a:gradFill flip="none" rotWithShape="1">
            <a:gsLst>
              <a:gs pos="0">
                <a:schemeClr val="bg1"/>
              </a:gs>
              <a:gs pos="100000">
                <a:schemeClr val="accent1">
                  <a:lumMod val="75000"/>
                </a:schemeClr>
              </a:gs>
              <a:gs pos="59000">
                <a:srgbClr val="00B050"/>
              </a:gs>
            </a:gsLst>
            <a:lin ang="0" scaled="1"/>
            <a:tileRect/>
          </a:gra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30" name="正方形/長方形 29"/>
          <p:cNvSpPr/>
          <p:nvPr/>
        </p:nvSpPr>
        <p:spPr>
          <a:xfrm>
            <a:off x="0" y="2813437"/>
            <a:ext cx="9144000" cy="85942"/>
          </a:xfrm>
          <a:prstGeom prst="rect">
            <a:avLst/>
          </a:prstGeom>
          <a:gradFill flip="none" rotWithShape="1">
            <a:gsLst>
              <a:gs pos="0">
                <a:schemeClr val="bg1"/>
              </a:gs>
              <a:gs pos="100000">
                <a:schemeClr val="accent1">
                  <a:lumMod val="75000"/>
                </a:schemeClr>
              </a:gs>
              <a:gs pos="59000">
                <a:srgbClr val="00B050"/>
              </a:gs>
            </a:gsLst>
            <a:lin ang="0" scaled="1"/>
            <a:tileRect/>
          </a:gra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pic>
        <p:nvPicPr>
          <p:cNvPr id="26" name="図 2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85280" y="5268236"/>
            <a:ext cx="2158720" cy="1249858"/>
          </a:xfrm>
          <a:prstGeom prst="rect">
            <a:avLst/>
          </a:prstGeom>
        </p:spPr>
      </p:pic>
      <p:sp>
        <p:nvSpPr>
          <p:cNvPr id="4" name="タイトル 3"/>
          <p:cNvSpPr>
            <a:spLocks noGrp="1"/>
          </p:cNvSpPr>
          <p:nvPr>
            <p:ph type="title"/>
          </p:nvPr>
        </p:nvSpPr>
        <p:spPr/>
        <p:txBody>
          <a:bodyPr/>
          <a:lstStyle/>
          <a:p>
            <a:r>
              <a:rPr lang="ja-JP" altLang="en-US" dirty="0"/>
              <a:t>うめきた２期区域のまちづくりの目標</a:t>
            </a:r>
          </a:p>
        </p:txBody>
      </p:sp>
      <p:sp>
        <p:nvSpPr>
          <p:cNvPr id="5" name="テキスト ボックス 4"/>
          <p:cNvSpPr txBox="1"/>
          <p:nvPr/>
        </p:nvSpPr>
        <p:spPr>
          <a:xfrm>
            <a:off x="3511822" y="1231871"/>
            <a:ext cx="4608512" cy="528794"/>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a:ln>
                  <a:noFill/>
                </a:ln>
                <a:solidFill>
                  <a:prstClr val="white"/>
                </a:solidFill>
                <a:effectLst/>
                <a:uLnTx/>
                <a:uFillTx/>
                <a:latin typeface="メイリオ"/>
                <a:ea typeface="メイリオ"/>
                <a:cs typeface="+mn-cs"/>
              </a:rPr>
              <a:t>「みどり</a:t>
            </a:r>
            <a:r>
              <a:rPr kumimoji="1" lang="ja-JP" altLang="en-US" sz="3200" b="1" i="0" u="none" strike="noStrike" kern="1200" cap="none" spc="-1600" normalizeH="0" baseline="0" noProof="0" dirty="0">
                <a:ln>
                  <a:noFill/>
                </a:ln>
                <a:solidFill>
                  <a:prstClr val="white"/>
                </a:solidFill>
                <a:effectLst/>
                <a:uLnTx/>
                <a:uFillTx/>
                <a:latin typeface="メイリオ"/>
                <a:ea typeface="メイリオ"/>
                <a:cs typeface="+mn-cs"/>
              </a:rPr>
              <a:t>」</a:t>
            </a:r>
            <a:r>
              <a:rPr kumimoji="1" lang="ja-JP" altLang="en-US" sz="3200" b="1" i="0" u="none" strike="noStrike" kern="1200" cap="none" spc="0" normalizeH="0" baseline="0" noProof="0" dirty="0" smtClean="0">
                <a:ln>
                  <a:noFill/>
                </a:ln>
                <a:solidFill>
                  <a:prstClr val="white"/>
                </a:solidFill>
                <a:effectLst/>
                <a:uLnTx/>
                <a:uFillTx/>
                <a:latin typeface="メイリオ"/>
                <a:ea typeface="メイリオ"/>
                <a:cs typeface="+mn-cs"/>
              </a:rPr>
              <a:t>と</a:t>
            </a:r>
            <a:endParaRPr kumimoji="1" lang="ja-JP" altLang="en-US" sz="3200" b="1"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6" name="図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99454" y="0"/>
            <a:ext cx="2044546" cy="1480489"/>
          </a:xfrm>
          <a:prstGeom prst="rect">
            <a:avLst/>
          </a:prstGeom>
        </p:spPr>
      </p:pic>
      <p:sp>
        <p:nvSpPr>
          <p:cNvPr id="18" name="テキスト ボックス 17"/>
          <p:cNvSpPr txBox="1"/>
          <p:nvPr/>
        </p:nvSpPr>
        <p:spPr>
          <a:xfrm>
            <a:off x="3763342" y="2207048"/>
            <a:ext cx="4608512" cy="528794"/>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smtClean="0">
                <a:ln>
                  <a:noFill/>
                </a:ln>
                <a:solidFill>
                  <a:prstClr val="white"/>
                </a:solidFill>
                <a:effectLst/>
                <a:uLnTx/>
                <a:uFillTx/>
                <a:latin typeface="メイリオ"/>
                <a:ea typeface="メイリオ"/>
                <a:cs typeface="+mn-cs"/>
              </a:rPr>
              <a:t>融合拠点</a:t>
            </a:r>
            <a:endParaRPr kumimoji="1" lang="ja-JP" altLang="en-US" sz="32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9" name="テキスト ボックス 18"/>
          <p:cNvSpPr txBox="1"/>
          <p:nvPr/>
        </p:nvSpPr>
        <p:spPr>
          <a:xfrm>
            <a:off x="3511822" y="1745749"/>
            <a:ext cx="4608512" cy="528794"/>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a:ln>
                  <a:noFill/>
                </a:ln>
                <a:solidFill>
                  <a:prstClr val="white"/>
                </a:solidFill>
                <a:effectLst/>
                <a:uLnTx/>
                <a:uFillTx/>
                <a:latin typeface="メイリオ"/>
                <a:ea typeface="メイリオ"/>
                <a:cs typeface="+mn-cs"/>
              </a:rPr>
              <a:t>「イノベーション</a:t>
            </a:r>
            <a:r>
              <a:rPr kumimoji="1" lang="ja-JP" altLang="en-US" sz="3200" b="1" i="0" u="none" strike="noStrike" kern="1200" cap="none" spc="-1600" normalizeH="0" baseline="0" noProof="0" dirty="0">
                <a:ln>
                  <a:noFill/>
                </a:ln>
                <a:solidFill>
                  <a:prstClr val="white"/>
                </a:solidFill>
                <a:effectLst/>
                <a:uLnTx/>
                <a:uFillTx/>
                <a:latin typeface="メイリオ"/>
                <a:ea typeface="メイリオ"/>
                <a:cs typeface="+mn-cs"/>
              </a:rPr>
              <a:t>」</a:t>
            </a:r>
            <a:r>
              <a:rPr kumimoji="1" lang="ja-JP" altLang="en-US" sz="3200" b="1" i="0" u="none" strike="noStrike" kern="1200" cap="none" spc="0" normalizeH="0" baseline="0" noProof="0" dirty="0">
                <a:ln>
                  <a:noFill/>
                </a:ln>
                <a:solidFill>
                  <a:prstClr val="white"/>
                </a:solidFill>
                <a:effectLst/>
                <a:uLnTx/>
                <a:uFillTx/>
                <a:latin typeface="メイリオ"/>
                <a:ea typeface="メイリオ"/>
                <a:cs typeface="+mn-cs"/>
              </a:rPr>
              <a:t>の</a:t>
            </a:r>
            <a:endParaRPr kumimoji="1" lang="en-US" altLang="ja-JP" sz="3200" b="1"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20" name="図 19"/>
          <p:cNvPicPr>
            <a:picLocks noChangeAspect="1"/>
          </p:cNvPicPr>
          <p:nvPr/>
        </p:nvPicPr>
        <p:blipFill rotWithShape="1">
          <a:blip r:embed="rId6" cstate="print">
            <a:extLst>
              <a:ext uri="{28A0092B-C50C-407E-A947-70E740481C1C}">
                <a14:useLocalDpi xmlns:a14="http://schemas.microsoft.com/office/drawing/2010/main"/>
              </a:ext>
            </a:extLst>
          </a:blip>
          <a:srcRect l="-125"/>
          <a:stretch/>
        </p:blipFill>
        <p:spPr>
          <a:xfrm>
            <a:off x="-621" y="5268298"/>
            <a:ext cx="1944217" cy="1249858"/>
          </a:xfrm>
          <a:prstGeom prst="rect">
            <a:avLst/>
          </a:prstGeom>
        </p:spPr>
      </p:pic>
      <p:pic>
        <p:nvPicPr>
          <p:cNvPr id="22" name="図 21"/>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943596" y="5268298"/>
            <a:ext cx="1666477" cy="1249858"/>
          </a:xfrm>
          <a:prstGeom prst="rect">
            <a:avLst/>
          </a:prstGeom>
        </p:spPr>
      </p:pic>
      <p:pic>
        <p:nvPicPr>
          <p:cNvPr id="23" name="図 22"/>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86410" y="5268298"/>
            <a:ext cx="1873230" cy="1249796"/>
          </a:xfrm>
          <a:prstGeom prst="rect">
            <a:avLst/>
          </a:prstGeom>
        </p:spPr>
      </p:pic>
      <p:pic>
        <p:nvPicPr>
          <p:cNvPr id="24" name="図 23"/>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454870" y="5268236"/>
            <a:ext cx="1878693" cy="1249858"/>
          </a:xfrm>
          <a:prstGeom prst="rect">
            <a:avLst/>
          </a:prstGeom>
        </p:spPr>
      </p:pic>
      <p:pic>
        <p:nvPicPr>
          <p:cNvPr id="25" name="図 24"/>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26000" y="2067602"/>
            <a:ext cx="847252" cy="327334"/>
          </a:xfrm>
          <a:prstGeom prst="rect">
            <a:avLst/>
          </a:prstGeom>
        </p:spPr>
      </p:pic>
      <p:pic>
        <p:nvPicPr>
          <p:cNvPr id="15" name="図 14"/>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99833" y="2076077"/>
            <a:ext cx="839393" cy="603971"/>
          </a:xfrm>
          <a:prstGeom prst="rect">
            <a:avLst/>
          </a:prstGeom>
        </p:spPr>
      </p:pic>
      <p:pic>
        <p:nvPicPr>
          <p:cNvPr id="8" name="図 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610839" y="2186280"/>
            <a:ext cx="356845" cy="919671"/>
          </a:xfrm>
          <a:prstGeom prst="rect">
            <a:avLst/>
          </a:prstGeom>
        </p:spPr>
      </p:pic>
      <p:pic>
        <p:nvPicPr>
          <p:cNvPr id="16" name="図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87200" y="2163799"/>
            <a:ext cx="839393" cy="603663"/>
          </a:xfrm>
          <a:prstGeom prst="rect">
            <a:avLst/>
          </a:prstGeom>
        </p:spPr>
      </p:pic>
      <p:sp>
        <p:nvSpPr>
          <p:cNvPr id="28" name="テキスト ボックス 27"/>
          <p:cNvSpPr txBox="1"/>
          <p:nvPr/>
        </p:nvSpPr>
        <p:spPr>
          <a:xfrm>
            <a:off x="629629" y="3371725"/>
            <a:ext cx="3726347" cy="651905"/>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a:ln>
                  <a:noFill/>
                </a:ln>
                <a:solidFill>
                  <a:srgbClr val="21713A"/>
                </a:solidFill>
                <a:effectLst/>
                <a:uLnTx/>
                <a:uFillTx/>
                <a:latin typeface="メイリオ"/>
                <a:ea typeface="メイリオ"/>
                <a:cs typeface="Meiryo UI" panose="020B0604030504040204" pitchFamily="50" charset="-128"/>
              </a:rPr>
              <a:t>世界の人々を</a:t>
            </a:r>
            <a:r>
              <a:rPr kumimoji="1" lang="ja-JP" altLang="en-US" sz="2000" b="1" i="0" u="none" strike="noStrike" kern="1200" cap="none" spc="0" normalizeH="0" baseline="0" noProof="0" dirty="0" smtClean="0">
                <a:ln>
                  <a:noFill/>
                </a:ln>
                <a:solidFill>
                  <a:srgbClr val="21713A"/>
                </a:solidFill>
                <a:effectLst/>
                <a:uLnTx/>
                <a:uFillTx/>
                <a:latin typeface="メイリオ"/>
                <a:ea typeface="メイリオ"/>
                <a:cs typeface="Meiryo UI" panose="020B0604030504040204" pitchFamily="50" charset="-128"/>
              </a:rPr>
              <a:t>惹きつける</a:t>
            </a:r>
            <a:endParaRPr kumimoji="1" lang="en-US" altLang="ja-JP" sz="2000" b="1" i="0" u="none" strike="noStrike" kern="1200" cap="none" spc="0" normalizeH="0" baseline="0" noProof="0" dirty="0" smtClean="0">
              <a:ln>
                <a:noFill/>
              </a:ln>
              <a:solidFill>
                <a:srgbClr val="21713A"/>
              </a:solidFill>
              <a:effectLst/>
              <a:uLnTx/>
              <a:uFillTx/>
              <a:latin typeface="メイリオ"/>
              <a:ea typeface="メイリオ"/>
              <a:cs typeface="Meiryo UI" panose="020B0604030504040204" pitchFamily="50" charset="-128"/>
            </a:endParaRPr>
          </a:p>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srgbClr val="21713A"/>
                </a:solidFill>
                <a:effectLst/>
                <a:uLnTx/>
                <a:uFillTx/>
                <a:latin typeface="メイリオ"/>
                <a:ea typeface="メイリオ"/>
                <a:cs typeface="Meiryo UI" panose="020B0604030504040204" pitchFamily="50" charset="-128"/>
              </a:rPr>
              <a:t>比類</a:t>
            </a:r>
            <a:r>
              <a:rPr kumimoji="1" lang="ja-JP" altLang="en-US" sz="2000" b="1" i="0" u="none" strike="noStrike" kern="1200" cap="none" spc="0" normalizeH="0" baseline="0" noProof="0" dirty="0">
                <a:ln>
                  <a:noFill/>
                </a:ln>
                <a:solidFill>
                  <a:srgbClr val="21713A"/>
                </a:solidFill>
                <a:effectLst/>
                <a:uLnTx/>
                <a:uFillTx/>
                <a:latin typeface="メイリオ"/>
                <a:ea typeface="メイリオ"/>
                <a:cs typeface="Meiryo UI" panose="020B0604030504040204" pitchFamily="50" charset="-128"/>
              </a:rPr>
              <a:t>なき魅力を備え</a:t>
            </a:r>
            <a:r>
              <a:rPr kumimoji="1" lang="ja-JP" altLang="en-US" sz="2000" b="1" i="0" u="none" strike="noStrike" kern="1200" cap="none" spc="-1000" normalizeH="0" baseline="0" noProof="0" dirty="0">
                <a:ln>
                  <a:noFill/>
                </a:ln>
                <a:solidFill>
                  <a:srgbClr val="21713A"/>
                </a:solidFill>
                <a:effectLst/>
                <a:uLnTx/>
                <a:uFillTx/>
                <a:latin typeface="メイリオ"/>
                <a:ea typeface="メイリオ"/>
                <a:cs typeface="Meiryo UI" panose="020B0604030504040204" pitchFamily="50" charset="-128"/>
              </a:rPr>
              <a:t>た</a:t>
            </a:r>
            <a:r>
              <a:rPr kumimoji="1" lang="ja-JP" altLang="en-US" sz="2000" b="1" i="0" u="none" strike="noStrike" kern="1200" cap="none" spc="0" normalizeH="0" baseline="0" noProof="0" dirty="0">
                <a:ln>
                  <a:noFill/>
                </a:ln>
                <a:solidFill>
                  <a:srgbClr val="21713A"/>
                </a:solidFill>
                <a:effectLst/>
                <a:uLnTx/>
                <a:uFillTx/>
                <a:latin typeface="メイリオ"/>
                <a:ea typeface="メイリオ"/>
                <a:cs typeface="Meiryo UI" panose="020B0604030504040204" pitchFamily="50" charset="-128"/>
              </a:rPr>
              <a:t>「みどり</a:t>
            </a:r>
            <a:r>
              <a:rPr kumimoji="1" lang="ja-JP" altLang="en-US" sz="2000" b="1" i="0" u="none" strike="noStrike" kern="1200" cap="none" spc="0" normalizeH="0" baseline="0" noProof="0" dirty="0" smtClean="0">
                <a:ln>
                  <a:noFill/>
                </a:ln>
                <a:solidFill>
                  <a:srgbClr val="21713A"/>
                </a:solidFill>
                <a:effectLst/>
                <a:uLnTx/>
                <a:uFillTx/>
                <a:latin typeface="メイリオ"/>
                <a:ea typeface="メイリオ"/>
                <a:cs typeface="Meiryo UI" panose="020B0604030504040204" pitchFamily="50" charset="-128"/>
              </a:rPr>
              <a:t>」</a:t>
            </a:r>
            <a:endParaRPr kumimoji="1" lang="ja-JP" altLang="en-US" sz="2000" b="1" i="0" u="none" strike="noStrike" kern="1200" cap="none" spc="0" normalizeH="0" baseline="0" noProof="0" dirty="0">
              <a:ln>
                <a:noFill/>
              </a:ln>
              <a:solidFill>
                <a:srgbClr val="21713A"/>
              </a:solidFill>
              <a:effectLst/>
              <a:uLnTx/>
              <a:uFillTx/>
              <a:latin typeface="メイリオ"/>
              <a:ea typeface="メイリオ"/>
              <a:cs typeface="Meiryo UI" panose="020B0604030504040204" pitchFamily="50" charset="-128"/>
            </a:endParaRPr>
          </a:p>
        </p:txBody>
      </p:sp>
      <p:sp>
        <p:nvSpPr>
          <p:cNvPr id="33" name="テキスト ボックス 32"/>
          <p:cNvSpPr txBox="1"/>
          <p:nvPr/>
        </p:nvSpPr>
        <p:spPr>
          <a:xfrm>
            <a:off x="629629" y="4230202"/>
            <a:ext cx="3654339" cy="898126"/>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176400" marR="0" lvl="0" indent="-176400" algn="l" defTabSz="914342" rtl="0" eaLnBrk="1" fontAlgn="auto" latinLnBrk="0" hangingPunct="1">
              <a:lnSpc>
                <a:spcPct val="100000"/>
              </a:lnSpc>
              <a:spcBef>
                <a:spcPts val="0"/>
              </a:spcBef>
              <a:spcAft>
                <a:spcPts val="0"/>
              </a:spcAft>
              <a:buClr>
                <a:srgbClr val="9A1616"/>
              </a:buClr>
              <a:buSzTx/>
              <a:buFont typeface="Wingdings" panose="05000000000000000000" pitchFamily="2" charset="2"/>
              <a:buChar char="l"/>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まち全体を包み込む「みどり」がここにしかない新しい都市景観を創出し、多様な活動、新しい価値を生み出す源となり、世界の人々を惹きつける</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5" name="テキスト ボックス 34"/>
          <p:cNvSpPr txBox="1"/>
          <p:nvPr/>
        </p:nvSpPr>
        <p:spPr>
          <a:xfrm>
            <a:off x="4617049" y="3234345"/>
            <a:ext cx="3893396" cy="959681"/>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srgbClr val="365BA6"/>
                </a:solidFill>
                <a:effectLst/>
                <a:uLnTx/>
                <a:uFillTx/>
                <a:latin typeface="メイリオ"/>
                <a:ea typeface="メイリオ"/>
                <a:cs typeface="Meiryo UI" panose="020B0604030504040204" pitchFamily="50" charset="-128"/>
              </a:rPr>
              <a:t>  新た</a:t>
            </a:r>
            <a:r>
              <a:rPr kumimoji="1" lang="ja-JP" altLang="en-US" sz="2000" b="1" i="0" u="none" strike="noStrike" kern="1200" cap="none" spc="0" normalizeH="0" baseline="0" noProof="0" dirty="0">
                <a:ln>
                  <a:noFill/>
                </a:ln>
                <a:solidFill>
                  <a:srgbClr val="365BA6"/>
                </a:solidFill>
                <a:effectLst/>
                <a:uLnTx/>
                <a:uFillTx/>
                <a:latin typeface="メイリオ"/>
                <a:ea typeface="メイリオ"/>
                <a:cs typeface="Meiryo UI" panose="020B0604030504040204" pitchFamily="50" charset="-128"/>
              </a:rPr>
              <a:t>な国際競争力を獲得し、</a:t>
            </a:r>
          </a:p>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srgbClr val="365BA6"/>
                </a:solidFill>
                <a:effectLst/>
                <a:uLnTx/>
                <a:uFillTx/>
                <a:latin typeface="メイリオ"/>
                <a:ea typeface="メイリオ"/>
                <a:cs typeface="Meiryo UI" panose="020B0604030504040204" pitchFamily="50" charset="-128"/>
              </a:rPr>
              <a:t>  世界</a:t>
            </a:r>
            <a:r>
              <a:rPr kumimoji="1" lang="ja-JP" altLang="en-US" sz="2000" b="1" i="0" u="none" strike="noStrike" kern="1200" cap="none" spc="0" normalizeH="0" baseline="0" noProof="0" dirty="0">
                <a:ln>
                  <a:noFill/>
                </a:ln>
                <a:solidFill>
                  <a:srgbClr val="365BA6"/>
                </a:solidFill>
                <a:effectLst/>
                <a:uLnTx/>
                <a:uFillTx/>
                <a:latin typeface="メイリオ"/>
                <a:ea typeface="メイリオ"/>
                <a:cs typeface="Meiryo UI" panose="020B0604030504040204" pitchFamily="50" charset="-128"/>
              </a:rPr>
              <a:t>をリード</a:t>
            </a:r>
            <a:r>
              <a:rPr kumimoji="1" lang="ja-JP" altLang="en-US" sz="2000" b="1" i="0" u="none" strike="noStrike" kern="1200" cap="none" spc="0" normalizeH="0" baseline="0" noProof="0" dirty="0" smtClean="0">
                <a:ln>
                  <a:noFill/>
                </a:ln>
                <a:solidFill>
                  <a:srgbClr val="365BA6"/>
                </a:solidFill>
                <a:effectLst/>
                <a:uLnTx/>
                <a:uFillTx/>
                <a:latin typeface="メイリオ"/>
                <a:ea typeface="メイリオ"/>
                <a:cs typeface="Meiryo UI" panose="020B0604030504040204" pitchFamily="50" charset="-128"/>
              </a:rPr>
              <a:t>する</a:t>
            </a:r>
            <a:endParaRPr kumimoji="1" lang="en-US" altLang="ja-JP" sz="2000" b="1" i="0" u="none" strike="noStrike" kern="1200" cap="none" spc="0" normalizeH="0" baseline="0" noProof="0" dirty="0" smtClean="0">
              <a:ln>
                <a:noFill/>
              </a:ln>
              <a:solidFill>
                <a:srgbClr val="365BA6"/>
              </a:solidFill>
              <a:effectLst/>
              <a:uLnTx/>
              <a:uFillTx/>
              <a:latin typeface="メイリオ"/>
              <a:ea typeface="メイリオ"/>
              <a:cs typeface="Meiryo UI" panose="020B0604030504040204" pitchFamily="50" charset="-128"/>
            </a:endParaRPr>
          </a:p>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2000" b="1" i="0" u="none" strike="noStrike" kern="1200" cap="none" spc="0" normalizeH="0" baseline="0" noProof="0" dirty="0" smtClean="0">
                <a:ln>
                  <a:noFill/>
                </a:ln>
                <a:solidFill>
                  <a:srgbClr val="365BA6"/>
                </a:solidFill>
                <a:effectLst/>
                <a:uLnTx/>
                <a:uFillTx/>
                <a:latin typeface="メイリオ"/>
                <a:ea typeface="メイリオ"/>
                <a:cs typeface="Meiryo UI" panose="020B0604030504040204" pitchFamily="50" charset="-128"/>
              </a:rPr>
              <a:t>「</a:t>
            </a:r>
            <a:r>
              <a:rPr kumimoji="1" lang="ja-JP" altLang="en-US" sz="2000" b="1" i="0" u="none" strike="noStrike" kern="1200" cap="none" spc="0" normalizeH="0" baseline="0" noProof="0" dirty="0">
                <a:ln>
                  <a:noFill/>
                </a:ln>
                <a:solidFill>
                  <a:srgbClr val="365BA6"/>
                </a:solidFill>
                <a:effectLst/>
                <a:uLnTx/>
                <a:uFillTx/>
                <a:latin typeface="メイリオ"/>
                <a:ea typeface="メイリオ"/>
                <a:cs typeface="Meiryo UI" panose="020B0604030504040204" pitchFamily="50" charset="-128"/>
              </a:rPr>
              <a:t>イノベーション」の拠点</a:t>
            </a:r>
          </a:p>
        </p:txBody>
      </p:sp>
      <p:sp>
        <p:nvSpPr>
          <p:cNvPr id="36" name="正方形/長方形 35"/>
          <p:cNvSpPr/>
          <p:nvPr/>
        </p:nvSpPr>
        <p:spPr>
          <a:xfrm>
            <a:off x="4572000" y="3234407"/>
            <a:ext cx="103713" cy="2033829"/>
          </a:xfrm>
          <a:prstGeom prst="rect">
            <a:avLst/>
          </a:prstGeom>
          <a:solidFill>
            <a:schemeClr val="accent3"/>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37" name="テキスト ボックス 36"/>
          <p:cNvSpPr txBox="1"/>
          <p:nvPr/>
        </p:nvSpPr>
        <p:spPr>
          <a:xfrm>
            <a:off x="4724086" y="4230201"/>
            <a:ext cx="4123803" cy="898126"/>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177800" marR="0" lvl="0" indent="-176400" algn="l" defTabSz="914342" rtl="0" eaLnBrk="1" fontAlgn="auto" latinLnBrk="0" hangingPunct="1">
              <a:lnSpc>
                <a:spcPct val="100000"/>
              </a:lnSpc>
              <a:spcBef>
                <a:spcPts val="0"/>
              </a:spcBef>
              <a:spcAft>
                <a:spcPts val="0"/>
              </a:spcAft>
              <a:buClr>
                <a:srgbClr val="9A1616"/>
              </a:buClr>
              <a:buSzTx/>
              <a:buFont typeface="Wingdings" panose="05000000000000000000" pitchFamily="2" charset="2"/>
              <a:buChar char="l"/>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世界からの人材、技術を集積・交流させ、新しい産業・技術・知財を創造することで新たな国際競争力を獲得し、我が国の成長エンジンとして世界をリードする「イノベーション」の拠点となる。</a:t>
            </a:r>
          </a:p>
        </p:txBody>
      </p:sp>
      <p:sp>
        <p:nvSpPr>
          <p:cNvPr id="38" name="正方形/長方形 37"/>
          <p:cNvSpPr/>
          <p:nvPr/>
        </p:nvSpPr>
        <p:spPr>
          <a:xfrm>
            <a:off x="432836" y="3234407"/>
            <a:ext cx="103713" cy="2033829"/>
          </a:xfrm>
          <a:prstGeom prst="rect">
            <a:avLst/>
          </a:prstGeom>
          <a:solidFill>
            <a:schemeClr val="accent3"/>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pic>
        <p:nvPicPr>
          <p:cNvPr id="9" name="図 8"/>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923188" y="2231827"/>
            <a:ext cx="449152" cy="626044"/>
          </a:xfrm>
          <a:prstGeom prst="rect">
            <a:avLst/>
          </a:prstGeom>
        </p:spPr>
      </p:pic>
      <p:pic>
        <p:nvPicPr>
          <p:cNvPr id="32" name="図 31"/>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47160" y="1958382"/>
            <a:ext cx="839393" cy="603971"/>
          </a:xfrm>
          <a:prstGeom prst="rect">
            <a:avLst/>
          </a:prstGeom>
        </p:spPr>
      </p:pic>
      <p:pic>
        <p:nvPicPr>
          <p:cNvPr id="7" name="図 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46436" y="2204990"/>
            <a:ext cx="734294" cy="928598"/>
          </a:xfrm>
          <a:prstGeom prst="rect">
            <a:avLst/>
          </a:prstGeom>
        </p:spPr>
      </p:pic>
    </p:spTree>
    <p:extLst>
      <p:ext uri="{BB962C8B-B14F-4D97-AF65-F5344CB8AC3E}">
        <p14:creationId xmlns:p14="http://schemas.microsoft.com/office/powerpoint/2010/main" val="372675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正方形/長方形 5"/>
          <p:cNvSpPr/>
          <p:nvPr/>
        </p:nvSpPr>
        <p:spPr>
          <a:xfrm>
            <a:off x="0" y="835665"/>
            <a:ext cx="9144000" cy="289079"/>
          </a:xfrm>
          <a:prstGeom prst="rect">
            <a:avLst/>
          </a:prstGeom>
          <a:solidFill>
            <a:schemeClr val="accent2">
              <a:lumMod val="60000"/>
              <a:lumOff val="40000"/>
            </a:schemeClr>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7" name="タイトル 6"/>
          <p:cNvSpPr>
            <a:spLocks noGrp="1"/>
          </p:cNvSpPr>
          <p:nvPr>
            <p:ph type="title"/>
          </p:nvPr>
        </p:nvSpPr>
        <p:spPr>
          <a:xfrm>
            <a:off x="1331639" y="274805"/>
            <a:ext cx="7632849" cy="358355"/>
          </a:xfrm>
        </p:spPr>
        <p:txBody>
          <a:bodyPr/>
          <a:lstStyle/>
          <a:p>
            <a:r>
              <a:rPr lang="ja-JP" altLang="en-US" sz="2000" dirty="0">
                <a:solidFill>
                  <a:prstClr val="black"/>
                </a:solidFill>
              </a:rPr>
              <a:t>マンハッタン ミッドタウンの経済活動を支える「みどり」の空間</a:t>
            </a:r>
            <a:endParaRPr kumimoji="1" lang="ja-JP" altLang="en-US" dirty="0"/>
          </a:p>
        </p:txBody>
      </p:sp>
      <p:pic>
        <p:nvPicPr>
          <p:cNvPr id="3" name="Picture 3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t="16002" r="770" b="3741"/>
          <a:stretch/>
        </p:blipFill>
        <p:spPr bwMode="auto">
          <a:xfrm>
            <a:off x="1" y="1124744"/>
            <a:ext cx="9144000" cy="5401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テキスト ボックス 3"/>
          <p:cNvSpPr txBox="1"/>
          <p:nvPr/>
        </p:nvSpPr>
        <p:spPr>
          <a:xfrm>
            <a:off x="5364088" y="1212848"/>
            <a:ext cx="3456384" cy="2628385"/>
          </a:xfrm>
          <a:prstGeom prst="rect">
            <a:avLst/>
          </a:prstGeom>
          <a:solidFill>
            <a:srgbClr val="10661A"/>
          </a:solid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108000" tIns="108000" rIns="108000" bIns="108000" rtlCol="0" anchor="ctr" anchorCtr="0">
            <a:spAutoFit/>
          </a:bodyPr>
          <a:lstStyle/>
          <a:p>
            <a:pPr marL="0" marR="0" lvl="0" indent="0" algn="just" defTabSz="914342" rtl="0" eaLnBrk="1" fontAlgn="auto" latinLnBrk="0" hangingPunct="1">
              <a:lnSpc>
                <a:spcPct val="125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マンハッタンのミッドタウンの中央に位置するブライアント・パーク（全体約</a:t>
            </a:r>
            <a:r>
              <a:rPr kumimoji="1" lang="en-US" altLang="ja-JP" sz="1400" b="1" i="0" u="none" strike="noStrike" kern="1200" cap="none" spc="0" normalizeH="0" baseline="0" noProof="0" dirty="0">
                <a:ln>
                  <a:noFill/>
                </a:ln>
                <a:solidFill>
                  <a:prstClr val="white"/>
                </a:solidFill>
                <a:effectLst/>
                <a:uLnTx/>
                <a:uFillTx/>
                <a:latin typeface="メイリオ"/>
                <a:ea typeface="メイリオ"/>
                <a:cs typeface="+mn-cs"/>
              </a:rPr>
              <a:t>3.5ha</a:t>
            </a: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）は、カフェ・レストランの設置や、公園中央に位置する芝生広場（約</a:t>
            </a:r>
            <a:r>
              <a:rPr kumimoji="1" lang="en-US" altLang="ja-JP" sz="1400" b="1" i="0" u="none" strike="noStrike" kern="1200" cap="none" spc="0" normalizeH="0" baseline="0" noProof="0" dirty="0">
                <a:ln>
                  <a:noFill/>
                </a:ln>
                <a:solidFill>
                  <a:prstClr val="white"/>
                </a:solidFill>
                <a:effectLst/>
                <a:uLnTx/>
                <a:uFillTx/>
                <a:latin typeface="メイリオ"/>
                <a:ea typeface="メイリオ"/>
                <a:cs typeface="+mn-cs"/>
              </a:rPr>
              <a:t>1ha</a:t>
            </a: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）において年間を通して様々なイベントが開催されるなど、官の維持管理ではなく、自主的で目的意識を持つ人々により管理</a:t>
            </a: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される</a:t>
            </a: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空間として、</a:t>
            </a:r>
            <a:r>
              <a:rPr kumimoji="1" lang="en-US" altLang="ja-JP" sz="1400" b="1" i="0" u="none" strike="noStrike" kern="1200" cap="none" spc="0" normalizeH="0" baseline="0" noProof="0" dirty="0">
                <a:ln>
                  <a:noFill/>
                </a:ln>
                <a:solidFill>
                  <a:prstClr val="white"/>
                </a:solidFill>
                <a:effectLst/>
                <a:uLnTx/>
                <a:uFillTx/>
                <a:latin typeface="メイリオ"/>
                <a:ea typeface="メイリオ"/>
                <a:cs typeface="+mn-cs"/>
              </a:rPr>
              <a:t>1</a:t>
            </a: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日に約</a:t>
            </a:r>
            <a:r>
              <a:rPr kumimoji="1" lang="en-US" altLang="ja-JP" sz="1400" b="1" i="0" u="none" strike="noStrike" kern="1200" cap="none" spc="0" normalizeH="0" baseline="0" noProof="0" dirty="0">
                <a:ln>
                  <a:noFill/>
                </a:ln>
                <a:solidFill>
                  <a:prstClr val="white"/>
                </a:solidFill>
                <a:effectLst/>
                <a:uLnTx/>
                <a:uFillTx/>
                <a:latin typeface="メイリオ"/>
                <a:ea typeface="メイリオ"/>
                <a:cs typeface="+mn-cs"/>
              </a:rPr>
              <a:t>2</a:t>
            </a: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万人が訪れる憩いの広場として機能</a:t>
            </a: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5" name="テキスト ボックス 4"/>
          <p:cNvSpPr txBox="1"/>
          <p:nvPr/>
        </p:nvSpPr>
        <p:spPr>
          <a:xfrm>
            <a:off x="0" y="835665"/>
            <a:ext cx="9144000" cy="282573"/>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都心</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におけるシンボリックなオープンスペースの</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事例→ブライアント</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・パーク（ニューヨーク</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endParaRPr>
          </a:p>
        </p:txBody>
      </p:sp>
    </p:spTree>
    <p:extLst>
      <p:ext uri="{BB962C8B-B14F-4D97-AF65-F5344CB8AC3E}">
        <p14:creationId xmlns:p14="http://schemas.microsoft.com/office/powerpoint/2010/main" val="403454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5395511"/>
            <a:ext cx="5652120" cy="1126149"/>
          </a:xfrm>
          <a:prstGeom prst="rect">
            <a:avLst/>
          </a:prstGeom>
        </p:spPr>
      </p:pic>
      <p:pic>
        <p:nvPicPr>
          <p:cNvPr id="13" name="図 1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815039"/>
            <a:ext cx="2023009" cy="4642980"/>
          </a:xfrm>
          <a:prstGeom prst="rect">
            <a:avLst/>
          </a:prstGeom>
        </p:spPr>
      </p:pic>
      <p:sp>
        <p:nvSpPr>
          <p:cNvPr id="11" name="正方形/長方形 10"/>
          <p:cNvSpPr/>
          <p:nvPr/>
        </p:nvSpPr>
        <p:spPr>
          <a:xfrm>
            <a:off x="1979712" y="809813"/>
            <a:ext cx="3672408" cy="4635411"/>
          </a:xfrm>
          <a:prstGeom prst="rect">
            <a:avLst/>
          </a:prstGeom>
          <a:solidFill>
            <a:schemeClr val="tx2">
              <a:lumMod val="50000"/>
            </a:schemeClr>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3" name="タイトル 2"/>
          <p:cNvSpPr>
            <a:spLocks noGrp="1"/>
          </p:cNvSpPr>
          <p:nvPr>
            <p:ph type="title"/>
          </p:nvPr>
        </p:nvSpPr>
        <p:spPr>
          <a:xfrm>
            <a:off x="1331639" y="274805"/>
            <a:ext cx="7416825" cy="358355"/>
          </a:xfrm>
        </p:spPr>
        <p:txBody>
          <a:bodyPr/>
          <a:lstStyle/>
          <a:p>
            <a:r>
              <a:rPr lang="ja-JP" altLang="en-US" dirty="0"/>
              <a:t>知的創造・交流の場 ─ナレッジキャピタル─</a:t>
            </a:r>
            <a:endParaRPr kumimoji="1" lang="ja-JP" altLang="en-US" dirty="0"/>
          </a:p>
        </p:txBody>
      </p:sp>
      <p:sp>
        <p:nvSpPr>
          <p:cNvPr id="6" name="テキスト ボックス 5"/>
          <p:cNvSpPr txBox="1"/>
          <p:nvPr/>
        </p:nvSpPr>
        <p:spPr>
          <a:xfrm>
            <a:off x="2123728" y="918965"/>
            <a:ext cx="3384375" cy="2113843"/>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just" defTabSz="914342" rtl="0" eaLnBrk="1" fontAlgn="auto" latinLnBrk="0" hangingPunct="1">
              <a:lnSpc>
                <a:spcPct val="125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ナレッジキャピタルは、「感性」と「技術」の融合により「新たな価値」を想像する複合施設です。</a:t>
            </a:r>
          </a:p>
          <a:p>
            <a:pPr marL="0" marR="0" lvl="0" indent="0" algn="just" defTabSz="914342" rtl="0" eaLnBrk="1" fontAlgn="auto" latinLnBrk="0" hangingPunct="1">
              <a:lnSpc>
                <a:spcPct val="125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一般生活者から世界一の技術を持つ人や会社まで多様な人々の交わりから、今までにない商品、サービスや人材などを生み出すことを目指します。</a:t>
            </a:r>
          </a:p>
          <a:p>
            <a:pPr marL="0" marR="0" lvl="0" indent="0" algn="just" defTabSz="914342" rtl="0" eaLnBrk="1" fontAlgn="auto" latinLnBrk="0" hangingPunct="1">
              <a:lnSpc>
                <a:spcPct val="125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white"/>
                </a:solidFill>
                <a:effectLst/>
                <a:uLnTx/>
                <a:uFillTx/>
                <a:latin typeface="メイリオ"/>
                <a:ea typeface="メイリオ"/>
                <a:cs typeface="+mn-cs"/>
              </a:rPr>
              <a:t>多様な用途の場（施設）と、コミュニケーション人材を配置し、コラボレーションを促進させるなどの機能（人的支援）を提供し、産業創出、文化発信、国際交流、人材育成を図ります。</a:t>
            </a:r>
          </a:p>
        </p:txBody>
      </p:sp>
      <p:pic>
        <p:nvPicPr>
          <p:cNvPr id="8" name="図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52120" y="815321"/>
            <a:ext cx="3491880" cy="5703585"/>
          </a:xfrm>
          <a:prstGeom prst="rect">
            <a:avLst/>
          </a:prstGeom>
        </p:spPr>
      </p:pic>
      <p:pic>
        <p:nvPicPr>
          <p:cNvPr id="15" name="図 1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3528" y="980728"/>
            <a:ext cx="1184682" cy="1018826"/>
          </a:xfrm>
          <a:prstGeom prst="rect">
            <a:avLst/>
          </a:prstGeom>
        </p:spPr>
      </p:pic>
      <p:cxnSp>
        <p:nvCxnSpPr>
          <p:cNvPr id="19" name="直線コネクタ 18"/>
          <p:cNvCxnSpPr/>
          <p:nvPr/>
        </p:nvCxnSpPr>
        <p:spPr>
          <a:xfrm flipH="1">
            <a:off x="0" y="5445224"/>
            <a:ext cx="9144000"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直線コネクタ 22"/>
          <p:cNvCxnSpPr/>
          <p:nvPr/>
        </p:nvCxnSpPr>
        <p:spPr>
          <a:xfrm flipV="1">
            <a:off x="5652120" y="812567"/>
            <a:ext cx="0" cy="5706339"/>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直線コネクタ 24"/>
          <p:cNvCxnSpPr/>
          <p:nvPr/>
        </p:nvCxnSpPr>
        <p:spPr>
          <a:xfrm flipV="1">
            <a:off x="1979712" y="812567"/>
            <a:ext cx="0" cy="4582943"/>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直線コネクタ 25"/>
          <p:cNvCxnSpPr/>
          <p:nvPr/>
        </p:nvCxnSpPr>
        <p:spPr>
          <a:xfrm flipV="1">
            <a:off x="7618484" y="812567"/>
            <a:ext cx="0" cy="5706339"/>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直線コネクタ 27"/>
          <p:cNvCxnSpPr/>
          <p:nvPr/>
        </p:nvCxnSpPr>
        <p:spPr>
          <a:xfrm>
            <a:off x="5652120" y="4293096"/>
            <a:ext cx="3491880"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直線コネクタ 29"/>
          <p:cNvCxnSpPr/>
          <p:nvPr/>
        </p:nvCxnSpPr>
        <p:spPr>
          <a:xfrm>
            <a:off x="5652120" y="3216855"/>
            <a:ext cx="3491880"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直線コネクタ 30"/>
          <p:cNvCxnSpPr/>
          <p:nvPr/>
        </p:nvCxnSpPr>
        <p:spPr>
          <a:xfrm>
            <a:off x="5652120" y="1881669"/>
            <a:ext cx="3491880"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35" name="図 3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140757" y="3186602"/>
            <a:ext cx="1191413" cy="1588551"/>
          </a:xfrm>
          <a:prstGeom prst="ellipse">
            <a:avLst/>
          </a:prstGeom>
        </p:spPr>
      </p:pic>
      <p:pic>
        <p:nvPicPr>
          <p:cNvPr id="37" name="図 36"/>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319753" y="3150471"/>
            <a:ext cx="1214619" cy="1619491"/>
          </a:xfrm>
          <a:prstGeom prst="ellipse">
            <a:avLst/>
          </a:prstGeom>
        </p:spPr>
      </p:pic>
      <p:sp>
        <p:nvSpPr>
          <p:cNvPr id="38" name="テキスト ボックス 37"/>
          <p:cNvSpPr txBox="1"/>
          <p:nvPr/>
        </p:nvSpPr>
        <p:spPr>
          <a:xfrm>
            <a:off x="1920670" y="4805251"/>
            <a:ext cx="2170874" cy="600609"/>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200"/>
              </a:spcAft>
              <a:buClrTx/>
              <a:buSzTx/>
              <a:buFontTx/>
              <a:buNone/>
              <a:tabLst/>
              <a:defRPr/>
            </a:pPr>
            <a:r>
              <a:rPr kumimoji="1" lang="ja-JP" altLang="en-US" sz="1050" b="1" i="0" u="none" strike="noStrike" kern="1200" cap="none" spc="0" normalizeH="0" baseline="0" noProof="0" dirty="0">
                <a:ln>
                  <a:noFill/>
                </a:ln>
                <a:solidFill>
                  <a:prstClr val="white"/>
                </a:solidFill>
                <a:effectLst/>
                <a:uLnTx/>
                <a:uFillTx/>
                <a:latin typeface="メイリオ"/>
                <a:ea typeface="メイリオ"/>
                <a:cs typeface="+mn-cs"/>
              </a:rPr>
              <a:t>ナレッジキャピタル代表</a:t>
            </a:r>
            <a:r>
              <a:rPr kumimoji="1" lang="ja-JP" altLang="en-US" sz="1050" b="1" i="0" u="none" strike="noStrike" kern="1200" cap="none" spc="0" normalizeH="0" baseline="0" noProof="0" dirty="0" smtClean="0">
                <a:ln>
                  <a:noFill/>
                </a:ln>
                <a:solidFill>
                  <a:prstClr val="white"/>
                </a:solidFill>
                <a:effectLst/>
                <a:uLnTx/>
                <a:uFillTx/>
                <a:latin typeface="メイリオ"/>
                <a:ea typeface="メイリオ"/>
                <a:cs typeface="+mn-cs"/>
              </a:rPr>
              <a:t>理事</a:t>
            </a:r>
            <a:endParaRPr kumimoji="1" lang="en-US" altLang="ja-JP" sz="105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 宮原秀夫氏 </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smtClean="0">
                <a:ln>
                  <a:noFill/>
                </a:ln>
                <a:solidFill>
                  <a:prstClr val="white"/>
                </a:solidFill>
                <a:effectLst/>
                <a:uLnTx/>
                <a:uFillTx/>
                <a:latin typeface="メイリオ"/>
                <a:ea typeface="メイリオ"/>
                <a:cs typeface="+mn-cs"/>
              </a:rPr>
              <a:t>（元大阪大学総長）</a:t>
            </a:r>
            <a:endParaRPr kumimoji="1" lang="ja-JP" altLang="en-US" sz="105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39" name="テキスト ボックス 38"/>
          <p:cNvSpPr txBox="1"/>
          <p:nvPr/>
        </p:nvSpPr>
        <p:spPr>
          <a:xfrm>
            <a:off x="3878942" y="4805251"/>
            <a:ext cx="1773177" cy="600609"/>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050" b="1" i="0" u="none" strike="noStrike" kern="1200" cap="none" spc="0" normalizeH="0" baseline="0" noProof="0" dirty="0">
                <a:ln>
                  <a:noFill/>
                </a:ln>
                <a:solidFill>
                  <a:prstClr val="white"/>
                </a:solidFill>
                <a:effectLst/>
                <a:uLnTx/>
                <a:uFillTx/>
                <a:latin typeface="メイリオ"/>
                <a:ea typeface="メイリオ"/>
                <a:cs typeface="+mn-cs"/>
              </a:rPr>
              <a:t>ナレッジキャピタル</a:t>
            </a:r>
          </a:p>
          <a:p>
            <a:pPr marL="0" marR="0" lvl="0" indent="0" algn="ctr" defTabSz="914342" rtl="0" eaLnBrk="1" fontAlgn="auto" latinLnBrk="0" hangingPunct="1">
              <a:lnSpc>
                <a:spcPct val="100000"/>
              </a:lnSpc>
              <a:spcBef>
                <a:spcPts val="0"/>
              </a:spcBef>
              <a:spcAft>
                <a:spcPts val="200"/>
              </a:spcAft>
              <a:buClrTx/>
              <a:buSzTx/>
              <a:buFontTx/>
              <a:buNone/>
              <a:tabLst/>
              <a:defRPr/>
            </a:pPr>
            <a:r>
              <a:rPr kumimoji="1" lang="ja-JP" altLang="en-US" sz="1050" b="1" i="0" u="none" strike="noStrike" kern="1200" cap="none" spc="0" normalizeH="0" baseline="0" noProof="0" dirty="0">
                <a:ln>
                  <a:noFill/>
                </a:ln>
                <a:solidFill>
                  <a:prstClr val="white"/>
                </a:solidFill>
                <a:effectLst/>
                <a:uLnTx/>
                <a:uFillTx/>
                <a:latin typeface="メイリオ"/>
                <a:ea typeface="メイリオ"/>
                <a:cs typeface="+mn-cs"/>
              </a:rPr>
              <a:t>総合プロデューサー</a:t>
            </a:r>
          </a:p>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野村卓也氏</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Tree>
    <p:extLst>
      <p:ext uri="{BB962C8B-B14F-4D97-AF65-F5344CB8AC3E}">
        <p14:creationId xmlns:p14="http://schemas.microsoft.com/office/powerpoint/2010/main" val="149708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p:cNvSpPr>
            <a:spLocks noGrp="1"/>
          </p:cNvSpPr>
          <p:nvPr>
            <p:ph type="title"/>
          </p:nvPr>
        </p:nvSpPr>
        <p:spPr>
          <a:xfrm>
            <a:off x="1331639" y="274805"/>
            <a:ext cx="7560841" cy="358355"/>
          </a:xfrm>
        </p:spPr>
        <p:txBody>
          <a:bodyPr/>
          <a:lstStyle/>
          <a:p>
            <a:r>
              <a:rPr lang="ja-JP" altLang="en-US" dirty="0"/>
              <a:t>産官学民が混然一体となった共創</a:t>
            </a:r>
            <a:r>
              <a:rPr lang="en-US" altLang="ja-JP" dirty="0"/>
              <a:t>(Co-creation)</a:t>
            </a:r>
            <a:r>
              <a:rPr lang="ja-JP" altLang="en-US" dirty="0"/>
              <a:t>の場</a:t>
            </a:r>
            <a:endParaRPr kumimoji="1" lang="ja-JP" altLang="en-US" dirty="0"/>
          </a:p>
        </p:txBody>
      </p:sp>
      <p:grpSp>
        <p:nvGrpSpPr>
          <p:cNvPr id="3" name="グループ化 2"/>
          <p:cNvGrpSpPr/>
          <p:nvPr/>
        </p:nvGrpSpPr>
        <p:grpSpPr>
          <a:xfrm>
            <a:off x="6100349" y="836712"/>
            <a:ext cx="2736000" cy="4896544"/>
            <a:chOff x="6100349" y="1184221"/>
            <a:chExt cx="2736000" cy="4896544"/>
          </a:xfrm>
        </p:grpSpPr>
        <p:sp>
          <p:nvSpPr>
            <p:cNvPr id="84" name="角丸四角形 83"/>
            <p:cNvSpPr/>
            <p:nvPr/>
          </p:nvSpPr>
          <p:spPr>
            <a:xfrm>
              <a:off x="6100349" y="3329890"/>
              <a:ext cx="2736000" cy="2750875"/>
            </a:xfrm>
            <a:prstGeom prst="roundRect">
              <a:avLst>
                <a:gd name="adj" fmla="val 5071"/>
              </a:avLst>
            </a:prstGeom>
            <a:blipFill>
              <a:blip r:embed="rId3" cstate="print">
                <a:extLst>
                  <a:ext uri="{28A0092B-C50C-407E-A947-70E740481C1C}">
                    <a14:useLocalDpi xmlns:a14="http://schemas.microsoft.com/office/drawing/2010/main"/>
                  </a:ext>
                </a:extLst>
              </a:blip>
              <a:srcRect/>
              <a:stretch>
                <a:fillRect t="34559"/>
              </a:stretch>
            </a:blipFill>
            <a:ln/>
          </p:spPr>
          <p:style>
            <a:lnRef idx="2">
              <a:schemeClr val="accent3"/>
            </a:lnRef>
            <a:fillRef idx="1">
              <a:schemeClr val="lt1"/>
            </a:fillRef>
            <a:effectRef idx="0">
              <a:schemeClr val="accent3"/>
            </a:effectRef>
            <a:fontRef idx="minor">
              <a:schemeClr val="dk1"/>
            </a:fontRef>
          </p:style>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37" name="角丸四角形 36"/>
            <p:cNvSpPr/>
            <p:nvPr/>
          </p:nvSpPr>
          <p:spPr>
            <a:xfrm>
              <a:off x="6100349" y="1184221"/>
              <a:ext cx="2736000" cy="3168352"/>
            </a:xfrm>
            <a:prstGeom prst="roundRect">
              <a:avLst>
                <a:gd name="adj" fmla="val 5071"/>
              </a:avLst>
            </a:prstGeom>
            <a:solidFill>
              <a:srgbClr val="21713A"/>
            </a:solidFill>
            <a:ln>
              <a:solidFill>
                <a:schemeClr val="accent3"/>
              </a:solidFill>
            </a:ln>
            <a:scene3d>
              <a:camera prst="orthographicFront" fov="0">
                <a:rot lat="0" lon="0" rev="0"/>
              </a:camera>
              <a:lightRig rig="brightRoom" dir="tl">
                <a:rot lat="0" lon="0" rev="8700000"/>
              </a:lightRig>
            </a:scene3d>
            <a:sp3d contourW="12700">
              <a:bevelT w="0" h="0"/>
              <a:contourClr>
                <a:schemeClr val="accent3"/>
              </a:contourClr>
            </a:sp3d>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52" name="テキスト ボックス 51"/>
            <p:cNvSpPr txBox="1"/>
            <p:nvPr/>
          </p:nvSpPr>
          <p:spPr>
            <a:xfrm>
              <a:off x="6343349" y="2835746"/>
              <a:ext cx="2250000" cy="1008112"/>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72000" rIns="0" bIns="0" rtlCol="0" anchor="t" anchorCtr="0">
              <a:no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知の集積により世界で活躍するグローバル人材を育成、輩出</a:t>
              </a:r>
            </a:p>
          </p:txBody>
        </p:sp>
        <p:sp>
          <p:nvSpPr>
            <p:cNvPr id="38" name="テキスト ボックス 37"/>
            <p:cNvSpPr txBox="1"/>
            <p:nvPr/>
          </p:nvSpPr>
          <p:spPr>
            <a:xfrm>
              <a:off x="6205976" y="1591820"/>
              <a:ext cx="2524747" cy="493149"/>
            </a:xfrm>
            <a:prstGeom prst="roundRect">
              <a:avLst>
                <a:gd name="adj" fmla="val 50000"/>
              </a:avLst>
            </a:prstGeom>
            <a:solidFill>
              <a:schemeClr val="bg1"/>
            </a:solid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72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smtClean="0">
                  <a:ln>
                    <a:noFill/>
                  </a:ln>
                  <a:solidFill>
                    <a:prstClr val="black"/>
                  </a:solidFill>
                  <a:effectLst/>
                  <a:uLnTx/>
                  <a:uFillTx/>
                  <a:latin typeface="メイリオ"/>
                  <a:ea typeface="メイリオ"/>
                  <a:cs typeface="+mn-cs"/>
                </a:rPr>
                <a:t>知的</a:t>
              </a:r>
              <a:r>
                <a:rPr kumimoji="1" lang="ja-JP" altLang="en-US" sz="2400" b="1" i="0" u="none" strike="noStrike" kern="1200" cap="none" spc="0" normalizeH="0" baseline="0" noProof="0" dirty="0">
                  <a:ln>
                    <a:noFill/>
                  </a:ln>
                  <a:solidFill>
                    <a:prstClr val="black"/>
                  </a:solidFill>
                  <a:effectLst/>
                  <a:uLnTx/>
                  <a:uFillTx/>
                  <a:latin typeface="メイリオ"/>
                  <a:ea typeface="メイリオ"/>
                  <a:cs typeface="+mn-cs"/>
                </a:rPr>
                <a:t>人材育成</a:t>
              </a:r>
            </a:p>
          </p:txBody>
        </p:sp>
        <p:sp>
          <p:nvSpPr>
            <p:cNvPr id="36" name="テキスト ボックス 35"/>
            <p:cNvSpPr txBox="1"/>
            <p:nvPr/>
          </p:nvSpPr>
          <p:spPr>
            <a:xfrm>
              <a:off x="6964043" y="2223316"/>
              <a:ext cx="1800000" cy="538395"/>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連携大学・大学院、国際化教育等</a:t>
              </a:r>
            </a:p>
          </p:txBody>
        </p:sp>
        <p:grpSp>
          <p:nvGrpSpPr>
            <p:cNvPr id="57" name="グループ化 56"/>
            <p:cNvGrpSpPr/>
            <p:nvPr/>
          </p:nvGrpSpPr>
          <p:grpSpPr>
            <a:xfrm>
              <a:off x="6338387" y="2169647"/>
              <a:ext cx="529628" cy="375888"/>
              <a:chOff x="2458195" y="2754780"/>
              <a:chExt cx="529628" cy="375888"/>
            </a:xfrm>
          </p:grpSpPr>
          <p:sp>
            <p:nvSpPr>
              <p:cNvPr id="58" name="右矢印 57"/>
              <p:cNvSpPr/>
              <p:nvPr/>
            </p:nvSpPr>
            <p:spPr>
              <a:xfrm>
                <a:off x="2458195" y="2754780"/>
                <a:ext cx="529628" cy="375888"/>
              </a:xfrm>
              <a:prstGeom prst="rightArrow">
                <a:avLst>
                  <a:gd name="adj1" fmla="val 64709"/>
                  <a:gd name="adj2" fmla="val 52827"/>
                </a:avLst>
              </a:prstGeom>
              <a:solidFill>
                <a:schemeClr val="bg1"/>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prstClr val="white"/>
                  </a:solidFill>
                  <a:effectLst/>
                  <a:uLnTx/>
                  <a:uFillTx/>
                  <a:latin typeface="メイリオ" pitchFamily="50" charset="-128"/>
                  <a:ea typeface="メイリオ" pitchFamily="50" charset="-128"/>
                  <a:cs typeface="メイリオ" pitchFamily="50" charset="-128"/>
                </a:endParaRPr>
              </a:p>
            </p:txBody>
          </p:sp>
          <p:sp>
            <p:nvSpPr>
              <p:cNvPr id="59" name="テキスト ボックス 58"/>
              <p:cNvSpPr txBox="1"/>
              <p:nvPr/>
            </p:nvSpPr>
            <p:spPr>
              <a:xfrm>
                <a:off x="2520860" y="2823149"/>
                <a:ext cx="288032" cy="253948"/>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lumMod val="65000"/>
                        <a:lumOff val="35000"/>
                      </a:prstClr>
                    </a:solidFill>
                    <a:effectLst/>
                    <a:uLnTx/>
                    <a:uFillTx/>
                    <a:latin typeface="メイリオ"/>
                    <a:ea typeface="メイリオ"/>
                    <a:cs typeface="+mn-cs"/>
                  </a:rPr>
                  <a:t>例</a:t>
                </a:r>
                <a:endParaRPr kumimoji="1" lang="ja-JP" altLang="en-US" sz="1400" b="1" i="0" u="none" strike="noStrike" kern="1200" cap="none" spc="0" normalizeH="0" baseline="0" noProof="0" dirty="0">
                  <a:ln>
                    <a:noFill/>
                  </a:ln>
                  <a:solidFill>
                    <a:prstClr val="black">
                      <a:lumMod val="65000"/>
                      <a:lumOff val="35000"/>
                    </a:prstClr>
                  </a:solidFill>
                  <a:effectLst/>
                  <a:uLnTx/>
                  <a:uFillTx/>
                  <a:latin typeface="メイリオ"/>
                  <a:ea typeface="メイリオ"/>
                  <a:cs typeface="+mn-cs"/>
                </a:endParaRPr>
              </a:p>
            </p:txBody>
          </p:sp>
        </p:grpSp>
      </p:grpSp>
      <p:grpSp>
        <p:nvGrpSpPr>
          <p:cNvPr id="5" name="グループ化 4"/>
          <p:cNvGrpSpPr/>
          <p:nvPr/>
        </p:nvGrpSpPr>
        <p:grpSpPr>
          <a:xfrm>
            <a:off x="3203876" y="836712"/>
            <a:ext cx="2736000" cy="4896545"/>
            <a:chOff x="3161005" y="1184221"/>
            <a:chExt cx="2736000" cy="4896545"/>
          </a:xfrm>
        </p:grpSpPr>
        <p:sp>
          <p:nvSpPr>
            <p:cNvPr id="83" name="角丸四角形 82"/>
            <p:cNvSpPr/>
            <p:nvPr/>
          </p:nvSpPr>
          <p:spPr>
            <a:xfrm>
              <a:off x="3161005" y="3329892"/>
              <a:ext cx="2736000" cy="2750874"/>
            </a:xfrm>
            <a:prstGeom prst="roundRect">
              <a:avLst>
                <a:gd name="adj" fmla="val 5071"/>
              </a:avLst>
            </a:prstGeom>
            <a:blipFill>
              <a:blip r:embed="rId4" cstate="print">
                <a:extLst>
                  <a:ext uri="{28A0092B-C50C-407E-A947-70E740481C1C}">
                    <a14:useLocalDpi xmlns:a14="http://schemas.microsoft.com/office/drawing/2010/main"/>
                  </a:ext>
                </a:extLst>
              </a:blip>
              <a:srcRect/>
              <a:stretch>
                <a:fillRect/>
              </a:stretch>
            </a:blipFill>
            <a:ln/>
          </p:spPr>
          <p:style>
            <a:lnRef idx="2">
              <a:schemeClr val="accent1"/>
            </a:lnRef>
            <a:fillRef idx="1">
              <a:schemeClr val="lt1"/>
            </a:fillRef>
            <a:effectRef idx="0">
              <a:schemeClr val="accent1"/>
            </a:effectRef>
            <a:fontRef idx="minor">
              <a:schemeClr val="dk1"/>
            </a:fontRef>
          </p:style>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64" name="角丸四角形 63"/>
            <p:cNvSpPr/>
            <p:nvPr/>
          </p:nvSpPr>
          <p:spPr>
            <a:xfrm>
              <a:off x="3161005" y="1184221"/>
              <a:ext cx="2736000" cy="3168352"/>
            </a:xfrm>
            <a:prstGeom prst="roundRect">
              <a:avLst>
                <a:gd name="adj" fmla="val 5071"/>
              </a:avLst>
            </a:prstGeom>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66" name="テキスト ボックス 65"/>
            <p:cNvSpPr txBox="1"/>
            <p:nvPr/>
          </p:nvSpPr>
          <p:spPr>
            <a:xfrm>
              <a:off x="3404005" y="2835746"/>
              <a:ext cx="2250000" cy="1365771"/>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72000" rIns="0" bIns="0" rtlCol="0" anchor="t" anchorCtr="0">
              <a:no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「みどり」の空間の魅力による集客、関西の豊かな都市文化</a:t>
              </a:r>
              <a:r>
                <a:rPr kumimoji="1" lang="ja-JP" altLang="en-US" sz="1600" b="1" i="0" u="none" strike="noStrike" kern="1200" cap="none" spc="0" normalizeH="0" baseline="0" noProof="0">
                  <a:ln>
                    <a:noFill/>
                  </a:ln>
                  <a:solidFill>
                    <a:prstClr val="white"/>
                  </a:solidFill>
                  <a:effectLst/>
                  <a:uLnTx/>
                  <a:uFillTx/>
                  <a:latin typeface="メイリオ"/>
                  <a:ea typeface="メイリオ"/>
                  <a:cs typeface="+mn-cs"/>
                </a:rPr>
                <a:t>も</a:t>
              </a:r>
              <a:r>
                <a:rPr kumimoji="1" lang="ja-JP" altLang="en-US" sz="1600" b="1" i="0" u="none" strike="noStrike" kern="1200" cap="none" spc="0" normalizeH="0" baseline="0" noProof="0" smtClean="0">
                  <a:ln>
                    <a:noFill/>
                  </a:ln>
                  <a:solidFill>
                    <a:prstClr val="white"/>
                  </a:solidFill>
                  <a:effectLst/>
                  <a:uLnTx/>
                  <a:uFillTx/>
                  <a:latin typeface="メイリオ"/>
                  <a:ea typeface="メイリオ"/>
                  <a:cs typeface="+mn-cs"/>
                </a:rPr>
                <a:t>活かし、国際的</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な企業・産業活動等を誘致、展開</a:t>
              </a:r>
            </a:p>
          </p:txBody>
        </p:sp>
        <p:sp>
          <p:nvSpPr>
            <p:cNvPr id="67" name="テキスト ボックス 66"/>
            <p:cNvSpPr txBox="1"/>
            <p:nvPr/>
          </p:nvSpPr>
          <p:spPr>
            <a:xfrm>
              <a:off x="3266632" y="1591821"/>
              <a:ext cx="2524747" cy="493149"/>
            </a:xfrm>
            <a:prstGeom prst="roundRect">
              <a:avLst>
                <a:gd name="adj" fmla="val 50000"/>
              </a:avLst>
            </a:prstGeom>
            <a:solidFill>
              <a:schemeClr val="bg1"/>
            </a:solid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72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メイリオ"/>
                  <a:ea typeface="メイリオ"/>
                  <a:cs typeface="+mn-cs"/>
                </a:rPr>
                <a:t>国際集客・交流</a:t>
              </a:r>
            </a:p>
          </p:txBody>
        </p:sp>
        <p:sp>
          <p:nvSpPr>
            <p:cNvPr id="68" name="テキスト ボックス 67"/>
            <p:cNvSpPr txBox="1"/>
            <p:nvPr/>
          </p:nvSpPr>
          <p:spPr>
            <a:xfrm>
              <a:off x="4024699" y="2223317"/>
              <a:ext cx="1800000" cy="538395"/>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white"/>
                  </a:solidFill>
                  <a:effectLst/>
                  <a:uLnTx/>
                  <a:uFillTx/>
                  <a:latin typeface="メイリオ"/>
                  <a:ea typeface="メイリオ"/>
                  <a:cs typeface="+mn-cs"/>
                </a:rPr>
                <a:t>MICE</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・文化創造・発信等</a:t>
              </a:r>
            </a:p>
          </p:txBody>
        </p:sp>
        <p:grpSp>
          <p:nvGrpSpPr>
            <p:cNvPr id="69" name="グループ化 68"/>
            <p:cNvGrpSpPr/>
            <p:nvPr/>
          </p:nvGrpSpPr>
          <p:grpSpPr>
            <a:xfrm>
              <a:off x="3399043" y="2169648"/>
              <a:ext cx="529628" cy="375888"/>
              <a:chOff x="2458195" y="2754781"/>
              <a:chExt cx="529628" cy="375888"/>
            </a:xfrm>
          </p:grpSpPr>
          <p:sp>
            <p:nvSpPr>
              <p:cNvPr id="73" name="右矢印 72"/>
              <p:cNvSpPr/>
              <p:nvPr/>
            </p:nvSpPr>
            <p:spPr>
              <a:xfrm>
                <a:off x="2458195" y="2754781"/>
                <a:ext cx="529628" cy="375888"/>
              </a:xfrm>
              <a:prstGeom prst="rightArrow">
                <a:avLst>
                  <a:gd name="adj1" fmla="val 64709"/>
                  <a:gd name="adj2" fmla="val 52827"/>
                </a:avLst>
              </a:prstGeom>
              <a:solidFill>
                <a:schemeClr val="bg1"/>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prstClr val="white"/>
                  </a:solidFill>
                  <a:effectLst/>
                  <a:uLnTx/>
                  <a:uFillTx/>
                  <a:latin typeface="メイリオ" pitchFamily="50" charset="-128"/>
                  <a:ea typeface="メイリオ" pitchFamily="50" charset="-128"/>
                  <a:cs typeface="メイリオ" pitchFamily="50" charset="-128"/>
                </a:endParaRPr>
              </a:p>
            </p:txBody>
          </p:sp>
          <p:sp>
            <p:nvSpPr>
              <p:cNvPr id="74" name="テキスト ボックス 73"/>
              <p:cNvSpPr txBox="1"/>
              <p:nvPr/>
            </p:nvSpPr>
            <p:spPr>
              <a:xfrm>
                <a:off x="2520860" y="2823150"/>
                <a:ext cx="288032" cy="253948"/>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lumMod val="65000"/>
                        <a:lumOff val="35000"/>
                      </a:prstClr>
                    </a:solidFill>
                    <a:effectLst/>
                    <a:uLnTx/>
                    <a:uFillTx/>
                    <a:latin typeface="メイリオ"/>
                    <a:ea typeface="メイリオ"/>
                    <a:cs typeface="+mn-cs"/>
                  </a:rPr>
                  <a:t>例</a:t>
                </a:r>
                <a:endParaRPr kumimoji="1" lang="ja-JP" altLang="en-US" sz="1400" b="1" i="0" u="none" strike="noStrike" kern="1200" cap="none" spc="0" normalizeH="0" baseline="0" noProof="0" dirty="0">
                  <a:ln>
                    <a:noFill/>
                  </a:ln>
                  <a:solidFill>
                    <a:prstClr val="black">
                      <a:lumMod val="65000"/>
                      <a:lumOff val="35000"/>
                    </a:prstClr>
                  </a:solidFill>
                  <a:effectLst/>
                  <a:uLnTx/>
                  <a:uFillTx/>
                  <a:latin typeface="メイリオ"/>
                  <a:ea typeface="メイリオ"/>
                  <a:cs typeface="+mn-cs"/>
                </a:endParaRPr>
              </a:p>
            </p:txBody>
          </p:sp>
        </p:grpSp>
      </p:grpSp>
      <p:grpSp>
        <p:nvGrpSpPr>
          <p:cNvPr id="6" name="グループ化 5"/>
          <p:cNvGrpSpPr/>
          <p:nvPr/>
        </p:nvGrpSpPr>
        <p:grpSpPr>
          <a:xfrm>
            <a:off x="307403" y="836712"/>
            <a:ext cx="2736000" cy="4896544"/>
            <a:chOff x="307403" y="1184221"/>
            <a:chExt cx="2736000" cy="4896544"/>
          </a:xfrm>
        </p:grpSpPr>
        <p:sp>
          <p:nvSpPr>
            <p:cNvPr id="82" name="角丸四角形 81"/>
            <p:cNvSpPr/>
            <p:nvPr/>
          </p:nvSpPr>
          <p:spPr>
            <a:xfrm>
              <a:off x="307403" y="3329892"/>
              <a:ext cx="2736000" cy="2750873"/>
            </a:xfrm>
            <a:prstGeom prst="roundRect">
              <a:avLst>
                <a:gd name="adj" fmla="val 5071"/>
              </a:avLst>
            </a:prstGeom>
            <a:blipFill>
              <a:blip r:embed="rId5" cstate="print">
                <a:extLst>
                  <a:ext uri="{28A0092B-C50C-407E-A947-70E740481C1C}">
                    <a14:useLocalDpi xmlns:a14="http://schemas.microsoft.com/office/drawing/2010/main"/>
                  </a:ext>
                </a:extLst>
              </a:blip>
              <a:srcRect/>
              <a:stretch>
                <a:fillRect t="21471"/>
              </a:stretch>
            </a:blipFill>
            <a:ln/>
          </p:spPr>
          <p:style>
            <a:lnRef idx="2">
              <a:schemeClr val="accent5"/>
            </a:lnRef>
            <a:fillRef idx="1">
              <a:schemeClr val="lt1"/>
            </a:fillRef>
            <a:effectRef idx="0">
              <a:schemeClr val="accent5"/>
            </a:effectRef>
            <a:fontRef idx="minor">
              <a:schemeClr val="dk1"/>
            </a:fontRef>
          </p:style>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75" name="角丸四角形 74"/>
            <p:cNvSpPr/>
            <p:nvPr/>
          </p:nvSpPr>
          <p:spPr>
            <a:xfrm>
              <a:off x="307403" y="1184221"/>
              <a:ext cx="2736000" cy="3168352"/>
            </a:xfrm>
            <a:prstGeom prst="roundRect">
              <a:avLst>
                <a:gd name="adj" fmla="val 5071"/>
              </a:avLst>
            </a:prstGeom>
            <a:ln/>
          </p:spPr>
          <p:style>
            <a:lnRef idx="1">
              <a:schemeClr val="accent5"/>
            </a:lnRef>
            <a:fillRef idx="3">
              <a:schemeClr val="accent5"/>
            </a:fillRef>
            <a:effectRef idx="2">
              <a:schemeClr val="accent5"/>
            </a:effectRef>
            <a:fontRef idx="minor">
              <a:schemeClr val="lt1"/>
            </a:fontRef>
          </p:style>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76" name="テキスト ボックス 75"/>
            <p:cNvSpPr txBox="1"/>
            <p:nvPr/>
          </p:nvSpPr>
          <p:spPr>
            <a:xfrm>
              <a:off x="550403" y="2835746"/>
              <a:ext cx="2250000" cy="1008112"/>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72000" rIns="0" bIns="0" rtlCol="0" anchor="t" anchorCtr="0">
              <a:no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成長著しい分野で関西の産業集積の強み・ポテンシャルを最大限発揮</a:t>
              </a:r>
            </a:p>
          </p:txBody>
        </p:sp>
        <p:sp>
          <p:nvSpPr>
            <p:cNvPr id="77" name="テキスト ボックス 76"/>
            <p:cNvSpPr txBox="1"/>
            <p:nvPr/>
          </p:nvSpPr>
          <p:spPr>
            <a:xfrm>
              <a:off x="413030" y="1591820"/>
              <a:ext cx="2524747" cy="493149"/>
            </a:xfrm>
            <a:prstGeom prst="roundRect">
              <a:avLst>
                <a:gd name="adj" fmla="val 50000"/>
              </a:avLst>
            </a:prstGeom>
            <a:solidFill>
              <a:schemeClr val="bg1"/>
            </a:solid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72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smtClean="0">
                  <a:ln>
                    <a:noFill/>
                  </a:ln>
                  <a:solidFill>
                    <a:prstClr val="black"/>
                  </a:solidFill>
                  <a:effectLst/>
                  <a:uLnTx/>
                  <a:uFillTx/>
                  <a:latin typeface="メイリオ"/>
                  <a:ea typeface="メイリオ"/>
                  <a:cs typeface="+mn-cs"/>
                </a:rPr>
                <a:t>新産業</a:t>
              </a:r>
              <a:r>
                <a:rPr kumimoji="1" lang="ja-JP" altLang="en-US" sz="2400" b="1" i="0" u="none" strike="noStrike" kern="1200" cap="none" spc="0" normalizeH="0" baseline="0" noProof="0" dirty="0">
                  <a:ln>
                    <a:noFill/>
                  </a:ln>
                  <a:solidFill>
                    <a:prstClr val="black"/>
                  </a:solidFill>
                  <a:effectLst/>
                  <a:uLnTx/>
                  <a:uFillTx/>
                  <a:latin typeface="メイリオ"/>
                  <a:ea typeface="メイリオ"/>
                  <a:cs typeface="+mn-cs"/>
                </a:rPr>
                <a:t>創出</a:t>
              </a:r>
            </a:p>
          </p:txBody>
        </p:sp>
        <p:sp>
          <p:nvSpPr>
            <p:cNvPr id="78" name="テキスト ボックス 77"/>
            <p:cNvSpPr txBox="1"/>
            <p:nvPr/>
          </p:nvSpPr>
          <p:spPr>
            <a:xfrm>
              <a:off x="1108377" y="2223316"/>
              <a:ext cx="1849284" cy="538395"/>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健康・医療、環境・エネルギー等</a:t>
              </a:r>
            </a:p>
          </p:txBody>
        </p:sp>
        <p:grpSp>
          <p:nvGrpSpPr>
            <p:cNvPr id="79" name="グループ化 78"/>
            <p:cNvGrpSpPr/>
            <p:nvPr/>
          </p:nvGrpSpPr>
          <p:grpSpPr>
            <a:xfrm>
              <a:off x="482721" y="2169647"/>
              <a:ext cx="529628" cy="375888"/>
              <a:chOff x="2458195" y="2754780"/>
              <a:chExt cx="529628" cy="375888"/>
            </a:xfrm>
          </p:grpSpPr>
          <p:sp>
            <p:nvSpPr>
              <p:cNvPr id="80" name="右矢印 79"/>
              <p:cNvSpPr/>
              <p:nvPr/>
            </p:nvSpPr>
            <p:spPr>
              <a:xfrm>
                <a:off x="2458195" y="2754780"/>
                <a:ext cx="529628" cy="375888"/>
              </a:xfrm>
              <a:prstGeom prst="rightArrow">
                <a:avLst>
                  <a:gd name="adj1" fmla="val 64709"/>
                  <a:gd name="adj2" fmla="val 52827"/>
                </a:avLst>
              </a:prstGeom>
              <a:solidFill>
                <a:schemeClr val="bg1"/>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prstClr val="white"/>
                  </a:solidFill>
                  <a:effectLst/>
                  <a:uLnTx/>
                  <a:uFillTx/>
                  <a:latin typeface="メイリオ" pitchFamily="50" charset="-128"/>
                  <a:ea typeface="メイリオ" pitchFamily="50" charset="-128"/>
                  <a:cs typeface="メイリオ" pitchFamily="50" charset="-128"/>
                </a:endParaRPr>
              </a:p>
            </p:txBody>
          </p:sp>
          <p:sp>
            <p:nvSpPr>
              <p:cNvPr id="81" name="テキスト ボックス 80"/>
              <p:cNvSpPr txBox="1"/>
              <p:nvPr/>
            </p:nvSpPr>
            <p:spPr>
              <a:xfrm>
                <a:off x="2520860" y="2823149"/>
                <a:ext cx="288032" cy="253948"/>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lumMod val="65000"/>
                        <a:lumOff val="35000"/>
                      </a:prstClr>
                    </a:solidFill>
                    <a:effectLst/>
                    <a:uLnTx/>
                    <a:uFillTx/>
                    <a:latin typeface="メイリオ"/>
                    <a:ea typeface="メイリオ"/>
                    <a:cs typeface="+mn-cs"/>
                  </a:rPr>
                  <a:t>例</a:t>
                </a:r>
                <a:endParaRPr kumimoji="1" lang="ja-JP" altLang="en-US" sz="1400" b="1" i="0" u="none" strike="noStrike" kern="1200" cap="none" spc="0" normalizeH="0" baseline="0" noProof="0" dirty="0">
                  <a:ln>
                    <a:noFill/>
                  </a:ln>
                  <a:solidFill>
                    <a:prstClr val="black">
                      <a:lumMod val="65000"/>
                      <a:lumOff val="35000"/>
                    </a:prstClr>
                  </a:solidFill>
                  <a:effectLst/>
                  <a:uLnTx/>
                  <a:uFillTx/>
                  <a:latin typeface="メイリオ"/>
                  <a:ea typeface="メイリオ"/>
                  <a:cs typeface="+mn-cs"/>
                </a:endParaRPr>
              </a:p>
            </p:txBody>
          </p:sp>
        </p:grpSp>
      </p:grpSp>
      <p:sp>
        <p:nvSpPr>
          <p:cNvPr id="7" name="テキスト ボックス 6"/>
          <p:cNvSpPr txBox="1"/>
          <p:nvPr/>
        </p:nvSpPr>
        <p:spPr>
          <a:xfrm>
            <a:off x="3851796" y="826935"/>
            <a:ext cx="1440160" cy="405683"/>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white"/>
                </a:solidFill>
                <a:effectLst/>
                <a:uLnTx/>
                <a:uFillTx/>
                <a:latin typeface="メイリオ"/>
                <a:ea typeface="メイリオ"/>
                <a:cs typeface="+mn-cs"/>
              </a:rPr>
              <a:t>②</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85" name="テキスト ボックス 84"/>
          <p:cNvSpPr txBox="1"/>
          <p:nvPr/>
        </p:nvSpPr>
        <p:spPr>
          <a:xfrm>
            <a:off x="955323" y="826935"/>
            <a:ext cx="1440160" cy="405683"/>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smtClean="0">
                <a:ln>
                  <a:noFill/>
                </a:ln>
                <a:solidFill>
                  <a:prstClr val="white"/>
                </a:solidFill>
                <a:effectLst/>
                <a:uLnTx/>
                <a:uFillTx/>
                <a:latin typeface="メイリオ"/>
                <a:ea typeface="メイリオ"/>
                <a:cs typeface="+mn-cs"/>
              </a:rPr>
              <a:t>①</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86" name="テキスト ボックス 85"/>
          <p:cNvSpPr txBox="1"/>
          <p:nvPr/>
        </p:nvSpPr>
        <p:spPr>
          <a:xfrm>
            <a:off x="6748269" y="826935"/>
            <a:ext cx="1440160" cy="405683"/>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smtClean="0">
                <a:ln>
                  <a:noFill/>
                </a:ln>
                <a:solidFill>
                  <a:prstClr val="white"/>
                </a:solidFill>
                <a:effectLst/>
                <a:uLnTx/>
                <a:uFillTx/>
                <a:latin typeface="メイリオ"/>
                <a:ea typeface="メイリオ"/>
                <a:cs typeface="+mn-cs"/>
              </a:rPr>
              <a:t>③</a:t>
            </a:r>
            <a:endParaRPr kumimoji="1" lang="ja-JP" altLang="en-US" sz="1100" b="1" i="0" u="none" strike="noStrike" kern="1200" cap="none" spc="0" normalizeH="0" baseline="0" noProof="0" dirty="0">
              <a:ln>
                <a:noFill/>
              </a:ln>
              <a:solidFill>
                <a:prstClr val="black"/>
              </a:solidFill>
              <a:effectLst/>
              <a:uLnTx/>
              <a:uFillTx/>
              <a:latin typeface="メイリオ"/>
              <a:ea typeface="メイリオ"/>
              <a:cs typeface="+mn-cs"/>
            </a:endParaRPr>
          </a:p>
        </p:txBody>
      </p:sp>
      <p:pic>
        <p:nvPicPr>
          <p:cNvPr id="87" name="図 86"/>
          <p:cNvPicPr>
            <a:picLocks noChangeAspect="1"/>
          </p:cNvPicPr>
          <p:nvPr/>
        </p:nvPicPr>
        <p:blipFill rotWithShape="1">
          <a:blip r:embed="rId6" cstate="print">
            <a:alphaModFix/>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a:ext>
            </a:extLst>
          </a:blip>
          <a:srcRect/>
          <a:stretch/>
        </p:blipFill>
        <p:spPr>
          <a:xfrm>
            <a:off x="146930" y="3836984"/>
            <a:ext cx="1304591" cy="810296"/>
          </a:xfrm>
          <a:prstGeom prst="ellipse">
            <a:avLst/>
          </a:prstGeom>
          <a:ln w="28575">
            <a:solidFill>
              <a:schemeClr val="bg1"/>
            </a:solidFill>
          </a:ln>
        </p:spPr>
      </p:pic>
      <p:pic>
        <p:nvPicPr>
          <p:cNvPr id="88" name="図 87"/>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024101" y="5449786"/>
            <a:ext cx="1741052" cy="1003550"/>
          </a:xfrm>
          <a:prstGeom prst="ellipse">
            <a:avLst/>
          </a:prstGeom>
          <a:ln w="28575">
            <a:solidFill>
              <a:schemeClr val="bg1"/>
            </a:solidFill>
          </a:ln>
        </p:spPr>
      </p:pic>
      <p:pic>
        <p:nvPicPr>
          <p:cNvPr id="10" name="図 9"/>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425084" y="5449786"/>
            <a:ext cx="1514792" cy="1003550"/>
          </a:xfrm>
          <a:prstGeom prst="ellipse">
            <a:avLst/>
          </a:prstGeom>
          <a:ln w="28575">
            <a:solidFill>
              <a:schemeClr val="bg1"/>
            </a:solidFill>
          </a:ln>
        </p:spPr>
      </p:pic>
      <p:pic>
        <p:nvPicPr>
          <p:cNvPr id="12" name="図 11"/>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073732" y="3836984"/>
            <a:ext cx="1149726" cy="803166"/>
          </a:xfrm>
          <a:prstGeom prst="ellipse">
            <a:avLst/>
          </a:prstGeom>
          <a:ln w="28575">
            <a:solidFill>
              <a:schemeClr val="bg1"/>
            </a:solidFill>
          </a:ln>
        </p:spPr>
      </p:pic>
      <p:pic>
        <p:nvPicPr>
          <p:cNvPr id="90" name="図 8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557427" y="5449786"/>
            <a:ext cx="1506528" cy="1003550"/>
          </a:xfrm>
          <a:prstGeom prst="ellipse">
            <a:avLst/>
          </a:prstGeom>
          <a:ln w="28575">
            <a:solidFill>
              <a:schemeClr val="bg1"/>
            </a:solidFill>
          </a:ln>
        </p:spPr>
      </p:pic>
      <p:pic>
        <p:nvPicPr>
          <p:cNvPr id="91" name="図 9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979358" y="3854942"/>
            <a:ext cx="1149726" cy="767250"/>
          </a:xfrm>
          <a:prstGeom prst="ellipse">
            <a:avLst/>
          </a:prstGeom>
          <a:ln w="28575">
            <a:solidFill>
              <a:schemeClr val="bg1"/>
            </a:solidFill>
          </a:ln>
        </p:spPr>
      </p:pic>
    </p:spTree>
    <p:extLst>
      <p:ext uri="{BB962C8B-B14F-4D97-AF65-F5344CB8AC3E}">
        <p14:creationId xmlns:p14="http://schemas.microsoft.com/office/powerpoint/2010/main" val="204829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角丸四角形 31"/>
          <p:cNvSpPr/>
          <p:nvPr/>
        </p:nvSpPr>
        <p:spPr>
          <a:xfrm>
            <a:off x="1619672" y="3096245"/>
            <a:ext cx="5675513" cy="1268902"/>
          </a:xfrm>
          <a:prstGeom prst="roundRect">
            <a:avLst/>
          </a:prstGeom>
          <a:solidFill>
            <a:srgbClr val="1AAA2B">
              <a:alpha val="50000"/>
            </a:srgbClr>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pic>
        <p:nvPicPr>
          <p:cNvPr id="42" name="図 4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53807" y="3417507"/>
            <a:ext cx="2345985" cy="1355855"/>
          </a:xfrm>
          <a:prstGeom prst="rect">
            <a:avLst/>
          </a:prstGeom>
        </p:spPr>
      </p:pic>
      <p:pic>
        <p:nvPicPr>
          <p:cNvPr id="11" name="図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74990" y="2119531"/>
            <a:ext cx="1178341" cy="498529"/>
          </a:xfrm>
          <a:prstGeom prst="rect">
            <a:avLst/>
          </a:prstGeom>
        </p:spPr>
      </p:pic>
      <p:sp>
        <p:nvSpPr>
          <p:cNvPr id="34" name="円/楕円 33"/>
          <p:cNvSpPr/>
          <p:nvPr/>
        </p:nvSpPr>
        <p:spPr>
          <a:xfrm>
            <a:off x="6313179" y="653713"/>
            <a:ext cx="2399367" cy="793321"/>
          </a:xfrm>
          <a:prstGeom prst="ellipse">
            <a:avLst/>
          </a:prstGeom>
          <a:solidFill>
            <a:schemeClr val="accent2">
              <a:lumMod val="40000"/>
              <a:lumOff val="60000"/>
            </a:schemeClr>
          </a:solidFill>
          <a:ln>
            <a:solidFill>
              <a:schemeClr val="accent2">
                <a:lumMod val="75000"/>
              </a:schemeClr>
            </a:solidFill>
            <a:prstDash val="dash"/>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31" name="円/楕円 30"/>
          <p:cNvSpPr/>
          <p:nvPr/>
        </p:nvSpPr>
        <p:spPr>
          <a:xfrm>
            <a:off x="2713023" y="1697840"/>
            <a:ext cx="3717955" cy="2104843"/>
          </a:xfrm>
          <a:prstGeom prst="ellipse">
            <a:avLst/>
          </a:prstGeom>
          <a:solidFill>
            <a:schemeClr val="accent1">
              <a:lumMod val="40000"/>
              <a:lumOff val="60000"/>
            </a:schemeClr>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pic>
        <p:nvPicPr>
          <p:cNvPr id="3" name="図 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924200" y="1651512"/>
            <a:ext cx="1141166" cy="989010"/>
          </a:xfrm>
          <a:prstGeom prst="rect">
            <a:avLst/>
          </a:prstGeom>
        </p:spPr>
      </p:pic>
      <p:pic>
        <p:nvPicPr>
          <p:cNvPr id="12" name="図 1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0" y="4773362"/>
            <a:ext cx="9144000" cy="1749193"/>
          </a:xfrm>
          <a:prstGeom prst="rect">
            <a:avLst/>
          </a:prstGeom>
        </p:spPr>
      </p:pic>
      <p:sp>
        <p:nvSpPr>
          <p:cNvPr id="2" name="タイトル 1"/>
          <p:cNvSpPr>
            <a:spLocks noGrp="1"/>
          </p:cNvSpPr>
          <p:nvPr>
            <p:ph type="title"/>
          </p:nvPr>
        </p:nvSpPr>
        <p:spPr/>
        <p:txBody>
          <a:bodyPr/>
          <a:lstStyle/>
          <a:p>
            <a:r>
              <a:rPr lang="ja-JP" altLang="en-US" dirty="0" smtClean="0"/>
              <a:t>「うめきた」における学び</a:t>
            </a:r>
            <a:r>
              <a:rPr lang="ja-JP" altLang="en-US" dirty="0"/>
              <a:t>の場とは</a:t>
            </a:r>
          </a:p>
        </p:txBody>
      </p:sp>
      <p:sp>
        <p:nvSpPr>
          <p:cNvPr id="4" name="上下矢印 3"/>
          <p:cNvSpPr/>
          <p:nvPr/>
        </p:nvSpPr>
        <p:spPr>
          <a:xfrm>
            <a:off x="4391980" y="718868"/>
            <a:ext cx="360040" cy="4870372"/>
          </a:xfrm>
          <a:prstGeom prst="upDownArrow">
            <a:avLst/>
          </a:prstGeom>
          <a:gradFill flip="none" rotWithShape="1">
            <a:gsLst>
              <a:gs pos="0">
                <a:srgbClr val="C00000"/>
              </a:gs>
              <a:gs pos="100000">
                <a:srgbClr val="10661A"/>
              </a:gs>
            </a:gsLst>
            <a:lin ang="5400000" scaled="1"/>
            <a:tileRect/>
          </a:gra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5" name="左右矢印 4"/>
          <p:cNvSpPr/>
          <p:nvPr/>
        </p:nvSpPr>
        <p:spPr>
          <a:xfrm>
            <a:off x="115019" y="2487972"/>
            <a:ext cx="8913962" cy="288032"/>
          </a:xfrm>
          <a:prstGeom prst="leftRightArrow">
            <a:avLst/>
          </a:prstGeom>
          <a:gradFill flip="none" rotWithShape="1">
            <a:gsLst>
              <a:gs pos="0">
                <a:schemeClr val="accent6">
                  <a:lumMod val="50000"/>
                </a:schemeClr>
              </a:gs>
              <a:gs pos="100000">
                <a:schemeClr val="accent2">
                  <a:lumMod val="75000"/>
                </a:schemeClr>
              </a:gs>
            </a:gsLst>
            <a:lin ang="0" scaled="1"/>
            <a:tileRect/>
          </a:gra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7" name="市民・ユーザー"/>
          <p:cNvSpPr>
            <a:spLocks noChangeArrowheads="1"/>
          </p:cNvSpPr>
          <p:nvPr/>
        </p:nvSpPr>
        <p:spPr bwMode="auto">
          <a:xfrm>
            <a:off x="3492054" y="1005293"/>
            <a:ext cx="2095352" cy="360000"/>
          </a:xfrm>
          <a:prstGeom prst="roundRect">
            <a:avLst>
              <a:gd name="adj" fmla="val 50000"/>
            </a:avLst>
          </a:prstGeom>
          <a:solidFill>
            <a:srgbClr val="00B0F0"/>
          </a:solidFill>
          <a:ln w="25400">
            <a:solidFill>
              <a:schemeClr val="bg1"/>
            </a:solidFill>
            <a:round/>
            <a:headEnd/>
            <a:tailEnd/>
          </a:ln>
          <a:effectLst>
            <a:glow rad="101600">
              <a:srgbClr val="0FB9C1">
                <a:alpha val="60000"/>
              </a:srgbClr>
            </a:glow>
          </a:effectLst>
        </p:spPr>
        <p:txBody>
          <a:bodyPr wrap="none" lIns="0" tIns="1800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cs typeface="+mn-cs"/>
              </a:rPr>
              <a:t>オン・キャンパス</a:t>
            </a:r>
            <a:endParaRPr kumimoji="1" lang="en-US" altLang="ja-JP" sz="1800" b="1" i="0" u="none" strike="noStrike" kern="1200" cap="none" spc="0" normalizeH="0" baseline="0" noProof="0" dirty="0">
              <a:ln>
                <a:noFill/>
              </a:ln>
              <a:solidFill>
                <a:prstClr val="white"/>
              </a:solidFill>
              <a:effectLst/>
              <a:uLnTx/>
              <a:uFillTx/>
              <a:latin typeface="メイリオ" pitchFamily="50" charset="-128"/>
              <a:ea typeface="メイリオ" pitchFamily="50" charset="-128"/>
              <a:cs typeface="+mn-cs"/>
            </a:endParaRPr>
          </a:p>
        </p:txBody>
      </p:sp>
      <p:sp>
        <p:nvSpPr>
          <p:cNvPr id="8" name="市民・ユーザー"/>
          <p:cNvSpPr>
            <a:spLocks noChangeArrowheads="1"/>
          </p:cNvSpPr>
          <p:nvPr/>
        </p:nvSpPr>
        <p:spPr bwMode="auto">
          <a:xfrm>
            <a:off x="3393057" y="4758787"/>
            <a:ext cx="2289904" cy="360000"/>
          </a:xfrm>
          <a:prstGeom prst="roundRect">
            <a:avLst>
              <a:gd name="adj" fmla="val 50000"/>
            </a:avLst>
          </a:prstGeom>
          <a:solidFill>
            <a:srgbClr val="387204"/>
          </a:solidFill>
          <a:ln w="25400">
            <a:solidFill>
              <a:schemeClr val="bg1"/>
            </a:solidFill>
            <a:round/>
            <a:headEnd/>
            <a:tailEnd/>
          </a:ln>
          <a:effectLst>
            <a:glow rad="139700">
              <a:schemeClr val="accent3">
                <a:satMod val="175000"/>
                <a:alpha val="40000"/>
              </a:schemeClr>
            </a:glow>
          </a:effectLst>
        </p:spPr>
        <p:txBody>
          <a:bodyPr wrap="none" lIns="0" tIns="1800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cs typeface="+mn-cs"/>
              </a:rPr>
              <a:t>オフ・キャンパス</a:t>
            </a:r>
            <a:endParaRPr kumimoji="1" lang="en-US" altLang="ja-JP" sz="1800" b="1" i="0" u="none" strike="noStrike" kern="1200" cap="none" spc="0" normalizeH="0" baseline="0" noProof="0" dirty="0">
              <a:ln>
                <a:noFill/>
              </a:ln>
              <a:solidFill>
                <a:prstClr val="white"/>
              </a:solidFill>
              <a:effectLst/>
              <a:uLnTx/>
              <a:uFillTx/>
              <a:latin typeface="メイリオ" pitchFamily="50" charset="-128"/>
              <a:ea typeface="メイリオ" pitchFamily="50" charset="-128"/>
              <a:cs typeface="+mn-cs"/>
            </a:endParaRPr>
          </a:p>
        </p:txBody>
      </p:sp>
      <p:sp>
        <p:nvSpPr>
          <p:cNvPr id="9" name="市民・ユーザー"/>
          <p:cNvSpPr>
            <a:spLocks noChangeArrowheads="1"/>
          </p:cNvSpPr>
          <p:nvPr/>
        </p:nvSpPr>
        <p:spPr bwMode="auto">
          <a:xfrm>
            <a:off x="611560" y="1661321"/>
            <a:ext cx="360000" cy="2095200"/>
          </a:xfrm>
          <a:prstGeom prst="roundRect">
            <a:avLst>
              <a:gd name="adj" fmla="val 50000"/>
            </a:avLst>
          </a:prstGeom>
          <a:solidFill>
            <a:schemeClr val="accent4"/>
          </a:solidFill>
          <a:ln w="25400">
            <a:solidFill>
              <a:schemeClr val="bg1"/>
            </a:solidFill>
            <a:round/>
            <a:headEnd/>
            <a:tailEnd/>
          </a:ln>
          <a:effectLst>
            <a:glow rad="139700">
              <a:schemeClr val="accent1">
                <a:satMod val="175000"/>
                <a:alpha val="40000"/>
              </a:schemeClr>
            </a:glow>
          </a:effectLst>
        </p:spPr>
        <p:txBody>
          <a:bodyPr vert="eaVert" wrap="none" lIns="0" tIns="3600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cs typeface="+mn-cs"/>
              </a:rPr>
              <a:t>正規カリキュラム</a:t>
            </a:r>
            <a:endParaRPr kumimoji="1" lang="en-US" altLang="ja-JP" sz="1800" b="1" i="0" u="none" strike="noStrike" kern="1200" cap="none" spc="0" normalizeH="0" baseline="0" noProof="0" dirty="0">
              <a:ln>
                <a:noFill/>
              </a:ln>
              <a:solidFill>
                <a:prstClr val="white"/>
              </a:solidFill>
              <a:effectLst/>
              <a:uLnTx/>
              <a:uFillTx/>
              <a:latin typeface="メイリオ" pitchFamily="50" charset="-128"/>
              <a:ea typeface="メイリオ" pitchFamily="50" charset="-128"/>
              <a:cs typeface="+mn-cs"/>
            </a:endParaRPr>
          </a:p>
        </p:txBody>
      </p:sp>
      <p:sp>
        <p:nvSpPr>
          <p:cNvPr id="10" name="市民・ユーザー"/>
          <p:cNvSpPr>
            <a:spLocks noChangeArrowheads="1"/>
          </p:cNvSpPr>
          <p:nvPr/>
        </p:nvSpPr>
        <p:spPr bwMode="auto">
          <a:xfrm>
            <a:off x="8216692" y="1661321"/>
            <a:ext cx="360000" cy="2095200"/>
          </a:xfrm>
          <a:prstGeom prst="roundRect">
            <a:avLst>
              <a:gd name="adj" fmla="val 50000"/>
            </a:avLst>
          </a:prstGeom>
          <a:solidFill>
            <a:schemeClr val="accent2">
              <a:lumMod val="50000"/>
            </a:schemeClr>
          </a:solidFill>
          <a:ln w="25400">
            <a:solidFill>
              <a:schemeClr val="bg1"/>
            </a:solidFill>
            <a:round/>
            <a:headEnd/>
            <a:tailEnd/>
          </a:ln>
          <a:effectLst>
            <a:glow rad="139700">
              <a:schemeClr val="accent2">
                <a:satMod val="175000"/>
                <a:alpha val="40000"/>
              </a:schemeClr>
            </a:glow>
          </a:effectLst>
        </p:spPr>
        <p:txBody>
          <a:bodyPr vert="eaVert" wrap="none" lIns="0" tIns="3600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pitchFamily="50" charset="-128"/>
                <a:ea typeface="メイリオ" pitchFamily="50" charset="-128"/>
                <a:cs typeface="+mn-cs"/>
              </a:rPr>
              <a:t>カリキュラム外</a:t>
            </a:r>
            <a:endParaRPr kumimoji="1" lang="en-US" altLang="ja-JP" sz="1800" b="1" i="0" u="none" strike="noStrike" kern="1200" cap="none" spc="0" normalizeH="0" baseline="0" noProof="0" dirty="0">
              <a:ln>
                <a:noFill/>
              </a:ln>
              <a:solidFill>
                <a:prstClr val="white"/>
              </a:solidFill>
              <a:effectLst/>
              <a:uLnTx/>
              <a:uFillTx/>
              <a:latin typeface="メイリオ" pitchFamily="50" charset="-128"/>
              <a:ea typeface="メイリオ" pitchFamily="50" charset="-128"/>
              <a:cs typeface="+mn-cs"/>
            </a:endParaRPr>
          </a:p>
        </p:txBody>
      </p:sp>
      <p:sp>
        <p:nvSpPr>
          <p:cNvPr id="13" name="テキスト ボックス 12"/>
          <p:cNvSpPr txBox="1"/>
          <p:nvPr/>
        </p:nvSpPr>
        <p:spPr>
          <a:xfrm>
            <a:off x="1639522" y="752276"/>
            <a:ext cx="726948" cy="285360"/>
          </a:xfrm>
          <a:prstGeom prst="roundRect">
            <a:avLst>
              <a:gd name="adj" fmla="val 50000"/>
            </a:avLst>
          </a:prstGeom>
          <a:solidFill>
            <a:schemeClr val="accent1"/>
          </a:solidFill>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white"/>
                </a:solidFill>
                <a:effectLst/>
                <a:uLnTx/>
                <a:uFillTx/>
                <a:latin typeface="メイリオ"/>
                <a:ea typeface="メイリオ"/>
                <a:cs typeface="メイリオ" panose="020B0604030504040204" pitchFamily="50" charset="-128"/>
              </a:rPr>
              <a:t>講義</a:t>
            </a:r>
          </a:p>
        </p:txBody>
      </p:sp>
      <p:sp>
        <p:nvSpPr>
          <p:cNvPr id="14" name="テキスト ボックス 13"/>
          <p:cNvSpPr txBox="1"/>
          <p:nvPr/>
        </p:nvSpPr>
        <p:spPr>
          <a:xfrm>
            <a:off x="1986766" y="1082733"/>
            <a:ext cx="1354406" cy="285360"/>
          </a:xfrm>
          <a:prstGeom prst="roundRect">
            <a:avLst>
              <a:gd name="adj" fmla="val 50000"/>
            </a:avLst>
          </a:prstGeom>
          <a:solidFill>
            <a:schemeClr val="accent1"/>
          </a:solidFill>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white"/>
                </a:solidFill>
                <a:effectLst/>
                <a:uLnTx/>
                <a:uFillTx/>
                <a:latin typeface="メイリオ"/>
                <a:ea typeface="メイリオ"/>
                <a:cs typeface="メイリオ" panose="020B0604030504040204" pitchFamily="50" charset="-128"/>
              </a:rPr>
              <a:t>実験・研究</a:t>
            </a:r>
          </a:p>
        </p:txBody>
      </p:sp>
      <p:sp>
        <p:nvSpPr>
          <p:cNvPr id="15" name="テキスト ボックス 14"/>
          <p:cNvSpPr txBox="1"/>
          <p:nvPr/>
        </p:nvSpPr>
        <p:spPr>
          <a:xfrm>
            <a:off x="1846248" y="2940480"/>
            <a:ext cx="1074447" cy="285360"/>
          </a:xfrm>
          <a:prstGeom prst="roundRect">
            <a:avLst>
              <a:gd name="adj" fmla="val 50000"/>
            </a:avLst>
          </a:prstGeom>
          <a:solidFill>
            <a:schemeClr val="bg1"/>
          </a:solidFill>
          <a:ln w="28575">
            <a:solidFill>
              <a:srgbClr val="10661A"/>
            </a:solidFill>
          </a:ln>
          <a:effectLst>
            <a:outerShdw blurRad="50800" dist="38100" dir="2700000" algn="tl" rotWithShape="0">
              <a:prstClr val="black">
                <a:alpha val="40000"/>
              </a:prstClr>
            </a:outerShdw>
          </a:effectLst>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各種調査</a:t>
            </a:r>
            <a:endParaRPr kumimoji="1" lang="en-US" altLang="ja-JP"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p:txBody>
      </p:sp>
      <p:sp>
        <p:nvSpPr>
          <p:cNvPr id="17" name="テキスト ボックス 16"/>
          <p:cNvSpPr txBox="1"/>
          <p:nvPr/>
        </p:nvSpPr>
        <p:spPr>
          <a:xfrm>
            <a:off x="1354435" y="1418750"/>
            <a:ext cx="813827" cy="285360"/>
          </a:xfrm>
          <a:prstGeom prst="roundRect">
            <a:avLst>
              <a:gd name="adj" fmla="val 50000"/>
            </a:avLst>
          </a:prstGeom>
          <a:solidFill>
            <a:schemeClr val="accent1"/>
          </a:solidFill>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white"/>
                </a:solidFill>
                <a:effectLst/>
                <a:uLnTx/>
                <a:uFillTx/>
                <a:latin typeface="メイリオ"/>
                <a:ea typeface="メイリオ"/>
                <a:cs typeface="メイリオ" panose="020B0604030504040204" pitchFamily="50" charset="-128"/>
              </a:rPr>
              <a:t>演習</a:t>
            </a:r>
          </a:p>
        </p:txBody>
      </p:sp>
      <p:sp>
        <p:nvSpPr>
          <p:cNvPr id="18" name="テキスト ボックス 17"/>
          <p:cNvSpPr txBox="1"/>
          <p:nvPr/>
        </p:nvSpPr>
        <p:spPr>
          <a:xfrm>
            <a:off x="3622147" y="3740098"/>
            <a:ext cx="2029973" cy="331526"/>
          </a:xfrm>
          <a:prstGeom prst="roundRect">
            <a:avLst>
              <a:gd name="adj" fmla="val 50000"/>
            </a:avLst>
          </a:prstGeom>
          <a:solidFill>
            <a:schemeClr val="bg1"/>
          </a:solidFill>
          <a:ln w="28575">
            <a:solidFill>
              <a:srgbClr val="10661A"/>
            </a:solidFill>
          </a:ln>
          <a:effectLst>
            <a:outerShdw blurRad="50800" dist="38100" dir="2700000" algn="tl" rotWithShape="0">
              <a:prstClr val="black">
                <a:alpha val="40000"/>
              </a:prstClr>
            </a:outerShdw>
          </a:effectLst>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9A1616"/>
                </a:solidFill>
                <a:effectLst/>
                <a:uLnTx/>
                <a:uFillTx/>
                <a:latin typeface="メイリオ"/>
                <a:ea typeface="メイリオ"/>
                <a:cs typeface="+mn-cs"/>
              </a:rPr>
              <a:t>インターンシップ</a:t>
            </a:r>
          </a:p>
        </p:txBody>
      </p:sp>
      <p:sp>
        <p:nvSpPr>
          <p:cNvPr id="19" name="テキスト ボックス 18"/>
          <p:cNvSpPr txBox="1"/>
          <p:nvPr/>
        </p:nvSpPr>
        <p:spPr>
          <a:xfrm>
            <a:off x="2499331" y="3421896"/>
            <a:ext cx="1033270" cy="570074"/>
          </a:xfrm>
          <a:prstGeom prst="roundRect">
            <a:avLst>
              <a:gd name="adj" fmla="val 50000"/>
            </a:avLst>
          </a:prstGeom>
          <a:solidFill>
            <a:schemeClr val="bg1"/>
          </a:solidFill>
          <a:ln w="28575">
            <a:solidFill>
              <a:srgbClr val="10661A"/>
            </a:solidFill>
          </a:ln>
          <a:effectLst>
            <a:outerShdw blurRad="50800" dist="38100" dir="2700000" algn="tl" rotWithShape="0">
              <a:prstClr val="black">
                <a:alpha val="40000"/>
              </a:prstClr>
            </a:outerShdw>
          </a:effectLst>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課題解決</a:t>
            </a:r>
            <a:endParaRPr kumimoji="1" lang="en-US" altLang="ja-JP" sz="15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学習 </a:t>
            </a:r>
            <a:r>
              <a:rPr kumimoji="1" lang="en-US" altLang="ja-JP" sz="15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PBL</a:t>
            </a:r>
            <a:endPar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p:txBody>
      </p:sp>
      <p:sp>
        <p:nvSpPr>
          <p:cNvPr id="20" name="テキスト ボックス 19"/>
          <p:cNvSpPr txBox="1"/>
          <p:nvPr/>
        </p:nvSpPr>
        <p:spPr>
          <a:xfrm>
            <a:off x="3517292" y="3299345"/>
            <a:ext cx="1980704" cy="285360"/>
          </a:xfrm>
          <a:prstGeom prst="roundRect">
            <a:avLst>
              <a:gd name="adj" fmla="val 50000"/>
            </a:avLst>
          </a:prstGeom>
          <a:solidFill>
            <a:schemeClr val="bg1"/>
          </a:solidFill>
          <a:ln w="28575">
            <a:solidFill>
              <a:srgbClr val="10661A"/>
            </a:solidFill>
          </a:ln>
          <a:effectLst>
            <a:outerShdw blurRad="50800" dist="38100" dir="2700000" algn="tl" rotWithShape="0">
              <a:prstClr val="black">
                <a:alpha val="40000"/>
              </a:prstClr>
            </a:outerShdw>
          </a:effectLst>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サービスラーニング</a:t>
            </a:r>
          </a:p>
        </p:txBody>
      </p:sp>
      <p:sp>
        <p:nvSpPr>
          <p:cNvPr id="21" name="テキスト ボックス 20"/>
          <p:cNvSpPr txBox="1"/>
          <p:nvPr/>
        </p:nvSpPr>
        <p:spPr>
          <a:xfrm>
            <a:off x="4739857" y="1540251"/>
            <a:ext cx="1028260" cy="285360"/>
          </a:xfrm>
          <a:prstGeom prst="roundRect">
            <a:avLst>
              <a:gd name="adj" fmla="val 50000"/>
            </a:avLst>
          </a:prstGeom>
          <a:solidFill>
            <a:schemeClr val="accent5">
              <a:lumMod val="40000"/>
              <a:lumOff val="60000"/>
            </a:schemeClr>
          </a:solidFill>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各種部活</a:t>
            </a:r>
          </a:p>
        </p:txBody>
      </p:sp>
      <p:sp>
        <p:nvSpPr>
          <p:cNvPr id="22" name="テキスト ボックス 21"/>
          <p:cNvSpPr txBox="1"/>
          <p:nvPr/>
        </p:nvSpPr>
        <p:spPr>
          <a:xfrm>
            <a:off x="4783543" y="1985731"/>
            <a:ext cx="1335188" cy="285360"/>
          </a:xfrm>
          <a:prstGeom prst="roundRect">
            <a:avLst>
              <a:gd name="adj" fmla="val 50000"/>
            </a:avLst>
          </a:prstGeom>
          <a:solidFill>
            <a:schemeClr val="accent5">
              <a:lumMod val="20000"/>
              <a:lumOff val="80000"/>
            </a:schemeClr>
          </a:solidFill>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サークル活動</a:t>
            </a:r>
          </a:p>
        </p:txBody>
      </p:sp>
      <p:sp>
        <p:nvSpPr>
          <p:cNvPr id="23" name="テキスト ボックス 22"/>
          <p:cNvSpPr txBox="1"/>
          <p:nvPr/>
        </p:nvSpPr>
        <p:spPr>
          <a:xfrm>
            <a:off x="5733502" y="3480790"/>
            <a:ext cx="1345588" cy="516192"/>
          </a:xfrm>
          <a:prstGeom prst="roundRect">
            <a:avLst/>
          </a:prstGeom>
          <a:solidFill>
            <a:schemeClr val="bg1"/>
          </a:solidFill>
          <a:ln w="28575">
            <a:solidFill>
              <a:srgbClr val="10661A"/>
            </a:solidFill>
          </a:ln>
          <a:effectLst>
            <a:outerShdw blurRad="50800" dist="38100" dir="2700000" algn="tl" rotWithShape="0">
              <a:prstClr val="black">
                <a:alpha val="40000"/>
              </a:prstClr>
            </a:outerShdw>
          </a:effectLst>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地域奉仕活動</a:t>
            </a:r>
            <a:endParaRPr kumimoji="1" lang="en-US" altLang="ja-JP"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ボランティア</a:t>
            </a:r>
          </a:p>
        </p:txBody>
      </p:sp>
      <p:sp>
        <p:nvSpPr>
          <p:cNvPr id="24" name="テキスト ボックス 23"/>
          <p:cNvSpPr txBox="1"/>
          <p:nvPr/>
        </p:nvSpPr>
        <p:spPr>
          <a:xfrm>
            <a:off x="3128404" y="2897986"/>
            <a:ext cx="2661650" cy="285360"/>
          </a:xfrm>
          <a:prstGeom prst="roundRect">
            <a:avLst>
              <a:gd name="adj" fmla="val 50000"/>
            </a:avLst>
          </a:prstGeom>
          <a:solidFill>
            <a:schemeClr val="bg1"/>
          </a:solidFill>
          <a:ln w="28575">
            <a:solidFill>
              <a:srgbClr val="10661A"/>
            </a:solidFill>
          </a:ln>
          <a:effectLst>
            <a:outerShdw blurRad="50800" dist="38100" dir="2700000" algn="tl" rotWithShape="0">
              <a:prstClr val="black">
                <a:alpha val="40000"/>
              </a:prstClr>
            </a:outerShdw>
          </a:effectLst>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サイエンスショップ　</a:t>
            </a:r>
            <a:r>
              <a:rPr kumimoji="1" lang="en-US" altLang="ja-JP" sz="1500" b="1" i="0" u="none" strike="noStrike" kern="1200" cap="none" spc="0" normalizeH="0" baseline="0" noProof="0" dirty="0" smtClean="0">
                <a:ln>
                  <a:noFill/>
                </a:ln>
                <a:solidFill>
                  <a:prstClr val="black"/>
                </a:solidFill>
                <a:effectLst/>
                <a:uLnTx/>
                <a:uFillTx/>
                <a:latin typeface="メイリオ"/>
                <a:ea typeface="メイリオ"/>
                <a:cs typeface="メイリオ" panose="020B0604030504040204" pitchFamily="50" charset="-128"/>
              </a:rPr>
              <a:t>CBR</a:t>
            </a:r>
            <a:endPar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endParaRPr>
          </a:p>
        </p:txBody>
      </p:sp>
      <p:sp>
        <p:nvSpPr>
          <p:cNvPr id="25" name="テキスト ボックス 24"/>
          <p:cNvSpPr txBox="1"/>
          <p:nvPr/>
        </p:nvSpPr>
        <p:spPr>
          <a:xfrm>
            <a:off x="6314684" y="4157038"/>
            <a:ext cx="1302727" cy="285360"/>
          </a:xfrm>
          <a:prstGeom prst="roundRect">
            <a:avLst>
              <a:gd name="adj" fmla="val 50000"/>
            </a:avLst>
          </a:prstGeom>
          <a:solidFill>
            <a:schemeClr val="bg1"/>
          </a:solidFill>
          <a:ln w="28575">
            <a:solidFill>
              <a:srgbClr val="10661A"/>
            </a:solidFill>
          </a:ln>
          <a:effectLst>
            <a:outerShdw blurRad="50800" dist="38100" dir="2700000" algn="tl" rotWithShape="0">
              <a:prstClr val="black">
                <a:alpha val="40000"/>
              </a:prstClr>
            </a:outerShdw>
          </a:effectLst>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アルバイト</a:t>
            </a:r>
          </a:p>
        </p:txBody>
      </p:sp>
      <p:sp>
        <p:nvSpPr>
          <p:cNvPr id="26" name="テキスト ボックス 25"/>
          <p:cNvSpPr txBox="1"/>
          <p:nvPr/>
        </p:nvSpPr>
        <p:spPr>
          <a:xfrm>
            <a:off x="6908442" y="4573739"/>
            <a:ext cx="1768013" cy="285360"/>
          </a:xfrm>
          <a:prstGeom prst="roundRect">
            <a:avLst>
              <a:gd name="adj" fmla="val 50000"/>
            </a:avLst>
          </a:prstGeom>
          <a:solidFill>
            <a:schemeClr val="accent1">
              <a:lumMod val="20000"/>
              <a:lumOff val="80000"/>
            </a:schemeClr>
          </a:solidFill>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フルタイムの仕事</a:t>
            </a:r>
          </a:p>
        </p:txBody>
      </p:sp>
      <p:sp>
        <p:nvSpPr>
          <p:cNvPr id="27" name="テキスト ボックス 26"/>
          <p:cNvSpPr txBox="1"/>
          <p:nvPr/>
        </p:nvSpPr>
        <p:spPr>
          <a:xfrm>
            <a:off x="7786426" y="2918133"/>
            <a:ext cx="303536" cy="776119"/>
          </a:xfrm>
          <a:prstGeom prst="roundRect">
            <a:avLst>
              <a:gd name="adj" fmla="val 50000"/>
            </a:avLst>
          </a:prstGeom>
          <a:solidFill>
            <a:schemeClr val="accent2">
              <a:lumMod val="60000"/>
              <a:lumOff val="40000"/>
            </a:schemeClr>
          </a:solidFill>
        </p:spPr>
        <p:txBody>
          <a:bodyPr vert="eaVert"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呑み会</a:t>
            </a:r>
          </a:p>
        </p:txBody>
      </p:sp>
      <p:sp>
        <p:nvSpPr>
          <p:cNvPr id="28" name="テキスト ボックス 27"/>
          <p:cNvSpPr txBox="1"/>
          <p:nvPr/>
        </p:nvSpPr>
        <p:spPr>
          <a:xfrm>
            <a:off x="7089069" y="1716624"/>
            <a:ext cx="681663" cy="285360"/>
          </a:xfrm>
          <a:prstGeom prst="roundRect">
            <a:avLst>
              <a:gd name="adj" fmla="val 50000"/>
            </a:avLst>
          </a:prstGeom>
          <a:solidFill>
            <a:schemeClr val="accent2">
              <a:lumMod val="60000"/>
              <a:lumOff val="40000"/>
            </a:schemeClr>
          </a:solidFill>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交友</a:t>
            </a:r>
          </a:p>
        </p:txBody>
      </p:sp>
      <p:sp>
        <p:nvSpPr>
          <p:cNvPr id="29" name="テキスト ボックス 28"/>
          <p:cNvSpPr txBox="1"/>
          <p:nvPr/>
        </p:nvSpPr>
        <p:spPr>
          <a:xfrm>
            <a:off x="3892220" y="4413982"/>
            <a:ext cx="457424" cy="267184"/>
          </a:xfrm>
          <a:prstGeom prst="roundRect">
            <a:avLst/>
          </a:prstGeom>
          <a:solidFill>
            <a:schemeClr val="accent2">
              <a:lumMod val="60000"/>
              <a:lumOff val="40000"/>
            </a:schemeClr>
          </a:solidFill>
        </p:spPr>
        <p:txBody>
          <a:bodyPr wrap="none" lIns="36000" t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留学</a:t>
            </a:r>
          </a:p>
        </p:txBody>
      </p:sp>
      <p:sp>
        <p:nvSpPr>
          <p:cNvPr id="30" name="テキスト ボックス 29"/>
          <p:cNvSpPr txBox="1"/>
          <p:nvPr/>
        </p:nvSpPr>
        <p:spPr>
          <a:xfrm>
            <a:off x="6241078" y="1572725"/>
            <a:ext cx="303536" cy="1830813"/>
          </a:xfrm>
          <a:prstGeom prst="roundRect">
            <a:avLst>
              <a:gd name="adj" fmla="val 50000"/>
            </a:avLst>
          </a:prstGeom>
          <a:solidFill>
            <a:srgbClr val="7030A0"/>
          </a:solidFill>
        </p:spPr>
        <p:txBody>
          <a:bodyPr vert="eaVert" wrap="none" lIns="36000" tIns="36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white"/>
                </a:solidFill>
                <a:effectLst/>
                <a:uLnTx/>
                <a:uFillTx/>
                <a:latin typeface="メイリオ"/>
                <a:ea typeface="メイリオ"/>
                <a:cs typeface="メイリオ" panose="020B0604030504040204" pitchFamily="50" charset="-128"/>
              </a:rPr>
              <a:t>研究会・学会活動</a:t>
            </a:r>
          </a:p>
        </p:txBody>
      </p:sp>
      <p:sp>
        <p:nvSpPr>
          <p:cNvPr id="37" name="テキスト ボックス 36"/>
          <p:cNvSpPr txBox="1"/>
          <p:nvPr/>
        </p:nvSpPr>
        <p:spPr>
          <a:xfrm>
            <a:off x="6566832" y="874075"/>
            <a:ext cx="1874526" cy="309451"/>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l" defTabSz="914342"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srgbClr val="9A1616"/>
                </a:solidFill>
                <a:effectLst/>
                <a:uLnTx/>
                <a:uFillTx/>
                <a:latin typeface="Calibri" panose="020F0502020204030204"/>
                <a:ea typeface="ＭＳ Ｐゴシック" panose="020B0600070205080204" pitchFamily="50" charset="-128"/>
                <a:cs typeface="+mn-cs"/>
              </a:rPr>
              <a:t>隠れたカリキュラム</a:t>
            </a:r>
            <a:endParaRPr kumimoji="1" lang="ja-JP" altLang="en-US" sz="1800" b="1" i="0" u="none" strike="noStrike" kern="1200" cap="none" spc="0" normalizeH="0" baseline="0" noProof="0" dirty="0">
              <a:ln>
                <a:noFill/>
              </a:ln>
              <a:solidFill>
                <a:srgbClr val="9A1616"/>
              </a:solidFill>
              <a:effectLst/>
              <a:uLnTx/>
              <a:uFillTx/>
              <a:latin typeface="Calibri" panose="020F0502020204030204"/>
              <a:ea typeface="ＭＳ Ｐゴシック" panose="020B0600070205080204" pitchFamily="50" charset="-128"/>
              <a:cs typeface="+mn-cs"/>
            </a:endParaRPr>
          </a:p>
        </p:txBody>
      </p:sp>
      <p:pic>
        <p:nvPicPr>
          <p:cNvPr id="6" name="図 5"/>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60027" y="2370665"/>
            <a:ext cx="1027859" cy="1032873"/>
          </a:xfrm>
          <a:prstGeom prst="rect">
            <a:avLst/>
          </a:prstGeom>
        </p:spPr>
      </p:pic>
      <p:sp>
        <p:nvSpPr>
          <p:cNvPr id="39" name="二等辺三角形 38"/>
          <p:cNvSpPr/>
          <p:nvPr/>
        </p:nvSpPr>
        <p:spPr>
          <a:xfrm rot="1549149">
            <a:off x="1874310" y="3436171"/>
            <a:ext cx="350478" cy="1616469"/>
          </a:xfrm>
          <a:prstGeom prst="triangle">
            <a:avLst/>
          </a:prstGeom>
          <a:solidFill>
            <a:schemeClr val="bg1"/>
          </a:solidFill>
          <a:ln w="57150">
            <a:solidFill>
              <a:schemeClr val="accent1"/>
            </a:solidFill>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36" name="円/楕円 35"/>
          <p:cNvSpPr/>
          <p:nvPr/>
        </p:nvSpPr>
        <p:spPr>
          <a:xfrm rot="5400000">
            <a:off x="791643" y="3924334"/>
            <a:ext cx="1087509" cy="2440757"/>
          </a:xfrm>
          <a:prstGeom prst="ellipse">
            <a:avLst/>
          </a:prstGeom>
          <a:solidFill>
            <a:schemeClr val="bg1"/>
          </a:solidFill>
          <a:ln w="57150">
            <a:solidFill>
              <a:schemeClr val="accent1"/>
            </a:solidFill>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33" name="テキスト ボックス 32"/>
          <p:cNvSpPr txBox="1"/>
          <p:nvPr/>
        </p:nvSpPr>
        <p:spPr>
          <a:xfrm>
            <a:off x="347652" y="4829524"/>
            <a:ext cx="1874526" cy="590349"/>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srgbClr val="9A1616"/>
                </a:solidFill>
                <a:effectLst/>
                <a:uLnTx/>
                <a:uFillTx/>
                <a:latin typeface="メイリオ"/>
                <a:ea typeface="メイリオ"/>
                <a:cs typeface="+mn-cs"/>
              </a:rPr>
              <a:t>大学が期待</a:t>
            </a:r>
            <a:r>
              <a:rPr kumimoji="1" lang="ja-JP" altLang="en-US" sz="1800" b="1" i="0" u="none" strike="noStrike" kern="1200" cap="none" spc="0" normalizeH="0" baseline="0" noProof="0" dirty="0" smtClean="0">
                <a:ln>
                  <a:noFill/>
                </a:ln>
                <a:solidFill>
                  <a:srgbClr val="9A1616"/>
                </a:solidFill>
                <a:effectLst/>
                <a:uLnTx/>
                <a:uFillTx/>
                <a:latin typeface="メイリオ"/>
                <a:ea typeface="メイリオ"/>
                <a:cs typeface="+mn-cs"/>
              </a:rPr>
              <a:t>する</a:t>
            </a:r>
            <a:endParaRPr kumimoji="1" lang="en-US" altLang="ja-JP" sz="1800" b="1" i="0" u="none" strike="noStrike" kern="1200" cap="none" spc="0" normalizeH="0" baseline="0" noProof="0" dirty="0" smtClean="0">
              <a:ln>
                <a:noFill/>
              </a:ln>
              <a:solidFill>
                <a:srgbClr val="9A1616"/>
              </a:solidFill>
              <a:effectLst/>
              <a:uLnTx/>
              <a:uFillTx/>
              <a:latin typeface="メイリオ"/>
              <a:ea typeface="メイリオ"/>
              <a:cs typeface="+mn-cs"/>
            </a:endParaRPr>
          </a:p>
          <a:p>
            <a:pPr marL="0" marR="0" lvl="0" indent="0" algn="ctr" defTabSz="914342" rtl="0" eaLnBrk="1" fontAlgn="auto" latinLnBrk="0" hangingPunct="1">
              <a:lnSpc>
                <a:spcPct val="100000"/>
              </a:lnSpc>
              <a:spcBef>
                <a:spcPts val="0"/>
              </a:spcBef>
              <a:spcAft>
                <a:spcPts val="0"/>
              </a:spcAft>
              <a:buClrTx/>
              <a:buSzTx/>
              <a:buFontTx/>
              <a:buNone/>
              <a:tabLst/>
              <a:defRPr/>
            </a:pPr>
            <a:r>
              <a:rPr lang="ja-JP" altLang="en-US" b="1" dirty="0">
                <a:solidFill>
                  <a:srgbClr val="9A1616"/>
                </a:solidFill>
                <a:latin typeface="メイリオ"/>
                <a:ea typeface="メイリオ"/>
              </a:rPr>
              <a:t>「</a:t>
            </a:r>
            <a:r>
              <a:rPr kumimoji="1" lang="ja-JP" altLang="en-US" sz="1800" b="1" i="0" u="none" strike="noStrike" kern="1200" cap="none" spc="0" normalizeH="0" baseline="0" noProof="0" dirty="0" smtClean="0">
                <a:ln>
                  <a:noFill/>
                </a:ln>
                <a:solidFill>
                  <a:srgbClr val="9A1616"/>
                </a:solidFill>
                <a:effectLst/>
                <a:uLnTx/>
                <a:uFillTx/>
                <a:latin typeface="メイリオ"/>
                <a:ea typeface="メイリオ"/>
                <a:cs typeface="+mn-cs"/>
              </a:rPr>
              <a:t>うめきた」で</a:t>
            </a:r>
            <a:r>
              <a:rPr kumimoji="1" lang="ja-JP" altLang="en-US" sz="1800" b="1" i="0" u="none" strike="noStrike" kern="1200" cap="none" spc="0" normalizeH="0" baseline="0" noProof="0" dirty="0">
                <a:ln>
                  <a:noFill/>
                </a:ln>
                <a:solidFill>
                  <a:srgbClr val="9A1616"/>
                </a:solidFill>
                <a:effectLst/>
                <a:uLnTx/>
                <a:uFillTx/>
                <a:latin typeface="メイリオ"/>
                <a:ea typeface="メイリオ"/>
                <a:cs typeface="+mn-cs"/>
              </a:rPr>
              <a:t>の</a:t>
            </a:r>
            <a:r>
              <a:rPr kumimoji="1" lang="ja-JP" altLang="en-US" sz="1800" b="1" i="0" u="none" strike="noStrike" kern="1200" cap="none" spc="0" normalizeH="0" baseline="0" noProof="0" dirty="0" smtClean="0">
                <a:ln>
                  <a:noFill/>
                </a:ln>
                <a:solidFill>
                  <a:srgbClr val="9A1616"/>
                </a:solidFill>
                <a:effectLst/>
                <a:uLnTx/>
                <a:uFillTx/>
                <a:latin typeface="メイリオ"/>
                <a:ea typeface="メイリオ"/>
                <a:cs typeface="+mn-cs"/>
              </a:rPr>
              <a:t>活動</a:t>
            </a:r>
            <a:endParaRPr kumimoji="1" lang="ja-JP" altLang="en-US" sz="1800" b="1" i="0" u="none" strike="noStrike" kern="1200" cap="none" spc="0" normalizeH="0" baseline="0" noProof="0" dirty="0">
              <a:ln>
                <a:noFill/>
              </a:ln>
              <a:solidFill>
                <a:srgbClr val="9A1616"/>
              </a:solidFill>
              <a:effectLst/>
              <a:uLnTx/>
              <a:uFillTx/>
              <a:latin typeface="メイリオ"/>
              <a:ea typeface="メイリオ"/>
              <a:cs typeface="+mn-cs"/>
            </a:endParaRPr>
          </a:p>
        </p:txBody>
      </p:sp>
      <p:sp>
        <p:nvSpPr>
          <p:cNvPr id="16" name="テキスト ボックス 15"/>
          <p:cNvSpPr txBox="1"/>
          <p:nvPr/>
        </p:nvSpPr>
        <p:spPr>
          <a:xfrm>
            <a:off x="1966273" y="4237850"/>
            <a:ext cx="1727658" cy="285360"/>
          </a:xfrm>
          <a:prstGeom prst="roundRect">
            <a:avLst>
              <a:gd name="adj" fmla="val 50000"/>
            </a:avLst>
          </a:prstGeom>
          <a:solidFill>
            <a:schemeClr val="bg1"/>
          </a:solidFill>
          <a:ln w="28575">
            <a:solidFill>
              <a:srgbClr val="10661A"/>
            </a:solidFill>
          </a:ln>
          <a:effectLst>
            <a:outerShdw blurRad="50800" dist="38100" dir="2700000" algn="tl" rotWithShape="0">
              <a:prstClr val="black">
                <a:alpha val="40000"/>
              </a:prstClr>
            </a:outerShdw>
          </a:effectLst>
        </p:spPr>
        <p:txBody>
          <a:bodyPr wrap="none" lIns="36000" tIns="54000" rIns="36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500" b="1" i="0" u="none" strike="noStrike" kern="1200" cap="none" spc="0" normalizeH="0" baseline="0" noProof="0" dirty="0">
                <a:ln>
                  <a:noFill/>
                </a:ln>
                <a:solidFill>
                  <a:prstClr val="black"/>
                </a:solidFill>
                <a:effectLst/>
                <a:uLnTx/>
                <a:uFillTx/>
                <a:latin typeface="メイリオ"/>
                <a:ea typeface="メイリオ"/>
                <a:cs typeface="メイリオ" panose="020B0604030504040204" pitchFamily="50" charset="-128"/>
              </a:rPr>
              <a:t>フィールドワーク</a:t>
            </a:r>
          </a:p>
        </p:txBody>
      </p:sp>
      <p:pic>
        <p:nvPicPr>
          <p:cNvPr id="40" name="図 3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331639" y="1821141"/>
            <a:ext cx="1375992" cy="886232"/>
          </a:xfrm>
          <a:prstGeom prst="rect">
            <a:avLst/>
          </a:prstGeom>
        </p:spPr>
      </p:pic>
      <p:pic>
        <p:nvPicPr>
          <p:cNvPr id="41" name="図 4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116295" y="2962464"/>
            <a:ext cx="940844" cy="1431719"/>
          </a:xfrm>
          <a:prstGeom prst="rect">
            <a:avLst/>
          </a:prstGeom>
        </p:spPr>
      </p:pic>
    </p:spTree>
    <p:extLst>
      <p:ext uri="{BB962C8B-B14F-4D97-AF65-F5344CB8AC3E}">
        <p14:creationId xmlns:p14="http://schemas.microsoft.com/office/powerpoint/2010/main" val="391483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C:\Users\yumiko\OneDrive\うめきた2期シンポジウム_家\IMG_7973再調整.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0" y="0"/>
            <a:ext cx="8404360" cy="6048672"/>
          </a:xfrm>
          <a:prstGeom prst="rect">
            <a:avLst/>
          </a:prstGeom>
          <a:noFill/>
          <a:extLst>
            <a:ext uri="{909E8E84-426E-40DD-AFC4-6F175D3DCCD1}">
              <a14:hiddenFill xmlns:a14="http://schemas.microsoft.com/office/drawing/2010/main">
                <a:solidFill>
                  <a:srgbClr val="FFFFFF"/>
                </a:solidFill>
              </a14:hiddenFill>
            </a:ext>
          </a:extLst>
        </p:spPr>
      </p:pic>
      <p:sp>
        <p:nvSpPr>
          <p:cNvPr id="14" name="円/楕円 13"/>
          <p:cNvSpPr/>
          <p:nvPr/>
        </p:nvSpPr>
        <p:spPr>
          <a:xfrm>
            <a:off x="1731818" y="624822"/>
            <a:ext cx="5680364" cy="5680364"/>
          </a:xfrm>
          <a:prstGeom prst="ellipse">
            <a:avLst/>
          </a:prstGeom>
          <a:noFill/>
          <a:ln w="12700">
            <a:solidFill>
              <a:schemeClr val="bg1"/>
            </a:solidFill>
          </a:ln>
          <a:effectLst>
            <a:glow rad="444500">
              <a:srgbClr val="FFFF00"/>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8" name="正方形/長方形 17"/>
          <p:cNvSpPr/>
          <p:nvPr/>
        </p:nvSpPr>
        <p:spPr>
          <a:xfrm>
            <a:off x="0" y="3284984"/>
            <a:ext cx="9144000" cy="357301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6" name="正方形/長方形 15"/>
          <p:cNvSpPr/>
          <p:nvPr/>
        </p:nvSpPr>
        <p:spPr>
          <a:xfrm>
            <a:off x="0" y="0"/>
            <a:ext cx="9144000" cy="6858000"/>
          </a:xfrm>
          <a:prstGeom prst="rect">
            <a:avLst/>
          </a:prstGeom>
          <a:blipFill>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nvGrpSpPr>
          <p:cNvPr id="37" name="グループ化 36"/>
          <p:cNvGrpSpPr/>
          <p:nvPr/>
        </p:nvGrpSpPr>
        <p:grpSpPr>
          <a:xfrm>
            <a:off x="1475656" y="1616823"/>
            <a:ext cx="6192688" cy="3943147"/>
            <a:chOff x="1475656" y="1616823"/>
            <a:chExt cx="6192688" cy="3943147"/>
          </a:xfrm>
        </p:grpSpPr>
        <p:grpSp>
          <p:nvGrpSpPr>
            <p:cNvPr id="27" name="グループ化 26"/>
            <p:cNvGrpSpPr/>
            <p:nvPr/>
          </p:nvGrpSpPr>
          <p:grpSpPr>
            <a:xfrm>
              <a:off x="1778854" y="1616823"/>
              <a:ext cx="5586293" cy="3943147"/>
              <a:chOff x="1778854" y="1616823"/>
              <a:chExt cx="5586293" cy="3943147"/>
            </a:xfrm>
          </p:grpSpPr>
          <p:sp>
            <p:nvSpPr>
              <p:cNvPr id="6" name="テキスト ボックス 5"/>
              <p:cNvSpPr txBox="1"/>
              <p:nvPr/>
            </p:nvSpPr>
            <p:spPr>
              <a:xfrm>
                <a:off x="1778854" y="3068960"/>
                <a:ext cx="5586293" cy="1194866"/>
              </a:xfrm>
              <a:prstGeom prst="rect">
                <a:avLst/>
              </a:prstGeom>
              <a:noFill/>
            </p:spPr>
            <p:txBody>
              <a:bodyPr wrap="none" lIns="0" tIns="0" rIns="0" bIns="0" rtlCol="0" anchor="ctr" anchorCtr="0">
                <a:no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marL="0" marR="0" lvl="0" indent="0" algn="ctr" defTabSz="914400" rtl="0" eaLnBrk="1" fontAlgn="auto" latinLnBrk="0" hangingPunct="1">
                  <a:lnSpc>
                    <a:spcPts val="12500"/>
                  </a:lnSpc>
                  <a:spcBef>
                    <a:spcPts val="0"/>
                  </a:spcBef>
                  <a:spcAft>
                    <a:spcPts val="0"/>
                  </a:spcAft>
                  <a:buClrTx/>
                  <a:buSzTx/>
                  <a:buFontTx/>
                  <a:buNone/>
                  <a:tabLst/>
                  <a:defRPr/>
                </a:pPr>
                <a:r>
                  <a:rPr kumimoji="1" lang="ja-JP" altLang="en-US" sz="8000" b="1" i="0" u="none" strike="noStrike" kern="1200" cap="none" spc="0" normalizeH="0" baseline="0" noProof="0" dirty="0" smtClean="0">
                    <a:ln>
                      <a:prstDash val="solid"/>
                    </a:ln>
                    <a:solidFill>
                      <a:prstClr val="white"/>
                    </a:solidFill>
                    <a:effectLst>
                      <a:outerShdw blurRad="50800" dist="38100" dir="2700000" algn="tl" rotWithShape="0">
                        <a:prstClr val="black">
                          <a:alpha val="40000"/>
                        </a:prstClr>
                      </a:outerShdw>
                    </a:effectLst>
                    <a:uLnTx/>
                    <a:uFillTx/>
                    <a:latin typeface="メイリオ" panose="020B0604030504040204" pitchFamily="50" charset="-128"/>
                    <a:ea typeface="メイリオ" panose="020B0604030504040204" pitchFamily="50" charset="-128"/>
                    <a:cs typeface="メイリオ" panose="020B0604030504040204" pitchFamily="50" charset="-128"/>
                  </a:rPr>
                  <a:t>推進協議会</a:t>
                </a:r>
                <a:endParaRPr kumimoji="1" lang="en-US" altLang="ja-JP" sz="9600" b="1" i="0" u="none" strike="noStrike" kern="1200" cap="none" spc="0" normalizeH="0" baseline="0" noProof="0" dirty="0">
                  <a:ln>
                    <a:prstDash val="solid"/>
                  </a:ln>
                  <a:solidFill>
                    <a:prstClr val="white"/>
                  </a:solidFill>
                  <a:effectLst>
                    <a:outerShdw blurRad="50800" dist="38100" dir="2700000" algn="tl" rotWithShape="0">
                      <a:prstClr val="black">
                        <a:alpha val="40000"/>
                      </a:prstClr>
                    </a:outerShdw>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778854" y="4365104"/>
                <a:ext cx="5586293" cy="1194866"/>
              </a:xfrm>
              <a:prstGeom prst="rect">
                <a:avLst/>
              </a:prstGeom>
              <a:noFill/>
            </p:spPr>
            <p:txBody>
              <a:bodyPr wrap="none" lIns="0" tIns="0" rIns="0" bIns="0" rtlCol="0" anchor="ctr" anchorCtr="0">
                <a:noAutofit/>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marL="0" marR="0" lvl="0" indent="0" algn="ctr" defTabSz="914400" rtl="0" eaLnBrk="1" fontAlgn="auto" latinLnBrk="0" hangingPunct="1">
                  <a:lnSpc>
                    <a:spcPts val="12500"/>
                  </a:lnSpc>
                  <a:spcBef>
                    <a:spcPts val="0"/>
                  </a:spcBef>
                  <a:spcAft>
                    <a:spcPts val="0"/>
                  </a:spcAft>
                  <a:buClrTx/>
                  <a:buSzTx/>
                  <a:buFontTx/>
                  <a:buNone/>
                  <a:tabLst/>
                  <a:defRPr/>
                </a:pPr>
                <a:r>
                  <a:rPr kumimoji="1" lang="ja-JP" altLang="en-US" sz="8000" b="1" i="0" u="none" strike="noStrike" kern="1200" cap="none" spc="0" normalizeH="0" baseline="0" noProof="0" dirty="0" smtClean="0">
                    <a:ln>
                      <a:prstDash val="solid"/>
                    </a:ln>
                    <a:solidFill>
                      <a:prstClr val="white"/>
                    </a:solidFill>
                    <a:effectLst>
                      <a:outerShdw blurRad="50800" dist="38100" dir="2700000" algn="tl" rotWithShape="0">
                        <a:prstClr val="black">
                          <a:alpha val="40000"/>
                        </a:prstClr>
                      </a:outerShdw>
                    </a:effectLst>
                    <a:uLnTx/>
                    <a:uFillTx/>
                    <a:latin typeface="メイリオ" panose="020B0604030504040204" pitchFamily="50" charset="-128"/>
                    <a:ea typeface="メイリオ" panose="020B0604030504040204" pitchFamily="50" charset="-128"/>
                    <a:cs typeface="メイリオ" panose="020B0604030504040204" pitchFamily="50" charset="-128"/>
                  </a:rPr>
                  <a:t>設立</a:t>
                </a:r>
                <a:endParaRPr kumimoji="1" lang="en-US" altLang="ja-JP" sz="9600" b="1" i="0" u="none" strike="noStrike" kern="1200" cap="none" spc="0" normalizeH="0" baseline="0" noProof="0" dirty="0">
                  <a:ln>
                    <a:prstDash val="solid"/>
                  </a:ln>
                  <a:solidFill>
                    <a:prstClr val="white"/>
                  </a:solidFill>
                  <a:effectLst>
                    <a:outerShdw blurRad="50800" dist="38100" dir="2700000" algn="tl" rotWithShape="0">
                      <a:prstClr val="black">
                        <a:alpha val="40000"/>
                      </a:prstClr>
                    </a:outerShdw>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26" name="グループ化 25"/>
              <p:cNvGrpSpPr/>
              <p:nvPr/>
            </p:nvGrpSpPr>
            <p:grpSpPr>
              <a:xfrm>
                <a:off x="3643479" y="1616823"/>
                <a:ext cx="1857043" cy="1407513"/>
                <a:chOff x="3643479" y="2005625"/>
                <a:chExt cx="1857043" cy="1407513"/>
              </a:xfrm>
            </p:grpSpPr>
            <p:sp>
              <p:nvSpPr>
                <p:cNvPr id="19" name="円/楕円 18"/>
                <p:cNvSpPr/>
                <p:nvPr/>
              </p:nvSpPr>
              <p:spPr>
                <a:xfrm>
                  <a:off x="3956565" y="2005625"/>
                  <a:ext cx="1230870" cy="1230870"/>
                </a:xfrm>
                <a:prstGeom prst="ellipse">
                  <a:avLst/>
                </a:prstGeom>
                <a:solidFill>
                  <a:srgbClr val="FFC000"/>
                </a:solidFill>
                <a:ln>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 name="テキスト ボックス 4"/>
                <p:cNvSpPr txBox="1"/>
                <p:nvPr/>
              </p:nvSpPr>
              <p:spPr>
                <a:xfrm>
                  <a:off x="3643479" y="2218272"/>
                  <a:ext cx="1857043" cy="1194866"/>
                </a:xfrm>
                <a:prstGeom prst="rect">
                  <a:avLst/>
                </a:prstGeom>
                <a:noFill/>
              </p:spPr>
              <p:txBody>
                <a:bodyPr wrap="non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66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祝</a:t>
                  </a:r>
                  <a:endParaRPr kumimoji="1" lang="en-US" altLang="ja-JP" sz="66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grpSp>
        </p:grpSp>
        <p:cxnSp>
          <p:nvCxnSpPr>
            <p:cNvPr id="29" name="直線コネクタ 28"/>
            <p:cNvCxnSpPr/>
            <p:nvPr/>
          </p:nvCxnSpPr>
          <p:spPr>
            <a:xfrm>
              <a:off x="1475656" y="4263826"/>
              <a:ext cx="6192688" cy="0"/>
            </a:xfrm>
            <a:prstGeom prst="line">
              <a:avLst/>
            </a:prstGeom>
            <a:ln w="57150" cmpd="thinThick">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p:cNvCxnSpPr/>
            <p:nvPr/>
          </p:nvCxnSpPr>
          <p:spPr>
            <a:xfrm>
              <a:off x="2015716" y="3068960"/>
              <a:ext cx="5112568" cy="0"/>
            </a:xfrm>
            <a:prstGeom prst="line">
              <a:avLst/>
            </a:prstGeom>
            <a:ln w="57150" cmpd="thinThick">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0211151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899592" y="3284984"/>
            <a:ext cx="7344816" cy="936104"/>
          </a:xfrm>
          <a:prstGeom prst="roundRect">
            <a:avLst>
              <a:gd name="adj" fmla="val 50000"/>
            </a:avLst>
          </a:prstGeom>
        </p:spPr>
      </p:pic>
      <p:sp>
        <p:nvSpPr>
          <p:cNvPr id="2" name="タイトル 1"/>
          <p:cNvSpPr>
            <a:spLocks noGrp="1"/>
          </p:cNvSpPr>
          <p:nvPr>
            <p:ph type="title"/>
          </p:nvPr>
        </p:nvSpPr>
        <p:spPr/>
        <p:txBody>
          <a:bodyPr/>
          <a:lstStyle/>
          <a:p>
            <a:r>
              <a:rPr lang="ja-JP" altLang="en-US" dirty="0"/>
              <a:t>共</a:t>
            </a:r>
            <a:r>
              <a:rPr lang="ja-JP" altLang="en-US" dirty="0" smtClean="0"/>
              <a:t>創活動を活性化する「みどり」</a:t>
            </a:r>
            <a:endParaRPr kumimoji="1" lang="ja-JP" altLang="en-US" dirty="0"/>
          </a:p>
        </p:txBody>
      </p:sp>
      <p:sp>
        <p:nvSpPr>
          <p:cNvPr id="6" name="テキスト ボックス 5"/>
          <p:cNvSpPr txBox="1"/>
          <p:nvPr/>
        </p:nvSpPr>
        <p:spPr>
          <a:xfrm>
            <a:off x="-36511" y="3419068"/>
            <a:ext cx="9180512" cy="667935"/>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14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outerShdw blurRad="114300" dist="114300" dir="2700000" algn="tl" rotWithShape="0">
                    <a:prstClr val="black"/>
                  </a:outerShdw>
                </a:effectLst>
                <a:uLnTx/>
                <a:uFillTx/>
                <a:latin typeface="メイリオ"/>
                <a:ea typeface="メイリオ"/>
                <a:cs typeface="+mn-cs"/>
              </a:rPr>
              <a:t>産</a:t>
            </a:r>
            <a:r>
              <a:rPr kumimoji="1" lang="ja-JP" altLang="en-US" sz="1800" b="1" i="0" u="none" strike="noStrike" kern="1200" cap="none" spc="0" normalizeH="0" baseline="0" noProof="0" dirty="0">
                <a:ln>
                  <a:noFill/>
                </a:ln>
                <a:solidFill>
                  <a:prstClr val="white"/>
                </a:solidFill>
                <a:effectLst>
                  <a:outerShdw blurRad="114300" dist="114300" dir="2700000" algn="tl" rotWithShape="0">
                    <a:prstClr val="black"/>
                  </a:outerShdw>
                </a:effectLst>
                <a:uLnTx/>
                <a:uFillTx/>
                <a:latin typeface="メイリオ"/>
                <a:ea typeface="メイリオ"/>
                <a:cs typeface="+mn-cs"/>
              </a:rPr>
              <a:t>官学民が混然一体と</a:t>
            </a:r>
            <a:r>
              <a:rPr kumimoji="1" lang="ja-JP" altLang="en-US" sz="1800" b="1" i="0" u="none" strike="noStrike" kern="1200" cap="none" spc="0" normalizeH="0" baseline="0" noProof="0" dirty="0" smtClean="0">
                <a:ln>
                  <a:noFill/>
                </a:ln>
                <a:solidFill>
                  <a:prstClr val="white"/>
                </a:solidFill>
                <a:effectLst>
                  <a:outerShdw blurRad="114300" dist="114300" dir="2700000" algn="tl" rotWithShape="0">
                    <a:prstClr val="black"/>
                  </a:outerShdw>
                </a:effectLst>
                <a:uLnTx/>
                <a:uFillTx/>
                <a:latin typeface="メイリオ"/>
                <a:ea typeface="メイリオ"/>
                <a:cs typeface="+mn-cs"/>
              </a:rPr>
              <a:t>なった「</a:t>
            </a:r>
            <a:r>
              <a:rPr kumimoji="1" lang="ja-JP" altLang="en-US" sz="1800" b="1" i="0" u="none" strike="noStrike" kern="1200" cap="none" spc="0" normalizeH="0" baseline="0" noProof="0" dirty="0">
                <a:ln>
                  <a:noFill/>
                </a:ln>
                <a:solidFill>
                  <a:prstClr val="white"/>
                </a:solidFill>
                <a:effectLst>
                  <a:outerShdw blurRad="114300" dist="114300" dir="2700000" algn="tl" rotWithShape="0">
                    <a:prstClr val="black"/>
                  </a:outerShdw>
                </a:effectLst>
                <a:uLnTx/>
                <a:uFillTx/>
                <a:latin typeface="メイリオ"/>
                <a:ea typeface="メイリオ"/>
                <a:cs typeface="+mn-cs"/>
              </a:rPr>
              <a:t>共</a:t>
            </a:r>
            <a:r>
              <a:rPr kumimoji="1" lang="ja-JP" altLang="en-US" sz="1800" b="1" i="0" u="none" strike="noStrike" kern="1200" cap="none" spc="0" normalizeH="0" baseline="0" noProof="0" dirty="0" smtClean="0">
                <a:ln>
                  <a:noFill/>
                </a:ln>
                <a:solidFill>
                  <a:prstClr val="white"/>
                </a:solidFill>
                <a:effectLst>
                  <a:outerShdw blurRad="114300" dist="114300" dir="2700000" algn="tl" rotWithShape="0">
                    <a:prstClr val="black"/>
                  </a:outerShdw>
                </a:effectLst>
                <a:uLnTx/>
                <a:uFillTx/>
                <a:latin typeface="メイリオ"/>
                <a:ea typeface="メイリオ"/>
                <a:cs typeface="+mn-cs"/>
              </a:rPr>
              <a:t>創活動」を活性化する</a:t>
            </a:r>
            <a:endParaRPr kumimoji="1" lang="en-US" altLang="ja-JP" sz="1800" b="1" i="0" u="none" strike="noStrike" kern="1200" cap="none" spc="0" normalizeH="0" baseline="0" noProof="0" dirty="0" smtClean="0">
              <a:ln>
                <a:noFill/>
              </a:ln>
              <a:solidFill>
                <a:prstClr val="white"/>
              </a:solidFill>
              <a:effectLst>
                <a:outerShdw blurRad="114300" dist="114300" dir="2700000" algn="tl" rotWithShape="0">
                  <a:prstClr val="black"/>
                </a:outerShdw>
              </a:effectLst>
              <a:uLnTx/>
              <a:uFillTx/>
              <a:latin typeface="メイリオ"/>
              <a:ea typeface="メイリオ"/>
              <a:cs typeface="+mn-cs"/>
            </a:endParaRPr>
          </a:p>
          <a:p>
            <a:pPr marL="0" marR="0" lvl="0" indent="0" algn="ctr" defTabSz="914342" rtl="0" eaLnBrk="1" fontAlgn="auto" latinLnBrk="0" hangingPunct="1">
              <a:lnSpc>
                <a:spcPct val="114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outerShdw blurRad="114300" dist="114300" dir="2700000" algn="tl" rotWithShape="0">
                    <a:prstClr val="black"/>
                  </a:outerShdw>
                </a:effectLst>
                <a:uLnTx/>
                <a:uFillTx/>
                <a:latin typeface="メイリオ"/>
                <a:ea typeface="メイリオ"/>
                <a:cs typeface="+mn-cs"/>
              </a:rPr>
              <a:t>比類</a:t>
            </a:r>
            <a:r>
              <a:rPr kumimoji="1" lang="ja-JP" altLang="en-US" sz="1800" b="1" i="0" u="none" strike="noStrike" kern="1200" cap="none" spc="0" normalizeH="0" baseline="0" noProof="0" dirty="0">
                <a:ln>
                  <a:noFill/>
                </a:ln>
                <a:solidFill>
                  <a:prstClr val="white"/>
                </a:solidFill>
                <a:effectLst>
                  <a:outerShdw blurRad="114300" dist="114300" dir="2700000" algn="tl" rotWithShape="0">
                    <a:prstClr val="black"/>
                  </a:outerShdw>
                </a:effectLst>
                <a:uLnTx/>
                <a:uFillTx/>
                <a:latin typeface="メイリオ"/>
                <a:ea typeface="メイリオ"/>
                <a:cs typeface="+mn-cs"/>
              </a:rPr>
              <a:t>なき魅力を</a:t>
            </a:r>
            <a:r>
              <a:rPr kumimoji="1" lang="ja-JP" altLang="en-US" sz="1800" b="1" i="0" u="none" strike="noStrike" kern="1200" cap="none" spc="0" normalizeH="0" baseline="0" noProof="0" dirty="0" smtClean="0">
                <a:ln>
                  <a:noFill/>
                </a:ln>
                <a:solidFill>
                  <a:prstClr val="white"/>
                </a:solidFill>
                <a:effectLst>
                  <a:outerShdw blurRad="114300" dist="114300" dir="2700000" algn="tl" rotWithShape="0">
                    <a:prstClr val="black"/>
                  </a:outerShdw>
                </a:effectLst>
                <a:uLnTx/>
                <a:uFillTx/>
                <a:latin typeface="メイリオ"/>
                <a:ea typeface="メイリオ"/>
                <a:cs typeface="+mn-cs"/>
              </a:rPr>
              <a:t>備えた「</a:t>
            </a:r>
            <a:r>
              <a:rPr kumimoji="1" lang="ja-JP" altLang="en-US" sz="1800" b="1" i="0" u="none" strike="noStrike" kern="1200" cap="none" spc="0" normalizeH="0" baseline="0" noProof="0" dirty="0">
                <a:ln>
                  <a:noFill/>
                </a:ln>
                <a:solidFill>
                  <a:prstClr val="white"/>
                </a:solidFill>
                <a:effectLst>
                  <a:outerShdw blurRad="114300" dist="114300" dir="2700000" algn="tl" rotWithShape="0">
                    <a:prstClr val="black"/>
                  </a:outerShdw>
                </a:effectLst>
                <a:uLnTx/>
                <a:uFillTx/>
                <a:latin typeface="メイリオ"/>
                <a:ea typeface="メイリオ"/>
                <a:cs typeface="+mn-cs"/>
              </a:rPr>
              <a:t>みどり」の</a:t>
            </a:r>
            <a:r>
              <a:rPr kumimoji="1" lang="ja-JP" altLang="en-US" sz="1800" b="1" i="0" u="none" strike="noStrike" kern="1200" cap="none" spc="0" normalizeH="0" baseline="0" noProof="0" dirty="0" smtClean="0">
                <a:ln>
                  <a:noFill/>
                </a:ln>
                <a:solidFill>
                  <a:prstClr val="white"/>
                </a:solidFill>
                <a:effectLst>
                  <a:outerShdw blurRad="114300" dist="114300" dir="2700000" algn="tl" rotWithShape="0">
                    <a:prstClr val="black"/>
                  </a:outerShdw>
                </a:effectLst>
                <a:uLnTx/>
                <a:uFillTx/>
                <a:latin typeface="メイリオ"/>
                <a:ea typeface="メイリオ"/>
                <a:cs typeface="+mn-cs"/>
              </a:rPr>
              <a:t>オープンスペース</a:t>
            </a:r>
            <a:endParaRPr kumimoji="1" lang="ja-JP" altLang="en-US" sz="1800" b="1" i="0" u="none" strike="noStrike" kern="1200" cap="none" spc="0" normalizeH="0" baseline="0" noProof="0" dirty="0">
              <a:ln>
                <a:noFill/>
              </a:ln>
              <a:solidFill>
                <a:prstClr val="white"/>
              </a:solidFill>
              <a:effectLst>
                <a:outerShdw blurRad="114300" dist="114300" dir="2700000" algn="tl" rotWithShape="0">
                  <a:prstClr val="black"/>
                </a:outerShdw>
              </a:effectLst>
              <a:uLnTx/>
              <a:uFillTx/>
              <a:latin typeface="メイリオ"/>
              <a:ea typeface="メイリオ"/>
              <a:cs typeface="+mn-cs"/>
            </a:endParaRPr>
          </a:p>
        </p:txBody>
      </p:sp>
    </p:spTree>
    <p:extLst>
      <p:ext uri="{BB962C8B-B14F-4D97-AF65-F5344CB8AC3E}">
        <p14:creationId xmlns:p14="http://schemas.microsoft.com/office/powerpoint/2010/main" val="3244454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産官学そして市民</a:t>
            </a:r>
            <a:r>
              <a:rPr lang="ja-JP" altLang="en-US" dirty="0"/>
              <a:t>の共創によるイノベーション</a:t>
            </a:r>
            <a:endParaRPr kumimoji="1" lang="ja-JP" altLang="en-US" dirty="0"/>
          </a:p>
        </p:txBody>
      </p:sp>
      <p:pic>
        <p:nvPicPr>
          <p:cNvPr id="3" name="図 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720" y="836712"/>
            <a:ext cx="9145016" cy="5688632"/>
          </a:xfrm>
          <a:prstGeom prst="rect">
            <a:avLst/>
          </a:prstGeom>
        </p:spPr>
      </p:pic>
      <p:sp>
        <p:nvSpPr>
          <p:cNvPr id="6" name="テキスト ボックス 5"/>
          <p:cNvSpPr txBox="1"/>
          <p:nvPr/>
        </p:nvSpPr>
        <p:spPr>
          <a:xfrm>
            <a:off x="755576" y="4437112"/>
            <a:ext cx="7626424" cy="1323439"/>
          </a:xfrm>
          <a:prstGeom prst="rect">
            <a:avLst/>
          </a:prstGeom>
          <a:noFill/>
          <a:effectLst/>
        </p:spPr>
        <p:txBody>
          <a:bodyPr wrap="square" rtlCol="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4000" b="1" i="0" u="none" strike="noStrike" kern="1200" cap="none" spc="0" normalizeH="0" baseline="0" noProof="0" dirty="0" smtClean="0">
                <a:ln>
                  <a:noFill/>
                </a:ln>
                <a:solidFill>
                  <a:prstClr val="white"/>
                </a:solidFill>
                <a:effectLst>
                  <a:glow rad="228600">
                    <a:srgbClr val="000090">
                      <a:satMod val="175000"/>
                      <a:alpha val="40000"/>
                    </a:srgbClr>
                  </a:glow>
                </a:effectLst>
                <a:uLnTx/>
                <a:uFillTx/>
                <a:latin typeface="メイリオ"/>
                <a:ea typeface="メイリオ"/>
                <a:cs typeface="+mn-cs"/>
              </a:rPr>
              <a:t>市民が集うからこそできる</a:t>
            </a:r>
            <a:endParaRPr kumimoji="1" lang="en-US" altLang="ja-JP" sz="4000" b="1" i="0" u="none" strike="noStrike" kern="1200" cap="none" spc="0" normalizeH="0" baseline="0" noProof="0" dirty="0" smtClean="0">
              <a:ln>
                <a:noFill/>
              </a:ln>
              <a:solidFill>
                <a:prstClr val="white"/>
              </a:solidFill>
              <a:effectLst>
                <a:glow rad="228600">
                  <a:srgbClr val="000090">
                    <a:satMod val="175000"/>
                    <a:alpha val="40000"/>
                  </a:srgbClr>
                </a:glow>
              </a:effectLst>
              <a:uLnTx/>
              <a:uFillTx/>
              <a:latin typeface="メイリオ"/>
              <a:ea typeface="メイリオ"/>
              <a:cs typeface="+mn-cs"/>
            </a:endParaRPr>
          </a:p>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4000" b="1" i="0" u="none" strike="noStrike" kern="1200" cap="none" spc="0" normalizeH="0" baseline="0" noProof="0" dirty="0" smtClean="0">
                <a:ln>
                  <a:noFill/>
                </a:ln>
                <a:solidFill>
                  <a:prstClr val="white"/>
                </a:solidFill>
                <a:effectLst>
                  <a:glow rad="228600">
                    <a:srgbClr val="000090">
                      <a:satMod val="175000"/>
                      <a:alpha val="40000"/>
                    </a:srgbClr>
                  </a:glow>
                </a:effectLst>
                <a:uLnTx/>
                <a:uFillTx/>
                <a:latin typeface="メイリオ"/>
                <a:ea typeface="メイリオ"/>
                <a:cs typeface="+mn-cs"/>
              </a:rPr>
              <a:t>イノベーションとは？</a:t>
            </a:r>
            <a:endParaRPr kumimoji="1" lang="ja-JP" altLang="en-US" sz="4000" b="1" i="0" u="none" strike="noStrike" kern="1200" cap="none" spc="0" normalizeH="0" baseline="0" noProof="0" dirty="0">
              <a:ln>
                <a:noFill/>
              </a:ln>
              <a:solidFill>
                <a:prstClr val="white"/>
              </a:solidFill>
              <a:effectLst>
                <a:glow rad="228600">
                  <a:srgbClr val="000090">
                    <a:satMod val="175000"/>
                    <a:alpha val="40000"/>
                  </a:srgbClr>
                </a:glow>
              </a:effectLst>
              <a:uLnTx/>
              <a:uFillTx/>
              <a:latin typeface="メイリオ"/>
              <a:ea typeface="メイリオ"/>
              <a:cs typeface="+mn-cs"/>
            </a:endParaRPr>
          </a:p>
        </p:txBody>
      </p:sp>
    </p:spTree>
    <p:extLst>
      <p:ext uri="{BB962C8B-B14F-4D97-AF65-F5344CB8AC3E}">
        <p14:creationId xmlns:p14="http://schemas.microsoft.com/office/powerpoint/2010/main" val="6820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750"/>
                                        <p:tgtEl>
                                          <p:spTgt spid="6"/>
                                        </p:tgtEl>
                                      </p:cBhvr>
                                    </p:animEffect>
                                    <p:anim calcmode="lin" valueType="num">
                                      <p:cBhvr>
                                        <p:cTn id="8" dur="1750" fill="hold"/>
                                        <p:tgtEl>
                                          <p:spTgt spid="6"/>
                                        </p:tgtEl>
                                        <p:attrNameLst>
                                          <p:attrName>ppt_x</p:attrName>
                                        </p:attrNameLst>
                                      </p:cBhvr>
                                      <p:tavLst>
                                        <p:tav tm="0">
                                          <p:val>
                                            <p:strVal val="#ppt_x"/>
                                          </p:val>
                                        </p:tav>
                                        <p:tav tm="100000">
                                          <p:val>
                                            <p:strVal val="#ppt_x"/>
                                          </p:val>
                                        </p:tav>
                                      </p:tavLst>
                                    </p:anim>
                                    <p:anim calcmode="lin" valueType="num">
                                      <p:cBhvr>
                                        <p:cTn id="9" dur="1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stretch>
            <a:fillRect/>
          </a:stretch>
        </p:blipFill>
        <p:spPr>
          <a:xfrm>
            <a:off x="3635896" y="5387991"/>
            <a:ext cx="1685264" cy="1071149"/>
          </a:xfrm>
          <a:prstGeom prst="rect">
            <a:avLst/>
          </a:prstGeom>
        </p:spPr>
      </p:pic>
      <p:sp>
        <p:nvSpPr>
          <p:cNvPr id="51" name="フリーフォーム 50"/>
          <p:cNvSpPr/>
          <p:nvPr/>
        </p:nvSpPr>
        <p:spPr>
          <a:xfrm flipH="1" flipV="1">
            <a:off x="4864608" y="5145496"/>
            <a:ext cx="1556678" cy="1044059"/>
          </a:xfrm>
          <a:custGeom>
            <a:avLst/>
            <a:gdLst>
              <a:gd name="connsiteX0" fmla="*/ 0 w 924339"/>
              <a:gd name="connsiteY0" fmla="*/ 0 h 655983"/>
              <a:gd name="connsiteX1" fmla="*/ 924339 w 924339"/>
              <a:gd name="connsiteY1" fmla="*/ 655983 h 655983"/>
            </a:gdLst>
            <a:ahLst/>
            <a:cxnLst>
              <a:cxn ang="0">
                <a:pos x="connsiteX0" y="connsiteY0"/>
              </a:cxn>
              <a:cxn ang="0">
                <a:pos x="connsiteX1" y="connsiteY1"/>
              </a:cxn>
            </a:cxnLst>
            <a:rect l="l" t="t" r="r" b="b"/>
            <a:pathLst>
              <a:path w="924339" h="655983">
                <a:moveTo>
                  <a:pt x="0" y="0"/>
                </a:moveTo>
                <a:lnTo>
                  <a:pt x="924339" y="655983"/>
                </a:lnTo>
              </a:path>
            </a:pathLst>
          </a:custGeom>
          <a:noFill/>
          <a:ln w="57150">
            <a:solidFill>
              <a:srgbClr val="21713A"/>
            </a:solidFill>
          </a:ln>
        </p:spPr>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50" name="フリーフォーム 49"/>
          <p:cNvSpPr/>
          <p:nvPr/>
        </p:nvSpPr>
        <p:spPr>
          <a:xfrm flipH="1" flipV="1">
            <a:off x="5044049" y="4972950"/>
            <a:ext cx="1325152" cy="556242"/>
          </a:xfrm>
          <a:custGeom>
            <a:avLst/>
            <a:gdLst>
              <a:gd name="connsiteX0" fmla="*/ 0 w 924339"/>
              <a:gd name="connsiteY0" fmla="*/ 0 h 655983"/>
              <a:gd name="connsiteX1" fmla="*/ 924339 w 924339"/>
              <a:gd name="connsiteY1" fmla="*/ 655983 h 655983"/>
            </a:gdLst>
            <a:ahLst/>
            <a:cxnLst>
              <a:cxn ang="0">
                <a:pos x="connsiteX0" y="connsiteY0"/>
              </a:cxn>
              <a:cxn ang="0">
                <a:pos x="connsiteX1" y="connsiteY1"/>
              </a:cxn>
            </a:cxnLst>
            <a:rect l="l" t="t" r="r" b="b"/>
            <a:pathLst>
              <a:path w="924339" h="655983">
                <a:moveTo>
                  <a:pt x="0" y="0"/>
                </a:moveTo>
                <a:lnTo>
                  <a:pt x="924339" y="655983"/>
                </a:lnTo>
              </a:path>
            </a:pathLst>
          </a:custGeom>
          <a:noFill/>
          <a:ln w="57150">
            <a:solidFill>
              <a:srgbClr val="21713A"/>
            </a:solidFill>
          </a:ln>
        </p:spPr>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9" name="フリーフォーム 48"/>
          <p:cNvSpPr/>
          <p:nvPr/>
        </p:nvSpPr>
        <p:spPr>
          <a:xfrm flipH="1">
            <a:off x="4897655" y="4754651"/>
            <a:ext cx="1326476" cy="46026"/>
          </a:xfrm>
          <a:custGeom>
            <a:avLst/>
            <a:gdLst>
              <a:gd name="connsiteX0" fmla="*/ 0 w 924339"/>
              <a:gd name="connsiteY0" fmla="*/ 0 h 655983"/>
              <a:gd name="connsiteX1" fmla="*/ 924339 w 924339"/>
              <a:gd name="connsiteY1" fmla="*/ 655983 h 655983"/>
            </a:gdLst>
            <a:ahLst/>
            <a:cxnLst>
              <a:cxn ang="0">
                <a:pos x="connsiteX0" y="connsiteY0"/>
              </a:cxn>
              <a:cxn ang="0">
                <a:pos x="connsiteX1" y="connsiteY1"/>
              </a:cxn>
            </a:cxnLst>
            <a:rect l="l" t="t" r="r" b="b"/>
            <a:pathLst>
              <a:path w="924339" h="655983">
                <a:moveTo>
                  <a:pt x="0" y="0"/>
                </a:moveTo>
                <a:lnTo>
                  <a:pt x="924339" y="655983"/>
                </a:lnTo>
              </a:path>
            </a:pathLst>
          </a:custGeom>
          <a:noFill/>
          <a:ln w="57150">
            <a:solidFill>
              <a:srgbClr val="21713A"/>
            </a:solidFill>
          </a:ln>
        </p:spPr>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8" name="フリーフォーム 47"/>
          <p:cNvSpPr/>
          <p:nvPr/>
        </p:nvSpPr>
        <p:spPr>
          <a:xfrm flipH="1">
            <a:off x="4751905" y="4058872"/>
            <a:ext cx="1163166" cy="907090"/>
          </a:xfrm>
          <a:custGeom>
            <a:avLst/>
            <a:gdLst>
              <a:gd name="connsiteX0" fmla="*/ 0 w 924339"/>
              <a:gd name="connsiteY0" fmla="*/ 0 h 655983"/>
              <a:gd name="connsiteX1" fmla="*/ 924339 w 924339"/>
              <a:gd name="connsiteY1" fmla="*/ 655983 h 655983"/>
            </a:gdLst>
            <a:ahLst/>
            <a:cxnLst>
              <a:cxn ang="0">
                <a:pos x="connsiteX0" y="connsiteY0"/>
              </a:cxn>
              <a:cxn ang="0">
                <a:pos x="connsiteX1" y="connsiteY1"/>
              </a:cxn>
            </a:cxnLst>
            <a:rect l="l" t="t" r="r" b="b"/>
            <a:pathLst>
              <a:path w="924339" h="655983">
                <a:moveTo>
                  <a:pt x="0" y="0"/>
                </a:moveTo>
                <a:lnTo>
                  <a:pt x="924339" y="655983"/>
                </a:lnTo>
              </a:path>
            </a:pathLst>
          </a:custGeom>
          <a:noFill/>
          <a:ln w="57150">
            <a:solidFill>
              <a:srgbClr val="21713A"/>
            </a:solidFill>
          </a:ln>
        </p:spPr>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7" name="フリーフォーム 46"/>
          <p:cNvSpPr/>
          <p:nvPr/>
        </p:nvSpPr>
        <p:spPr>
          <a:xfrm flipV="1">
            <a:off x="3059339" y="5226199"/>
            <a:ext cx="884584" cy="921047"/>
          </a:xfrm>
          <a:custGeom>
            <a:avLst/>
            <a:gdLst>
              <a:gd name="connsiteX0" fmla="*/ 0 w 924339"/>
              <a:gd name="connsiteY0" fmla="*/ 0 h 655983"/>
              <a:gd name="connsiteX1" fmla="*/ 924339 w 924339"/>
              <a:gd name="connsiteY1" fmla="*/ 655983 h 655983"/>
            </a:gdLst>
            <a:ahLst/>
            <a:cxnLst>
              <a:cxn ang="0">
                <a:pos x="connsiteX0" y="connsiteY0"/>
              </a:cxn>
              <a:cxn ang="0">
                <a:pos x="connsiteX1" y="connsiteY1"/>
              </a:cxn>
            </a:cxnLst>
            <a:rect l="l" t="t" r="r" b="b"/>
            <a:pathLst>
              <a:path w="924339" h="655983">
                <a:moveTo>
                  <a:pt x="0" y="0"/>
                </a:moveTo>
                <a:lnTo>
                  <a:pt x="924339" y="655983"/>
                </a:lnTo>
              </a:path>
            </a:pathLst>
          </a:custGeom>
          <a:noFill/>
          <a:ln w="57150">
            <a:solidFill>
              <a:srgbClr val="21713A"/>
            </a:solidFill>
          </a:ln>
        </p:spPr>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6" name="フリーフォーム 45"/>
          <p:cNvSpPr/>
          <p:nvPr/>
        </p:nvSpPr>
        <p:spPr>
          <a:xfrm flipV="1">
            <a:off x="2627784" y="4800676"/>
            <a:ext cx="1775227" cy="686207"/>
          </a:xfrm>
          <a:custGeom>
            <a:avLst/>
            <a:gdLst>
              <a:gd name="connsiteX0" fmla="*/ 0 w 924339"/>
              <a:gd name="connsiteY0" fmla="*/ 0 h 655983"/>
              <a:gd name="connsiteX1" fmla="*/ 924339 w 924339"/>
              <a:gd name="connsiteY1" fmla="*/ 655983 h 655983"/>
            </a:gdLst>
            <a:ahLst/>
            <a:cxnLst>
              <a:cxn ang="0">
                <a:pos x="connsiteX0" y="connsiteY0"/>
              </a:cxn>
              <a:cxn ang="0">
                <a:pos x="connsiteX1" y="connsiteY1"/>
              </a:cxn>
            </a:cxnLst>
            <a:rect l="l" t="t" r="r" b="b"/>
            <a:pathLst>
              <a:path w="924339" h="655983">
                <a:moveTo>
                  <a:pt x="0" y="0"/>
                </a:moveTo>
                <a:lnTo>
                  <a:pt x="924339" y="655983"/>
                </a:lnTo>
              </a:path>
            </a:pathLst>
          </a:custGeom>
          <a:noFill/>
          <a:ln w="57150">
            <a:solidFill>
              <a:srgbClr val="21713A"/>
            </a:solidFill>
          </a:ln>
        </p:spPr>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5" name="フリーフォーム 44"/>
          <p:cNvSpPr/>
          <p:nvPr/>
        </p:nvSpPr>
        <p:spPr>
          <a:xfrm>
            <a:off x="2411760" y="4758194"/>
            <a:ext cx="1845501" cy="45719"/>
          </a:xfrm>
          <a:custGeom>
            <a:avLst/>
            <a:gdLst>
              <a:gd name="connsiteX0" fmla="*/ 0 w 924339"/>
              <a:gd name="connsiteY0" fmla="*/ 0 h 655983"/>
              <a:gd name="connsiteX1" fmla="*/ 924339 w 924339"/>
              <a:gd name="connsiteY1" fmla="*/ 655983 h 655983"/>
            </a:gdLst>
            <a:ahLst/>
            <a:cxnLst>
              <a:cxn ang="0">
                <a:pos x="connsiteX0" y="connsiteY0"/>
              </a:cxn>
              <a:cxn ang="0">
                <a:pos x="connsiteX1" y="connsiteY1"/>
              </a:cxn>
            </a:cxnLst>
            <a:rect l="l" t="t" r="r" b="b"/>
            <a:pathLst>
              <a:path w="924339" h="655983">
                <a:moveTo>
                  <a:pt x="0" y="0"/>
                </a:moveTo>
                <a:lnTo>
                  <a:pt x="924339" y="655983"/>
                </a:lnTo>
              </a:path>
            </a:pathLst>
          </a:custGeom>
          <a:noFill/>
          <a:ln w="57150">
            <a:solidFill>
              <a:srgbClr val="21713A"/>
            </a:solidFill>
          </a:ln>
        </p:spPr>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44" name="フリーフォーム 43"/>
          <p:cNvSpPr/>
          <p:nvPr/>
        </p:nvSpPr>
        <p:spPr>
          <a:xfrm>
            <a:off x="2845542" y="4050168"/>
            <a:ext cx="1259319" cy="601345"/>
          </a:xfrm>
          <a:custGeom>
            <a:avLst/>
            <a:gdLst>
              <a:gd name="connsiteX0" fmla="*/ 0 w 924339"/>
              <a:gd name="connsiteY0" fmla="*/ 0 h 655983"/>
              <a:gd name="connsiteX1" fmla="*/ 924339 w 924339"/>
              <a:gd name="connsiteY1" fmla="*/ 655983 h 655983"/>
            </a:gdLst>
            <a:ahLst/>
            <a:cxnLst>
              <a:cxn ang="0">
                <a:pos x="connsiteX0" y="connsiteY0"/>
              </a:cxn>
              <a:cxn ang="0">
                <a:pos x="connsiteX1" y="connsiteY1"/>
              </a:cxn>
            </a:cxnLst>
            <a:rect l="l" t="t" r="r" b="b"/>
            <a:pathLst>
              <a:path w="924339" h="655983">
                <a:moveTo>
                  <a:pt x="0" y="0"/>
                </a:moveTo>
                <a:lnTo>
                  <a:pt x="924339" y="655983"/>
                </a:lnTo>
              </a:path>
            </a:pathLst>
          </a:custGeom>
          <a:noFill/>
          <a:ln w="57150">
            <a:solidFill>
              <a:srgbClr val="21713A"/>
            </a:solidFill>
          </a:ln>
        </p:spPr>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6" name="角丸四角形 5"/>
          <p:cNvSpPr/>
          <p:nvPr/>
        </p:nvSpPr>
        <p:spPr>
          <a:xfrm>
            <a:off x="3827504" y="815974"/>
            <a:ext cx="4920959" cy="792088"/>
          </a:xfrm>
          <a:prstGeom prst="roundRect">
            <a:avLst/>
          </a:prstGeom>
          <a:solidFill>
            <a:schemeClr val="bg1"/>
          </a:solidFill>
          <a:ln w="57150">
            <a:solidFill>
              <a:schemeClr val="accent3">
                <a:lumMod val="60000"/>
                <a:lumOff val="40000"/>
              </a:schemeClr>
            </a:solidFill>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5" name="角丸四角形 4"/>
          <p:cNvSpPr/>
          <p:nvPr/>
        </p:nvSpPr>
        <p:spPr>
          <a:xfrm>
            <a:off x="395536" y="815974"/>
            <a:ext cx="3240360" cy="792088"/>
          </a:xfrm>
          <a:prstGeom prst="roundRect">
            <a:avLst/>
          </a:prstGeom>
          <a:solidFill>
            <a:srgbClr val="10661A"/>
          </a:solidFill>
          <a:ln w="57150">
            <a:solidFill>
              <a:srgbClr val="10661A"/>
            </a:solidFill>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p:txBody>
          <a:bodyPr/>
          <a:lstStyle/>
          <a:p>
            <a:r>
              <a:rPr kumimoji="1" lang="ja-JP" altLang="en-US" dirty="0" smtClean="0"/>
              <a:t>うめきた</a:t>
            </a:r>
            <a:r>
              <a:rPr kumimoji="1" lang="en-US" altLang="ja-JP" dirty="0" smtClean="0"/>
              <a:t>2</a:t>
            </a:r>
            <a:r>
              <a:rPr kumimoji="1" lang="ja-JP" altLang="en-US" dirty="0" smtClean="0"/>
              <a:t>期の実現に向けたフレームワーク</a:t>
            </a:r>
            <a:endParaRPr kumimoji="1" lang="ja-JP" altLang="en-US" dirty="0"/>
          </a:p>
        </p:txBody>
      </p:sp>
      <p:sp>
        <p:nvSpPr>
          <p:cNvPr id="3" name="テキスト ボックス 2"/>
          <p:cNvSpPr txBox="1"/>
          <p:nvPr/>
        </p:nvSpPr>
        <p:spPr>
          <a:xfrm>
            <a:off x="575556" y="847595"/>
            <a:ext cx="2880321" cy="728849"/>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25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うめきた２期の実現に</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342" rtl="0" eaLnBrk="1" fontAlgn="auto" latinLnBrk="0" hangingPunct="1">
              <a:lnSpc>
                <a:spcPct val="125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向けた</a:t>
            </a: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「推進主体</a:t>
            </a: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a:t>
            </a:r>
            <a:endPar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4" name="テキスト ボックス 3"/>
          <p:cNvSpPr txBox="1"/>
          <p:nvPr/>
        </p:nvSpPr>
        <p:spPr>
          <a:xfrm>
            <a:off x="4102062" y="827141"/>
            <a:ext cx="4486824" cy="773092"/>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just" defTabSz="914342" rtl="0" eaLnBrk="1" fontAlgn="auto" latinLnBrk="0" hangingPunct="1">
              <a:lnSpc>
                <a:spcPct val="114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産</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官学民「共創」の</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考えのもと</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、経済関連団体、民間企業、国</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・地方自治体等</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の行政</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団体や</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、大学</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等の研究機関</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NPO</a:t>
            </a:r>
            <a:r>
              <a:rPr kumimoji="1" lang="ja-JP" altLang="en-US" sz="1400" b="1" i="0" u="none" strike="noStrike" kern="1200" cap="none" spc="0" normalizeH="0" baseline="0" noProof="0" dirty="0" err="1" smtClean="0">
                <a:ln>
                  <a:noFill/>
                </a:ln>
                <a:solidFill>
                  <a:prstClr val="black"/>
                </a:solidFill>
                <a:effectLst/>
                <a:uLnTx/>
                <a:uFillTx/>
                <a:latin typeface="メイリオ"/>
                <a:ea typeface="メイリオ"/>
                <a:cs typeface="+mn-cs"/>
              </a:rPr>
              <a:t>、</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市民</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団体等で構成される「推進主体」を設ける</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8" name="右矢印 7"/>
          <p:cNvSpPr/>
          <p:nvPr/>
        </p:nvSpPr>
        <p:spPr>
          <a:xfrm>
            <a:off x="3597755" y="1031998"/>
            <a:ext cx="452740" cy="400994"/>
          </a:xfrm>
          <a:prstGeom prst="rightArrow">
            <a:avLst>
              <a:gd name="adj1" fmla="val 50000"/>
              <a:gd name="adj2" fmla="val 32134"/>
            </a:avLst>
          </a:prstGeom>
          <a:solidFill>
            <a:srgbClr val="10661A"/>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grpSp>
        <p:nvGrpSpPr>
          <p:cNvPr id="19" name="グループ化 18"/>
          <p:cNvGrpSpPr/>
          <p:nvPr/>
        </p:nvGrpSpPr>
        <p:grpSpPr>
          <a:xfrm>
            <a:off x="354230" y="1738466"/>
            <a:ext cx="8466242" cy="792088"/>
            <a:chOff x="881058" y="1903220"/>
            <a:chExt cx="8278405" cy="792088"/>
          </a:xfrm>
        </p:grpSpPr>
        <p:sp>
          <p:nvSpPr>
            <p:cNvPr id="9" name="角丸四角形 8"/>
            <p:cNvSpPr/>
            <p:nvPr/>
          </p:nvSpPr>
          <p:spPr>
            <a:xfrm>
              <a:off x="4313027" y="1903220"/>
              <a:ext cx="4776942" cy="792088"/>
            </a:xfrm>
            <a:prstGeom prst="roundRect">
              <a:avLst/>
            </a:prstGeom>
            <a:solidFill>
              <a:schemeClr val="bg1"/>
            </a:solidFill>
            <a:ln w="57150">
              <a:solidFill>
                <a:schemeClr val="accent3">
                  <a:lumMod val="60000"/>
                  <a:lumOff val="40000"/>
                </a:schemeClr>
              </a:solidFill>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10" name="角丸四角形 9"/>
            <p:cNvSpPr/>
            <p:nvPr/>
          </p:nvSpPr>
          <p:spPr>
            <a:xfrm>
              <a:off x="881058" y="1903220"/>
              <a:ext cx="3208856" cy="792088"/>
            </a:xfrm>
            <a:prstGeom prst="roundRect">
              <a:avLst/>
            </a:prstGeom>
            <a:solidFill>
              <a:srgbClr val="14864A"/>
            </a:solidFill>
            <a:ln w="57150">
              <a:solidFill>
                <a:srgbClr val="14864A"/>
              </a:solidFill>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11" name="テキスト ボックス 10"/>
            <p:cNvSpPr txBox="1"/>
            <p:nvPr/>
          </p:nvSpPr>
          <p:spPr>
            <a:xfrm>
              <a:off x="1061078" y="2116621"/>
              <a:ext cx="2880321" cy="365288"/>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25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タウンマネジメント</a:t>
              </a:r>
            </a:p>
          </p:txBody>
        </p:sp>
        <p:sp>
          <p:nvSpPr>
            <p:cNvPr id="12" name="テキスト ボックス 11"/>
            <p:cNvSpPr txBox="1"/>
            <p:nvPr/>
          </p:nvSpPr>
          <p:spPr>
            <a:xfrm>
              <a:off x="4550951" y="2035508"/>
              <a:ext cx="4608512" cy="527512"/>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just" defTabSz="914342" rtl="0" eaLnBrk="1" fontAlgn="auto" latinLnBrk="0" hangingPunct="1">
                <a:lnSpc>
                  <a:spcPct val="114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関係主体の参画に</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よる</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TM</a:t>
              </a:r>
              <a:r>
                <a:rPr kumimoji="1" lang="en-US" altLang="ja-JP" sz="1400" b="1" i="0" u="none" strike="noStrike" kern="1200" cap="none" spc="-600" normalizeH="0" baseline="0" noProof="0" dirty="0" smtClean="0">
                  <a:ln>
                    <a:noFill/>
                  </a:ln>
                  <a:solidFill>
                    <a:prstClr val="black"/>
                  </a:solidFill>
                  <a:effectLst/>
                  <a:uLnTx/>
                  <a:uFillTx/>
                  <a:latin typeface="メイリオ"/>
                  <a:ea typeface="メイリオ"/>
                  <a:cs typeface="+mn-cs"/>
                </a:rPr>
                <a:t>O</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タウンマネジメント組織</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just" defTabSz="914342" rtl="0" eaLnBrk="1" fontAlgn="auto" latinLnBrk="0" hangingPunct="1">
                <a:lnSpc>
                  <a:spcPct val="114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に</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よる開発地区の一体的な経営および管理運営を図る。</a:t>
              </a:r>
            </a:p>
          </p:txBody>
        </p:sp>
        <p:sp>
          <p:nvSpPr>
            <p:cNvPr id="13" name="右矢印 12"/>
            <p:cNvSpPr/>
            <p:nvPr/>
          </p:nvSpPr>
          <p:spPr>
            <a:xfrm>
              <a:off x="4066531" y="2119244"/>
              <a:ext cx="456463" cy="400994"/>
            </a:xfrm>
            <a:prstGeom prst="rightArrow">
              <a:avLst>
                <a:gd name="adj1" fmla="val 50000"/>
                <a:gd name="adj2" fmla="val 32134"/>
              </a:avLst>
            </a:prstGeom>
            <a:solidFill>
              <a:srgbClr val="14864A"/>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grpSp>
      <p:grpSp>
        <p:nvGrpSpPr>
          <p:cNvPr id="20" name="グループ化 19"/>
          <p:cNvGrpSpPr/>
          <p:nvPr/>
        </p:nvGrpSpPr>
        <p:grpSpPr>
          <a:xfrm>
            <a:off x="395536" y="2655570"/>
            <a:ext cx="8350351" cy="930585"/>
            <a:chOff x="1479870" y="2820324"/>
            <a:chExt cx="8208910" cy="930585"/>
          </a:xfrm>
        </p:grpSpPr>
        <p:sp>
          <p:nvSpPr>
            <p:cNvPr id="14" name="角丸四角形 13"/>
            <p:cNvSpPr/>
            <p:nvPr/>
          </p:nvSpPr>
          <p:spPr>
            <a:xfrm>
              <a:off x="4911837" y="2820324"/>
              <a:ext cx="4776943" cy="930585"/>
            </a:xfrm>
            <a:prstGeom prst="roundRect">
              <a:avLst/>
            </a:prstGeom>
            <a:solidFill>
              <a:schemeClr val="bg1"/>
            </a:solidFill>
            <a:ln w="57150">
              <a:solidFill>
                <a:schemeClr val="accent3">
                  <a:lumMod val="60000"/>
                  <a:lumOff val="40000"/>
                </a:schemeClr>
              </a:solidFill>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15" name="角丸四角形 14"/>
            <p:cNvSpPr/>
            <p:nvPr/>
          </p:nvSpPr>
          <p:spPr>
            <a:xfrm>
              <a:off x="1479870" y="2820324"/>
              <a:ext cx="3196867" cy="930584"/>
            </a:xfrm>
            <a:prstGeom prst="roundRect">
              <a:avLst/>
            </a:prstGeom>
            <a:solidFill>
              <a:srgbClr val="4D9703"/>
            </a:solidFill>
            <a:ln w="57150">
              <a:solidFill>
                <a:srgbClr val="4D9703"/>
              </a:solidFill>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16" name="テキスト ボックス 15"/>
            <p:cNvSpPr txBox="1"/>
            <p:nvPr/>
          </p:nvSpPr>
          <p:spPr>
            <a:xfrm>
              <a:off x="1659889" y="2921192"/>
              <a:ext cx="2880321" cy="728849"/>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25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ビジョン実現に</a:t>
              </a: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向けた</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342" rtl="0" eaLnBrk="1" fontAlgn="auto" latinLnBrk="0" hangingPunct="1">
                <a:lnSpc>
                  <a:spcPct val="125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仕組みづくり</a:t>
              </a:r>
              <a:endPar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7" name="テキスト ボックス 16"/>
            <p:cNvSpPr txBox="1"/>
            <p:nvPr/>
          </p:nvSpPr>
          <p:spPr>
            <a:xfrm>
              <a:off x="5114424" y="2899075"/>
              <a:ext cx="4552160" cy="773092"/>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just" defTabSz="914342" rtl="0" eaLnBrk="1" fontAlgn="auto" latinLnBrk="0" hangingPunct="1">
                <a:lnSpc>
                  <a:spcPct val="114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先行開発区域の事業化手法を先例とし、２期開発に</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おけるナレッジキャピタル</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に推進主体を誘導し、円滑</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かつ持続的</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な運営を可能とする管理運営体制を構築することが重要</a:t>
              </a:r>
            </a:p>
          </p:txBody>
        </p:sp>
        <p:sp>
          <p:nvSpPr>
            <p:cNvPr id="18" name="右矢印 17"/>
            <p:cNvSpPr/>
            <p:nvPr/>
          </p:nvSpPr>
          <p:spPr>
            <a:xfrm>
              <a:off x="4665344" y="3085119"/>
              <a:ext cx="435403" cy="400994"/>
            </a:xfrm>
            <a:prstGeom prst="rightArrow">
              <a:avLst>
                <a:gd name="adj1" fmla="val 50000"/>
                <a:gd name="adj2" fmla="val 32134"/>
              </a:avLst>
            </a:prstGeom>
            <a:solidFill>
              <a:srgbClr val="4D9703"/>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grpSp>
      <p:sp>
        <p:nvSpPr>
          <p:cNvPr id="22" name="テキスト ボックス 21"/>
          <p:cNvSpPr txBox="1"/>
          <p:nvPr/>
        </p:nvSpPr>
        <p:spPr>
          <a:xfrm>
            <a:off x="3203848" y="4834717"/>
            <a:ext cx="2484276" cy="528794"/>
          </a:xfrm>
          <a:prstGeom prst="rect">
            <a:avLst/>
          </a:prstGeom>
          <a:noFill/>
          <a:ln>
            <a:noFill/>
          </a:ln>
          <a:effectLst/>
          <a:scene3d>
            <a:camera prst="orthographicFront"/>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sp3d z="25400"/>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a:ln w="0"/>
                <a:solidFill>
                  <a:prstClr val="white"/>
                </a:solidFill>
                <a:effectLst>
                  <a:outerShdw blurRad="127000" dist="38100" dir="2700000" algn="tl" rotWithShape="0">
                    <a:prstClr val="black"/>
                  </a:outerShdw>
                </a:effectLst>
                <a:uLnTx/>
                <a:uFillTx/>
                <a:latin typeface="メイリオ"/>
                <a:ea typeface="メイリオ"/>
                <a:cs typeface="+mn-cs"/>
              </a:rPr>
              <a:t>推進主体</a:t>
            </a:r>
          </a:p>
        </p:txBody>
      </p:sp>
      <p:sp>
        <p:nvSpPr>
          <p:cNvPr id="24" name="テキスト ボックス 23"/>
          <p:cNvSpPr txBox="1"/>
          <p:nvPr/>
        </p:nvSpPr>
        <p:spPr>
          <a:xfrm>
            <a:off x="3131840" y="4452823"/>
            <a:ext cx="2700300" cy="374906"/>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white"/>
                </a:solidFill>
                <a:effectLst>
                  <a:outerShdw blurRad="127000" dist="38100" dir="2700000" algn="tl" rotWithShape="0">
                    <a:prstClr val="black"/>
                  </a:outerShdw>
                </a:effectLst>
                <a:uLnTx/>
                <a:uFillTx/>
                <a:latin typeface="メイリオ"/>
                <a:ea typeface="メイリオ"/>
                <a:cs typeface="+mn-cs"/>
              </a:rPr>
              <a:t>うめきた</a:t>
            </a:r>
            <a:r>
              <a:rPr kumimoji="1" lang="en-US" altLang="ja-JP" sz="1100" b="1" i="0" u="none" strike="noStrike" kern="1200" cap="none" spc="0" normalizeH="0" baseline="0" noProof="0" dirty="0" smtClean="0">
                <a:ln>
                  <a:noFill/>
                </a:ln>
                <a:solidFill>
                  <a:prstClr val="white"/>
                </a:solidFill>
                <a:effectLst>
                  <a:outerShdw blurRad="127000" dist="38100" dir="2700000" algn="tl" rotWithShape="0">
                    <a:prstClr val="black"/>
                  </a:outerShdw>
                </a:effectLst>
                <a:uLnTx/>
                <a:uFillTx/>
                <a:latin typeface="メイリオ"/>
                <a:ea typeface="メイリオ"/>
                <a:cs typeface="+mn-cs"/>
              </a:rPr>
              <a:t>2</a:t>
            </a:r>
            <a:r>
              <a:rPr kumimoji="1" lang="ja-JP" altLang="en-US" sz="1100" b="1" i="0" u="none" strike="noStrike" kern="1200" cap="none" spc="0" normalizeH="0" baseline="0" noProof="0" dirty="0" smtClean="0">
                <a:ln>
                  <a:noFill/>
                </a:ln>
                <a:solidFill>
                  <a:prstClr val="white"/>
                </a:solidFill>
                <a:effectLst>
                  <a:outerShdw blurRad="127000" dist="38100" dir="2700000" algn="tl" rotWithShape="0">
                    <a:prstClr val="black"/>
                  </a:outerShdw>
                </a:effectLst>
                <a:uLnTx/>
                <a:uFillTx/>
                <a:latin typeface="メイリオ"/>
                <a:ea typeface="メイリオ"/>
                <a:cs typeface="+mn-cs"/>
              </a:rPr>
              <a:t>期の実現に</a:t>
            </a:r>
            <a:endParaRPr kumimoji="1" lang="en-US" altLang="ja-JP" sz="1100" b="1" i="0" u="none" strike="noStrike" kern="1200" cap="none" spc="0" normalizeH="0" baseline="0" noProof="0" dirty="0" smtClean="0">
              <a:ln>
                <a:noFill/>
              </a:ln>
              <a:solidFill>
                <a:prstClr val="white"/>
              </a:solidFill>
              <a:effectLst>
                <a:outerShdw blurRad="127000" dist="38100" dir="2700000" algn="tl" rotWithShape="0">
                  <a:prstClr val="black"/>
                </a:outerShdw>
              </a:effectLst>
              <a:uLnTx/>
              <a:uFillTx/>
              <a:latin typeface="メイリオ"/>
              <a:ea typeface="メイリオ"/>
              <a:cs typeface="+mn-cs"/>
            </a:endParaRPr>
          </a:p>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white"/>
                </a:solidFill>
                <a:effectLst>
                  <a:outerShdw blurRad="127000" dist="38100" dir="2700000" algn="tl" rotWithShape="0">
                    <a:prstClr val="black"/>
                  </a:outerShdw>
                </a:effectLst>
                <a:uLnTx/>
                <a:uFillTx/>
                <a:latin typeface="メイリオ"/>
                <a:ea typeface="メイリオ"/>
                <a:cs typeface="+mn-cs"/>
              </a:rPr>
              <a:t>取り組む主体</a:t>
            </a:r>
            <a:endParaRPr kumimoji="1" lang="ja-JP" altLang="en-US" sz="1100" b="1" i="0" u="none" strike="noStrike" kern="1200" cap="none" spc="0" normalizeH="0" baseline="0" noProof="0" dirty="0">
              <a:ln>
                <a:noFill/>
              </a:ln>
              <a:solidFill>
                <a:prstClr val="white"/>
              </a:solidFill>
              <a:effectLst>
                <a:outerShdw blurRad="127000" dist="38100" dir="2700000" algn="tl" rotWithShape="0">
                  <a:prstClr val="black"/>
                </a:outerShdw>
              </a:effectLst>
              <a:uLnTx/>
              <a:uFillTx/>
              <a:latin typeface="メイリオ"/>
              <a:ea typeface="メイリオ"/>
              <a:cs typeface="+mn-cs"/>
            </a:endParaRPr>
          </a:p>
        </p:txBody>
      </p:sp>
      <p:sp>
        <p:nvSpPr>
          <p:cNvPr id="27" name="テキスト ボックス 26"/>
          <p:cNvSpPr txBox="1"/>
          <p:nvPr/>
        </p:nvSpPr>
        <p:spPr>
          <a:xfrm>
            <a:off x="1957072" y="3879337"/>
            <a:ext cx="1379120" cy="28800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民間企業</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28" name="図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367" y="3907566"/>
            <a:ext cx="716436" cy="720082"/>
          </a:xfrm>
          <a:prstGeom prst="rect">
            <a:avLst/>
          </a:prstGeom>
        </p:spPr>
      </p:pic>
      <p:sp>
        <p:nvSpPr>
          <p:cNvPr id="29" name="テキスト ボックス 28"/>
          <p:cNvSpPr txBox="1"/>
          <p:nvPr/>
        </p:nvSpPr>
        <p:spPr>
          <a:xfrm>
            <a:off x="395536" y="4609030"/>
            <a:ext cx="2376264" cy="28800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国立研究所・国立研究機構</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31" name="テキスト ボックス 30"/>
          <p:cNvSpPr txBox="1"/>
          <p:nvPr/>
        </p:nvSpPr>
        <p:spPr>
          <a:xfrm>
            <a:off x="867585" y="5338723"/>
            <a:ext cx="1944216" cy="28800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関西の国公私立大学</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32" name="テキスト ボックス 31"/>
          <p:cNvSpPr txBox="1"/>
          <p:nvPr/>
        </p:nvSpPr>
        <p:spPr>
          <a:xfrm>
            <a:off x="1908825" y="6068415"/>
            <a:ext cx="1427367" cy="28800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地方自治体</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33" name="図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1094" y="5733747"/>
            <a:ext cx="714622" cy="716436"/>
          </a:xfrm>
          <a:prstGeom prst="rect">
            <a:avLst/>
          </a:prstGeom>
        </p:spPr>
      </p:pic>
      <p:pic>
        <p:nvPicPr>
          <p:cNvPr id="26" name="図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8739" y="3698138"/>
            <a:ext cx="720082" cy="720082"/>
          </a:xfrm>
          <a:prstGeom prst="rect">
            <a:avLst/>
          </a:prstGeom>
        </p:spPr>
      </p:pic>
      <p:pic>
        <p:nvPicPr>
          <p:cNvPr id="30" name="図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028" y="5017311"/>
            <a:ext cx="716436" cy="716436"/>
          </a:xfrm>
          <a:prstGeom prst="rect">
            <a:avLst/>
          </a:prstGeom>
        </p:spPr>
      </p:pic>
      <p:sp>
        <p:nvSpPr>
          <p:cNvPr id="34" name="テキスト ボックス 33"/>
          <p:cNvSpPr txBox="1"/>
          <p:nvPr/>
        </p:nvSpPr>
        <p:spPr>
          <a:xfrm>
            <a:off x="5466230" y="3879337"/>
            <a:ext cx="1379120" cy="28800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市民、</a:t>
            </a:r>
            <a:r>
              <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n-cs"/>
              </a:rPr>
              <a:t>NPO</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35" name="図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7945" y="3698138"/>
            <a:ext cx="720082" cy="720082"/>
          </a:xfrm>
          <a:prstGeom prst="rect">
            <a:avLst/>
          </a:prstGeom>
        </p:spPr>
      </p:pic>
      <p:sp>
        <p:nvSpPr>
          <p:cNvPr id="36" name="テキスト ボックス 35"/>
          <p:cNvSpPr txBox="1"/>
          <p:nvPr/>
        </p:nvSpPr>
        <p:spPr>
          <a:xfrm>
            <a:off x="5988813" y="4609030"/>
            <a:ext cx="2376264" cy="28800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関西の経済関連団体</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38" name="図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07777" y="3907566"/>
            <a:ext cx="848645" cy="855157"/>
          </a:xfrm>
          <a:prstGeom prst="rect">
            <a:avLst/>
          </a:prstGeom>
        </p:spPr>
      </p:pic>
      <p:sp>
        <p:nvSpPr>
          <p:cNvPr id="39" name="テキスト ボックス 38"/>
          <p:cNvSpPr txBox="1"/>
          <p:nvPr/>
        </p:nvSpPr>
        <p:spPr>
          <a:xfrm>
            <a:off x="6075979" y="5338723"/>
            <a:ext cx="1827529" cy="28800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中央官庁</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40" name="図 3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89661" y="5065516"/>
            <a:ext cx="720082" cy="720082"/>
          </a:xfrm>
          <a:prstGeom prst="rect">
            <a:avLst/>
          </a:prstGeom>
        </p:spPr>
      </p:pic>
      <p:sp>
        <p:nvSpPr>
          <p:cNvPr id="41" name="テキスト ボックス 40"/>
          <p:cNvSpPr txBox="1"/>
          <p:nvPr/>
        </p:nvSpPr>
        <p:spPr>
          <a:xfrm>
            <a:off x="5466230" y="6068415"/>
            <a:ext cx="1698058" cy="288000"/>
          </a:xfrm>
          <a:prstGeom prst="roundRect">
            <a:avLst>
              <a:gd name="adj" fmla="val 50000"/>
            </a:avLst>
          </a:prstGeom>
          <a:ln/>
        </p:spPr>
        <p:style>
          <a:lnRef idx="1">
            <a:schemeClr val="accent1"/>
          </a:lnRef>
          <a:fillRef idx="3">
            <a:schemeClr val="accent1"/>
          </a:fillRef>
          <a:effectRef idx="2">
            <a:schemeClr val="accent1"/>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国際機関</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43" name="図 4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00531" y="5739058"/>
            <a:ext cx="720082" cy="720082"/>
          </a:xfrm>
          <a:prstGeom prst="rect">
            <a:avLst/>
          </a:prstGeom>
        </p:spPr>
      </p:pic>
      <p:sp>
        <p:nvSpPr>
          <p:cNvPr id="53" name="円/楕円 24"/>
          <p:cNvSpPr/>
          <p:nvPr/>
        </p:nvSpPr>
        <p:spPr>
          <a:xfrm>
            <a:off x="3241586" y="4221088"/>
            <a:ext cx="2336792" cy="1242783"/>
          </a:xfrm>
          <a:prstGeom prst="ellipse">
            <a:avLst/>
          </a:prstGeom>
          <a:gradFill>
            <a:gsLst>
              <a:gs pos="0">
                <a:srgbClr val="7BD323"/>
              </a:gs>
              <a:gs pos="57800">
                <a:srgbClr val="10661A"/>
              </a:gs>
              <a:gs pos="100000">
                <a:schemeClr val="accent1">
                  <a:lumMod val="50000"/>
                </a:schemeClr>
              </a:gs>
            </a:gsLst>
          </a:gradFill>
        </p:spPr>
        <p:style>
          <a:lnRef idx="1">
            <a:schemeClr val="accent3"/>
          </a:lnRef>
          <a:fillRef idx="3">
            <a:schemeClr val="accent3"/>
          </a:fillRef>
          <a:effectRef idx="2">
            <a:schemeClr val="accent3"/>
          </a:effectRef>
          <a:fontRef idx="minor">
            <a:schemeClr val="lt1"/>
          </a:fontRef>
        </p:style>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54" name="テキスト ボックス 53"/>
          <p:cNvSpPr txBox="1"/>
          <p:nvPr/>
        </p:nvSpPr>
        <p:spPr>
          <a:xfrm>
            <a:off x="3095836" y="4390520"/>
            <a:ext cx="2700300" cy="374906"/>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white"/>
                </a:solidFill>
                <a:effectLst>
                  <a:outerShdw blurRad="127000" dist="38100" dir="2700000" algn="tl" rotWithShape="0">
                    <a:prstClr val="black"/>
                  </a:outerShdw>
                </a:effectLst>
                <a:uLnTx/>
                <a:uFillTx/>
                <a:latin typeface="メイリオ"/>
                <a:ea typeface="メイリオ"/>
                <a:cs typeface="+mn-cs"/>
              </a:rPr>
              <a:t>うめきた</a:t>
            </a:r>
            <a:r>
              <a:rPr kumimoji="1" lang="en-US" altLang="ja-JP" sz="1100" b="1" i="0" u="none" strike="noStrike" kern="1200" cap="none" spc="0" normalizeH="0" baseline="0" noProof="0" dirty="0" smtClean="0">
                <a:ln>
                  <a:noFill/>
                </a:ln>
                <a:solidFill>
                  <a:prstClr val="white"/>
                </a:solidFill>
                <a:effectLst>
                  <a:outerShdw blurRad="127000" dist="38100" dir="2700000" algn="tl" rotWithShape="0">
                    <a:prstClr val="black"/>
                  </a:outerShdw>
                </a:effectLst>
                <a:uLnTx/>
                <a:uFillTx/>
                <a:latin typeface="メイリオ"/>
                <a:ea typeface="メイリオ"/>
                <a:cs typeface="+mn-cs"/>
              </a:rPr>
              <a:t>2</a:t>
            </a:r>
            <a:r>
              <a:rPr kumimoji="1" lang="ja-JP" altLang="en-US" sz="1100" b="1" i="0" u="none" strike="noStrike" kern="1200" cap="none" spc="0" normalizeH="0" baseline="0" noProof="0" dirty="0" smtClean="0">
                <a:ln>
                  <a:noFill/>
                </a:ln>
                <a:solidFill>
                  <a:prstClr val="white"/>
                </a:solidFill>
                <a:effectLst>
                  <a:outerShdw blurRad="127000" dist="38100" dir="2700000" algn="tl" rotWithShape="0">
                    <a:prstClr val="black"/>
                  </a:outerShdw>
                </a:effectLst>
                <a:uLnTx/>
                <a:uFillTx/>
                <a:latin typeface="メイリオ"/>
                <a:ea typeface="メイリオ"/>
                <a:cs typeface="+mn-cs"/>
              </a:rPr>
              <a:t>期の実現に</a:t>
            </a:r>
            <a:endParaRPr kumimoji="1" lang="en-US" altLang="ja-JP" sz="1100" b="1" i="0" u="none" strike="noStrike" kern="1200" cap="none" spc="0" normalizeH="0" baseline="0" noProof="0" dirty="0" smtClean="0">
              <a:ln>
                <a:noFill/>
              </a:ln>
              <a:solidFill>
                <a:prstClr val="white"/>
              </a:solidFill>
              <a:effectLst>
                <a:outerShdw blurRad="127000" dist="38100" dir="2700000" algn="tl" rotWithShape="0">
                  <a:prstClr val="black"/>
                </a:outerShdw>
              </a:effectLst>
              <a:uLnTx/>
              <a:uFillTx/>
              <a:latin typeface="メイリオ"/>
              <a:ea typeface="メイリオ"/>
              <a:cs typeface="+mn-cs"/>
            </a:endParaRPr>
          </a:p>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white"/>
                </a:solidFill>
                <a:effectLst>
                  <a:outerShdw blurRad="127000" dist="38100" dir="2700000" algn="tl" rotWithShape="0">
                    <a:prstClr val="black"/>
                  </a:outerShdw>
                </a:effectLst>
                <a:uLnTx/>
                <a:uFillTx/>
                <a:latin typeface="メイリオ"/>
                <a:ea typeface="メイリオ"/>
                <a:cs typeface="+mn-cs"/>
              </a:rPr>
              <a:t>取り組む主体</a:t>
            </a:r>
            <a:endParaRPr kumimoji="1" lang="ja-JP" altLang="en-US" sz="1100" b="1" i="0" u="none" strike="noStrike" kern="1200" cap="none" spc="0" normalizeH="0" baseline="0" noProof="0" dirty="0">
              <a:ln>
                <a:noFill/>
              </a:ln>
              <a:solidFill>
                <a:prstClr val="white"/>
              </a:solidFill>
              <a:effectLst>
                <a:outerShdw blurRad="127000" dist="38100" dir="2700000" algn="tl" rotWithShape="0">
                  <a:prstClr val="black"/>
                </a:outerShdw>
              </a:effectLst>
              <a:uLnTx/>
              <a:uFillTx/>
              <a:latin typeface="メイリオ"/>
              <a:ea typeface="メイリオ"/>
              <a:cs typeface="+mn-cs"/>
            </a:endParaRPr>
          </a:p>
        </p:txBody>
      </p:sp>
      <p:sp>
        <p:nvSpPr>
          <p:cNvPr id="55" name="テキスト ボックス 54"/>
          <p:cNvSpPr txBox="1"/>
          <p:nvPr/>
        </p:nvSpPr>
        <p:spPr>
          <a:xfrm>
            <a:off x="3167844" y="4772414"/>
            <a:ext cx="2484276" cy="528794"/>
          </a:xfrm>
          <a:prstGeom prst="rect">
            <a:avLst/>
          </a:prstGeom>
          <a:noFill/>
          <a:ln>
            <a:noFill/>
          </a:ln>
          <a:effectLst/>
          <a:scene3d>
            <a:camera prst="orthographicFront"/>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sp3d z="25400"/>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0" normalizeH="0" baseline="0" noProof="0" dirty="0">
                <a:ln w="0"/>
                <a:solidFill>
                  <a:prstClr val="white"/>
                </a:solidFill>
                <a:effectLst>
                  <a:outerShdw blurRad="127000" dist="38100" dir="2700000" algn="tl" rotWithShape="0">
                    <a:prstClr val="black"/>
                  </a:outerShdw>
                </a:effectLst>
                <a:uLnTx/>
                <a:uFillTx/>
                <a:latin typeface="メイリオ"/>
                <a:ea typeface="メイリオ"/>
                <a:cs typeface="+mn-cs"/>
              </a:rPr>
              <a:t>推進主体</a:t>
            </a:r>
          </a:p>
        </p:txBody>
      </p:sp>
    </p:spTree>
    <p:extLst>
      <p:ext uri="{BB962C8B-B14F-4D97-AF65-F5344CB8AC3E}">
        <p14:creationId xmlns:p14="http://schemas.microsoft.com/office/powerpoint/2010/main" val="26605531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円/楕円 15"/>
          <p:cNvSpPr/>
          <p:nvPr/>
        </p:nvSpPr>
        <p:spPr>
          <a:xfrm>
            <a:off x="1674495" y="486232"/>
            <a:ext cx="5832648" cy="5832648"/>
          </a:xfrm>
          <a:prstGeom prst="ellipse">
            <a:avLst/>
          </a:prstGeom>
          <a:solidFill>
            <a:schemeClr val="bg1"/>
          </a:solidFill>
          <a:ln w="381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p:nvSpPr>
        <p:spPr>
          <a:xfrm>
            <a:off x="1674495" y="486232"/>
            <a:ext cx="5832648" cy="5832648"/>
          </a:xfrm>
          <a:prstGeom prst="ellipse">
            <a:avLst/>
          </a:prstGeom>
          <a:blipFill>
            <a:blip r:embed="rId2" cstate="print">
              <a:extLst>
                <a:ext uri="{28A0092B-C50C-407E-A947-70E740481C1C}">
                  <a14:useLocalDpi xmlns:a14="http://schemas.microsoft.com/office/drawing/2010/main"/>
                </a:ext>
              </a:extLst>
            </a:blip>
            <a:srcRect/>
            <a:stretch>
              <a:fillRect l="5233" t="55392" r="941" b="-6280"/>
            </a:stretch>
          </a:blipFill>
          <a:ln w="381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p:cNvSpPr txBox="1"/>
          <p:nvPr/>
        </p:nvSpPr>
        <p:spPr>
          <a:xfrm>
            <a:off x="1778853" y="1086012"/>
            <a:ext cx="5586293" cy="1194866"/>
          </a:xfrm>
          <a:prstGeom prst="rect">
            <a:avLst/>
          </a:prstGeom>
          <a:noFill/>
        </p:spPr>
        <p:txBody>
          <a:bodyPr wrap="none" lIns="0" tIns="0" rIns="0" bIns="0" rtlCol="0" anchor="ctr" anchorCtr="0">
            <a:noAutofit/>
          </a:bodyPr>
          <a:lstStyle/>
          <a:p>
            <a:pPr lvl="0" algn="ctr" defTabSz="914400">
              <a:lnSpc>
                <a:spcPts val="12500"/>
              </a:lnSpc>
              <a:defRPr/>
            </a:pPr>
            <a:endParaRPr lang="ja-JP" altLang="en-US" sz="6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3" name="テキスト ボックス 12"/>
          <p:cNvSpPr txBox="1"/>
          <p:nvPr/>
        </p:nvSpPr>
        <p:spPr>
          <a:xfrm>
            <a:off x="1778853" y="1237271"/>
            <a:ext cx="5586293" cy="1194866"/>
          </a:xfrm>
          <a:prstGeom prst="rect">
            <a:avLst/>
          </a:prstGeom>
          <a:noFill/>
        </p:spPr>
        <p:txBody>
          <a:bodyPr wrap="none" lIns="0" tIns="0" rIns="0" bIns="0" rtlCol="0" anchor="ctr" anchorCtr="0">
            <a:noAutofit/>
          </a:bodyPr>
          <a:lstStyle/>
          <a:p>
            <a:pPr algn="ctr" defTabSz="914400">
              <a:lnSpc>
                <a:spcPts val="12500"/>
              </a:lnSpc>
              <a:defRPr/>
            </a:pPr>
            <a:r>
              <a:rPr lang="ja-JP" altLang="en-US" sz="6600" b="1" dirty="0">
                <a:latin typeface="メイリオ" panose="020B0604030504040204" pitchFamily="50" charset="-128"/>
                <a:ea typeface="メイリオ" panose="020B0604030504040204" pitchFamily="50" charset="-128"/>
                <a:cs typeface="メイリオ" panose="020B0604030504040204" pitchFamily="50" charset="-128"/>
              </a:rPr>
              <a:t>地域</a:t>
            </a:r>
            <a:r>
              <a:rPr lang="ja-JP" altLang="en-US" sz="6600" b="1" dirty="0" smtClean="0">
                <a:latin typeface="メイリオ" panose="020B0604030504040204" pitchFamily="50" charset="-128"/>
                <a:ea typeface="メイリオ" panose="020B0604030504040204" pitchFamily="50" charset="-128"/>
                <a:cs typeface="メイリオ" panose="020B0604030504040204" pitchFamily="50" charset="-128"/>
              </a:rPr>
              <a:t>社会</a:t>
            </a:r>
            <a:endParaRPr kumimoji="1" lang="en-US" altLang="ja-JP" sz="8000" b="1"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1778853" y="2233476"/>
            <a:ext cx="5586293" cy="1194866"/>
          </a:xfrm>
          <a:prstGeom prst="rect">
            <a:avLst/>
          </a:prstGeom>
          <a:noFill/>
        </p:spPr>
        <p:txBody>
          <a:bodyPr wrap="none" lIns="0" tIns="0" rIns="0" bIns="0" rtlCol="0" anchor="ctr" anchorCtr="0">
            <a:noAutofit/>
          </a:bodyPr>
          <a:lstStyle/>
          <a:p>
            <a:pPr algn="ctr" defTabSz="914400">
              <a:lnSpc>
                <a:spcPts val="12500"/>
              </a:lnSpc>
              <a:defRPr/>
            </a:pPr>
            <a:r>
              <a:rPr lang="ja-JP" altLang="en-US" sz="6600" b="1" dirty="0">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6600" b="1" dirty="0" smtClean="0">
                <a:latin typeface="メイリオ" panose="020B0604030504040204" pitchFamily="50" charset="-128"/>
                <a:ea typeface="メイリオ" panose="020B0604030504040204" pitchFamily="50" charset="-128"/>
                <a:cs typeface="メイリオ" panose="020B0604030504040204" pitchFamily="50" charset="-128"/>
              </a:rPr>
              <a:t>の</a:t>
            </a:r>
            <a:r>
              <a:rPr lang="ja-JP" altLang="en-US" sz="66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共</a:t>
            </a:r>
            <a:r>
              <a:rPr lang="ja-JP" altLang="en-US" sz="6600" b="1" dirty="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創</a:t>
            </a:r>
          </a:p>
        </p:txBody>
      </p:sp>
      <p:pic>
        <p:nvPicPr>
          <p:cNvPr id="2" name="図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88928" y="4638817"/>
            <a:ext cx="1680063" cy="1680063"/>
          </a:xfrm>
          <a:prstGeom prst="ellipse">
            <a:avLst/>
          </a:prstGeom>
          <a:effectLst>
            <a:outerShdw blurRad="50800" dist="38100" dir="2700000" algn="tl" rotWithShape="0">
              <a:prstClr val="black">
                <a:alpha val="40000"/>
              </a:prstClr>
            </a:outerShdw>
          </a:effectLst>
        </p:spPr>
      </p:pic>
      <p:pic>
        <p:nvPicPr>
          <p:cNvPr id="8" name="図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64858" y="2817826"/>
            <a:ext cx="1985081" cy="1985081"/>
          </a:xfrm>
          <a:prstGeom prst="ellipse">
            <a:avLst/>
          </a:prstGeom>
          <a:effectLst>
            <a:outerShdw blurRad="50800" dist="38100" dir="2700000" algn="tl" rotWithShape="0">
              <a:prstClr val="black">
                <a:alpha val="40000"/>
              </a:prstClr>
            </a:outerShdw>
          </a:effectLst>
        </p:spPr>
      </p:pic>
      <p:pic>
        <p:nvPicPr>
          <p:cNvPr id="9" name="図 8"/>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372200" y="5192891"/>
            <a:ext cx="1440159" cy="1440159"/>
          </a:xfrm>
          <a:prstGeom prst="ellipse">
            <a:avLst/>
          </a:prstGeom>
          <a:effectLst>
            <a:outerShdw blurRad="50800" dist="38100" dir="2700000" algn="tl" rotWithShape="0">
              <a:prstClr val="black">
                <a:alpha val="40000"/>
              </a:prstClr>
            </a:outerShdw>
          </a:effectLst>
        </p:spPr>
      </p:pic>
      <p:pic>
        <p:nvPicPr>
          <p:cNvPr id="10" name="図 9"/>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6674184" y="82112"/>
            <a:ext cx="1971134" cy="1971134"/>
          </a:xfrm>
          <a:prstGeom prst="ellipse">
            <a:avLst/>
          </a:prstGeom>
          <a:effectLst>
            <a:outerShdw blurRad="50800" dist="38100" dir="2700000" algn="tl" rotWithShape="0">
              <a:prstClr val="black">
                <a:alpha val="40000"/>
              </a:prstClr>
            </a:outerShdw>
          </a:effectLst>
        </p:spPr>
      </p:pic>
      <p:pic>
        <p:nvPicPr>
          <p:cNvPr id="17" name="図 16"/>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88949" y="948788"/>
            <a:ext cx="2569376" cy="2569376"/>
          </a:xfrm>
          <a:prstGeom prst="ellipse">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5357021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大阪で取り組むべき社会課題</a:t>
            </a:r>
            <a:endParaRPr kumimoji="1" lang="ja-JP" altLang="en-US" dirty="0"/>
          </a:p>
        </p:txBody>
      </p:sp>
      <p:grpSp>
        <p:nvGrpSpPr>
          <p:cNvPr id="235" name="グループ化 234"/>
          <p:cNvGrpSpPr/>
          <p:nvPr/>
        </p:nvGrpSpPr>
        <p:grpSpPr>
          <a:xfrm>
            <a:off x="268288" y="805793"/>
            <a:ext cx="8767887" cy="5664137"/>
            <a:chOff x="268288" y="805793"/>
            <a:chExt cx="8767887" cy="5664137"/>
          </a:xfrm>
        </p:grpSpPr>
        <p:sp>
          <p:nvSpPr>
            <p:cNvPr id="120" name="角丸四角形 119"/>
            <p:cNvSpPr/>
            <p:nvPr/>
          </p:nvSpPr>
          <p:spPr>
            <a:xfrm>
              <a:off x="268288" y="805793"/>
              <a:ext cx="8659812" cy="1008062"/>
            </a:xfrm>
            <a:prstGeom prst="roundRect">
              <a:avLst>
                <a:gd name="adj" fmla="val 6063"/>
              </a:avLst>
            </a:prstGeom>
            <a:solidFill>
              <a:srgbClr val="10661A"/>
            </a:solidFill>
            <a:ln w="38100" cap="flat" cmpd="sng" algn="ctr">
              <a:no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119" name="テキスト ボックス 118"/>
            <p:cNvSpPr txBox="1"/>
            <p:nvPr/>
          </p:nvSpPr>
          <p:spPr>
            <a:xfrm>
              <a:off x="334963" y="820080"/>
              <a:ext cx="8593137" cy="1000125"/>
            </a:xfrm>
            <a:prstGeom prst="rect">
              <a:avLst/>
            </a:prstGeom>
            <a:noFill/>
            <a:ln>
              <a:noFill/>
            </a:ln>
          </p:spPr>
          <p:txBody>
            <a:bodyPr>
              <a:spAutoFit/>
            </a:bodyPr>
            <a:lstStyle/>
            <a:p>
              <a:pPr marL="180000" indent="-180000" defTabSz="457200">
                <a:spcAft>
                  <a:spcPts val="600"/>
                </a:spcAft>
                <a:buClr>
                  <a:schemeClr val="accent2"/>
                </a:buClr>
                <a:buFont typeface="Wingdings" panose="05000000000000000000" pitchFamily="2" charset="2"/>
                <a:buChar char="l"/>
                <a:defRPr/>
              </a:pPr>
              <a:r>
                <a:rPr lang="ja-JP" altLang="en-US" b="1" dirty="0">
                  <a:solidFill>
                    <a:schemeClr val="bg1"/>
                  </a:solidFill>
                  <a:latin typeface="Meiryo UI" panose="020B0604030504040204" pitchFamily="50" charset="-128"/>
                  <a:ea typeface="Meiryo UI" panose="020B0604030504040204" pitchFamily="50" charset="-128"/>
                </a:rPr>
                <a:t>大阪の事業所数、従業者数の減少率は、全国平均よりさらに大きい（シェア縮小）</a:t>
              </a:r>
              <a:endParaRPr lang="en-US" altLang="ja-JP" b="1" dirty="0">
                <a:solidFill>
                  <a:schemeClr val="bg1"/>
                </a:solidFill>
                <a:latin typeface="Meiryo UI" panose="020B0604030504040204" pitchFamily="50" charset="-128"/>
                <a:ea typeface="Meiryo UI" panose="020B0604030504040204" pitchFamily="50" charset="-128"/>
              </a:endParaRPr>
            </a:p>
            <a:p>
              <a:pPr marL="180000" indent="-180000" defTabSz="457200">
                <a:buClr>
                  <a:schemeClr val="accent2"/>
                </a:buClr>
                <a:buFont typeface="Wingdings" panose="05000000000000000000" pitchFamily="2" charset="2"/>
                <a:buChar char="l"/>
                <a:defRPr/>
              </a:pPr>
              <a:r>
                <a:rPr lang="ja-JP" altLang="en-US" b="1" dirty="0">
                  <a:solidFill>
                    <a:schemeClr val="bg1"/>
                  </a:solidFill>
                  <a:latin typeface="Meiryo UI" panose="020B0604030504040204" pitchFamily="50" charset="-128"/>
                  <a:ea typeface="Meiryo UI" panose="020B0604030504040204" pitchFamily="50" charset="-128"/>
                </a:rPr>
                <a:t>大阪は、「寿命」と「健康寿命」、ならびにその差（不健康な期間）は全国最低レベル</a:t>
              </a:r>
              <a:endParaRPr lang="en-US" altLang="ja-JP" b="1" dirty="0">
                <a:solidFill>
                  <a:schemeClr val="bg1"/>
                </a:solidFill>
                <a:latin typeface="Meiryo UI" panose="020B0604030504040204" pitchFamily="50" charset="-128"/>
                <a:ea typeface="Meiryo UI" panose="020B0604030504040204" pitchFamily="50" charset="-128"/>
              </a:endParaRPr>
            </a:p>
            <a:p>
              <a:pPr marL="285750" indent="-285750" defTabSz="457200">
                <a:spcAft>
                  <a:spcPts val="600"/>
                </a:spcAft>
                <a:buClr>
                  <a:schemeClr val="accent2"/>
                </a:buClr>
                <a:buFont typeface="Wingdings" panose="05000000000000000000" pitchFamily="2" charset="2"/>
                <a:buChar char="Ø"/>
                <a:defRPr/>
              </a:pPr>
              <a:r>
                <a:rPr lang="ja-JP" altLang="en-US" b="1" dirty="0">
                  <a:solidFill>
                    <a:schemeClr val="bg1"/>
                  </a:solidFill>
                  <a:latin typeface="Meiryo UI" panose="020B0604030504040204" pitchFamily="50" charset="-128"/>
                  <a:ea typeface="Meiryo UI" panose="020B0604030504040204" pitchFamily="50" charset="-128"/>
                </a:rPr>
                <a:t>不健康な期間の短縮だけでなく、社会で活躍できる期間「社会寿命」の延伸が必要</a:t>
              </a:r>
              <a:endParaRPr lang="en-US" altLang="ja-JP" b="1" dirty="0">
                <a:solidFill>
                  <a:schemeClr val="bg1"/>
                </a:solidFill>
                <a:latin typeface="Meiryo UI" panose="020B0604030504040204" pitchFamily="50" charset="-128"/>
                <a:ea typeface="Meiryo UI" panose="020B0604030504040204" pitchFamily="50" charset="-128"/>
              </a:endParaRPr>
            </a:p>
          </p:txBody>
        </p:sp>
        <p:pic>
          <p:nvPicPr>
            <p:cNvPr id="121" name="図 6"/>
            <p:cNvPicPr>
              <a:picLocks noChangeAspect="1" noChangeArrowheads="1"/>
            </p:cNvPicPr>
            <p:nvPr/>
          </p:nvPicPr>
          <p:blipFill>
            <a:blip r:embed="rId2" cstate="print">
              <a:extLst>
                <a:ext uri="{28A0092B-C50C-407E-A947-70E740481C1C}">
                  <a14:useLocalDpi xmlns:a14="http://schemas.microsoft.com/office/drawing/2010/main"/>
                </a:ext>
              </a:extLst>
            </a:blip>
            <a:srcRect t="48042" b="-7057"/>
            <a:stretch>
              <a:fillRect/>
            </a:stretch>
          </p:blipFill>
          <p:spPr bwMode="auto">
            <a:xfrm>
              <a:off x="347788" y="2131293"/>
              <a:ext cx="4518025" cy="433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 name="テキスト ボックス 2"/>
            <p:cNvSpPr txBox="1">
              <a:spLocks noChangeArrowheads="1"/>
            </p:cNvSpPr>
            <p:nvPr/>
          </p:nvSpPr>
          <p:spPr bwMode="auto">
            <a:xfrm>
              <a:off x="976438" y="6111155"/>
              <a:ext cx="2684462"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b="1" smtClean="0">
                  <a:solidFill>
                    <a:srgbClr val="000000"/>
                  </a:solidFill>
                  <a:latin typeface="Meiryo UI" pitchFamily="50" charset="-128"/>
                  <a:ea typeface="Meiryo UI" pitchFamily="50" charset="-128"/>
                </a:rPr>
                <a:t>事業者数と従業者数の推移</a:t>
              </a:r>
            </a:p>
          </p:txBody>
        </p:sp>
        <p:sp>
          <p:nvSpPr>
            <p:cNvPr id="123" name="上下矢印 122"/>
            <p:cNvSpPr/>
            <p:nvPr/>
          </p:nvSpPr>
          <p:spPr>
            <a:xfrm>
              <a:off x="2260725" y="4372843"/>
              <a:ext cx="176213" cy="893762"/>
            </a:xfrm>
            <a:prstGeom prst="upDownArrow">
              <a:avLst/>
            </a:prstGeom>
            <a:solidFill>
              <a:srgbClr val="055DCD"/>
            </a:solidFill>
            <a:ln w="25400" cap="flat" cmpd="sng" algn="ctr">
              <a:no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124" name="上下矢印 123"/>
            <p:cNvSpPr/>
            <p:nvPr/>
          </p:nvSpPr>
          <p:spPr>
            <a:xfrm>
              <a:off x="3660900" y="3637830"/>
              <a:ext cx="176213" cy="638175"/>
            </a:xfrm>
            <a:prstGeom prst="upDownArrow">
              <a:avLst/>
            </a:prstGeom>
            <a:solidFill>
              <a:srgbClr val="055DCD"/>
            </a:solidFill>
            <a:ln w="25400" cap="flat" cmpd="sng" algn="ctr">
              <a:no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125" name="上下矢印 124"/>
            <p:cNvSpPr/>
            <p:nvPr/>
          </p:nvSpPr>
          <p:spPr>
            <a:xfrm>
              <a:off x="1419350" y="3480668"/>
              <a:ext cx="176213" cy="563562"/>
            </a:xfrm>
            <a:prstGeom prst="upDownArrow">
              <a:avLst/>
            </a:prstGeom>
            <a:solidFill>
              <a:srgbClr val="055DCD"/>
            </a:solidFill>
            <a:ln w="25400" cap="flat" cmpd="sng" algn="ctr">
              <a:no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126" name="テキスト ボックス 13"/>
            <p:cNvSpPr txBox="1">
              <a:spLocks noChangeArrowheads="1"/>
            </p:cNvSpPr>
            <p:nvPr/>
          </p:nvSpPr>
          <p:spPr bwMode="auto">
            <a:xfrm>
              <a:off x="5496050" y="6111155"/>
              <a:ext cx="27019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b="1" smtClean="0">
                  <a:solidFill>
                    <a:srgbClr val="000000"/>
                  </a:solidFill>
                  <a:latin typeface="Meiryo UI" pitchFamily="50" charset="-128"/>
                  <a:ea typeface="Meiryo UI" pitchFamily="50" charset="-128"/>
                </a:rPr>
                <a:t>都道府県別寿命と健康寿命</a:t>
              </a:r>
            </a:p>
          </p:txBody>
        </p:sp>
        <p:sp>
          <p:nvSpPr>
            <p:cNvPr id="127" name="上下矢印 126"/>
            <p:cNvSpPr/>
            <p:nvPr/>
          </p:nvSpPr>
          <p:spPr>
            <a:xfrm>
              <a:off x="4397500" y="4220443"/>
              <a:ext cx="176213" cy="893762"/>
            </a:xfrm>
            <a:prstGeom prst="upDownArrow">
              <a:avLst/>
            </a:prstGeom>
            <a:solidFill>
              <a:srgbClr val="055DCD"/>
            </a:solidFill>
            <a:ln w="25400" cap="flat" cmpd="sng" algn="ctr">
              <a:no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128" name="テキスト ボックス 132"/>
            <p:cNvSpPr txBox="1">
              <a:spLocks noChangeArrowheads="1"/>
            </p:cNvSpPr>
            <p:nvPr/>
          </p:nvSpPr>
          <p:spPr bwMode="auto">
            <a:xfrm>
              <a:off x="5273800" y="3888655"/>
              <a:ext cx="3756025" cy="123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fontAlgn="base">
                <a:spcBef>
                  <a:spcPct val="0"/>
                </a:spcBef>
                <a:spcAft>
                  <a:spcPct val="0"/>
                </a:spcAft>
              </a:pPr>
              <a:r>
                <a:rPr lang="ja-JP" altLang="en-US" sz="800" smtClean="0">
                  <a:solidFill>
                    <a:srgbClr val="000000"/>
                  </a:solidFill>
                  <a:latin typeface="メイリオ" pitchFamily="50" charset="-128"/>
                  <a:ea typeface="メイリオ" pitchFamily="50" charset="-128"/>
                </a:rPr>
                <a:t>厚生労働省 平成</a:t>
              </a:r>
              <a:r>
                <a:rPr lang="en-US" altLang="ja-JP" sz="800" smtClean="0">
                  <a:solidFill>
                    <a:srgbClr val="000000"/>
                  </a:solidFill>
                  <a:latin typeface="メイリオ" pitchFamily="50" charset="-128"/>
                  <a:ea typeface="メイリオ" pitchFamily="50" charset="-128"/>
                </a:rPr>
                <a:t>22</a:t>
              </a:r>
              <a:r>
                <a:rPr lang="ja-JP" altLang="en-US" sz="800" smtClean="0">
                  <a:solidFill>
                    <a:srgbClr val="000000"/>
                  </a:solidFill>
                  <a:latin typeface="メイリオ" pitchFamily="50" charset="-128"/>
                  <a:ea typeface="メイリオ" pitchFamily="50" charset="-128"/>
                </a:rPr>
                <a:t>年都道府県別生命表の概況 より</a:t>
              </a:r>
            </a:p>
          </p:txBody>
        </p:sp>
        <p:pic>
          <p:nvPicPr>
            <p:cNvPr id="129" name="図 7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21438" y="2099543"/>
              <a:ext cx="15494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 name="テキスト ボックス 78"/>
            <p:cNvSpPr txBox="1">
              <a:spLocks noChangeArrowheads="1"/>
            </p:cNvSpPr>
            <p:nvPr/>
          </p:nvSpPr>
          <p:spPr bwMode="auto">
            <a:xfrm>
              <a:off x="6037388" y="2280518"/>
              <a:ext cx="1397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14</a:t>
              </a:r>
              <a:r>
                <a:rPr lang="ja-JP" altLang="en-US" sz="900" b="1" smtClean="0">
                  <a:solidFill>
                    <a:srgbClr val="000000"/>
                  </a:solidFill>
                  <a:latin typeface="HGSｺﾞｼｯｸE" pitchFamily="50" charset="-128"/>
                  <a:ea typeface="HGSｺﾞｼｯｸE" pitchFamily="50" charset="-128"/>
                </a:rPr>
                <a:t>位</a:t>
              </a:r>
            </a:p>
          </p:txBody>
        </p:sp>
        <p:sp>
          <p:nvSpPr>
            <p:cNvPr id="131" name="テキスト ボックス 79"/>
            <p:cNvSpPr txBox="1">
              <a:spLocks noChangeArrowheads="1"/>
            </p:cNvSpPr>
            <p:nvPr/>
          </p:nvSpPr>
          <p:spPr bwMode="auto">
            <a:xfrm>
              <a:off x="5618288" y="1909043"/>
              <a:ext cx="1539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1000" b="1" smtClean="0">
                  <a:solidFill>
                    <a:srgbClr val="000000"/>
                  </a:solidFill>
                  <a:latin typeface="HGSｺﾞｼｯｸE" pitchFamily="50" charset="-128"/>
                  <a:ea typeface="HGSｺﾞｼｯｸE" pitchFamily="50" charset="-128"/>
                </a:rPr>
                <a:t>1</a:t>
              </a:r>
              <a:r>
                <a:rPr lang="ja-JP" altLang="en-US" sz="1000" b="1" smtClean="0">
                  <a:solidFill>
                    <a:srgbClr val="000000"/>
                  </a:solidFill>
                  <a:latin typeface="HGSｺﾞｼｯｸE" pitchFamily="50" charset="-128"/>
                  <a:ea typeface="HGSｺﾞｼｯｸE" pitchFamily="50" charset="-128"/>
                </a:rPr>
                <a:t>位</a:t>
              </a:r>
            </a:p>
          </p:txBody>
        </p:sp>
        <p:sp>
          <p:nvSpPr>
            <p:cNvPr id="132" name="テキスト ボックス 80"/>
            <p:cNvSpPr txBox="1">
              <a:spLocks noChangeArrowheads="1"/>
            </p:cNvSpPr>
            <p:nvPr/>
          </p:nvSpPr>
          <p:spPr bwMode="auto">
            <a:xfrm>
              <a:off x="5764338" y="2005880"/>
              <a:ext cx="1397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2</a:t>
              </a:r>
              <a:r>
                <a:rPr lang="ja-JP" altLang="en-US" sz="900" b="1" smtClean="0">
                  <a:solidFill>
                    <a:srgbClr val="000000"/>
                  </a:solidFill>
                  <a:latin typeface="HGSｺﾞｼｯｸE" pitchFamily="50" charset="-128"/>
                  <a:ea typeface="HGSｺﾞｼｯｸE" pitchFamily="50" charset="-128"/>
                </a:rPr>
                <a:t>位</a:t>
              </a:r>
            </a:p>
          </p:txBody>
        </p:sp>
        <p:sp>
          <p:nvSpPr>
            <p:cNvPr id="133" name="テキスト ボックス 81"/>
            <p:cNvSpPr txBox="1">
              <a:spLocks noChangeArrowheads="1"/>
            </p:cNvSpPr>
            <p:nvPr/>
          </p:nvSpPr>
          <p:spPr bwMode="auto">
            <a:xfrm>
              <a:off x="5896100" y="2058268"/>
              <a:ext cx="1381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3</a:t>
              </a:r>
              <a:r>
                <a:rPr lang="ja-JP" altLang="en-US" sz="900" b="1" smtClean="0">
                  <a:solidFill>
                    <a:srgbClr val="000000"/>
                  </a:solidFill>
                  <a:latin typeface="HGSｺﾞｼｯｸE" pitchFamily="50" charset="-128"/>
                  <a:ea typeface="HGSｺﾞｼｯｸE" pitchFamily="50" charset="-128"/>
                </a:rPr>
                <a:t>位</a:t>
              </a:r>
            </a:p>
          </p:txBody>
        </p:sp>
        <p:sp>
          <p:nvSpPr>
            <p:cNvPr id="134" name="テキスト ボックス 82"/>
            <p:cNvSpPr txBox="1">
              <a:spLocks noChangeArrowheads="1"/>
            </p:cNvSpPr>
            <p:nvPr/>
          </p:nvSpPr>
          <p:spPr bwMode="auto">
            <a:xfrm>
              <a:off x="6292975" y="2544043"/>
              <a:ext cx="1682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1100" b="1" smtClean="0">
                  <a:solidFill>
                    <a:srgbClr val="C00000"/>
                  </a:solidFill>
                  <a:latin typeface="HGSｺﾞｼｯｸE" pitchFamily="50" charset="-128"/>
                  <a:ea typeface="HGSｺﾞｼｯｸE" pitchFamily="50" charset="-128"/>
                </a:rPr>
                <a:t>41</a:t>
              </a:r>
              <a:r>
                <a:rPr lang="ja-JP" altLang="en-US" sz="1100" b="1" smtClean="0">
                  <a:solidFill>
                    <a:srgbClr val="C00000"/>
                  </a:solidFill>
                  <a:latin typeface="HGSｺﾞｼｯｸE" pitchFamily="50" charset="-128"/>
                  <a:ea typeface="HGSｺﾞｼｯｸE" pitchFamily="50" charset="-128"/>
                </a:rPr>
                <a:t>位</a:t>
              </a:r>
            </a:p>
          </p:txBody>
        </p:sp>
        <p:sp>
          <p:nvSpPr>
            <p:cNvPr id="135" name="テキスト ボックス 83"/>
            <p:cNvSpPr txBox="1">
              <a:spLocks noChangeArrowheads="1"/>
            </p:cNvSpPr>
            <p:nvPr/>
          </p:nvSpPr>
          <p:spPr bwMode="auto">
            <a:xfrm>
              <a:off x="6458075" y="2769468"/>
              <a:ext cx="1381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45</a:t>
              </a:r>
              <a:r>
                <a:rPr lang="ja-JP" altLang="en-US" sz="900" b="1" smtClean="0">
                  <a:solidFill>
                    <a:srgbClr val="000000"/>
                  </a:solidFill>
                  <a:latin typeface="HGSｺﾞｼｯｸE" pitchFamily="50" charset="-128"/>
                  <a:ea typeface="HGSｺﾞｼｯｸE" pitchFamily="50" charset="-128"/>
                </a:rPr>
                <a:t>位</a:t>
              </a:r>
            </a:p>
          </p:txBody>
        </p:sp>
        <p:sp>
          <p:nvSpPr>
            <p:cNvPr id="136" name="テキスト ボックス 84"/>
            <p:cNvSpPr txBox="1">
              <a:spLocks noChangeArrowheads="1"/>
            </p:cNvSpPr>
            <p:nvPr/>
          </p:nvSpPr>
          <p:spPr bwMode="auto">
            <a:xfrm>
              <a:off x="6591425" y="2894880"/>
              <a:ext cx="1381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46</a:t>
              </a:r>
              <a:r>
                <a:rPr lang="ja-JP" altLang="en-US" sz="900" b="1" smtClean="0">
                  <a:solidFill>
                    <a:srgbClr val="000000"/>
                  </a:solidFill>
                  <a:latin typeface="HGSｺﾞｼｯｸE" pitchFamily="50" charset="-128"/>
                  <a:ea typeface="HGSｺﾞｼｯｸE" pitchFamily="50" charset="-128"/>
                </a:rPr>
                <a:t>位</a:t>
              </a:r>
            </a:p>
          </p:txBody>
        </p:sp>
        <p:sp>
          <p:nvSpPr>
            <p:cNvPr id="137" name="テキスト ボックス 85"/>
            <p:cNvSpPr txBox="1">
              <a:spLocks noChangeArrowheads="1"/>
            </p:cNvSpPr>
            <p:nvPr/>
          </p:nvSpPr>
          <p:spPr bwMode="auto">
            <a:xfrm>
              <a:off x="6723188" y="3223493"/>
              <a:ext cx="13811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47</a:t>
              </a:r>
              <a:r>
                <a:rPr lang="ja-JP" altLang="en-US" sz="900" b="1" smtClean="0">
                  <a:solidFill>
                    <a:srgbClr val="000000"/>
                  </a:solidFill>
                  <a:latin typeface="HGSｺﾞｼｯｸE" pitchFamily="50" charset="-128"/>
                  <a:ea typeface="HGSｺﾞｼｯｸE" pitchFamily="50" charset="-128"/>
                </a:rPr>
                <a:t>位</a:t>
              </a:r>
            </a:p>
          </p:txBody>
        </p:sp>
        <p:sp>
          <p:nvSpPr>
            <p:cNvPr id="138" name="テキスト ボックス 86"/>
            <p:cNvSpPr txBox="1">
              <a:spLocks noChangeArrowheads="1"/>
            </p:cNvSpPr>
            <p:nvPr/>
          </p:nvSpPr>
          <p:spPr bwMode="auto">
            <a:xfrm>
              <a:off x="5627813" y="3594968"/>
              <a:ext cx="13811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長野</a:t>
              </a:r>
            </a:p>
          </p:txBody>
        </p:sp>
        <p:sp>
          <p:nvSpPr>
            <p:cNvPr id="139" name="テキスト ボックス 87"/>
            <p:cNvSpPr txBox="1">
              <a:spLocks noChangeArrowheads="1"/>
            </p:cNvSpPr>
            <p:nvPr/>
          </p:nvSpPr>
          <p:spPr bwMode="auto">
            <a:xfrm>
              <a:off x="6181850" y="3601318"/>
              <a:ext cx="13811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愛知</a:t>
              </a:r>
            </a:p>
          </p:txBody>
        </p:sp>
        <p:sp>
          <p:nvSpPr>
            <p:cNvPr id="140" name="テキスト ボックス 88"/>
            <p:cNvSpPr txBox="1">
              <a:spLocks noChangeArrowheads="1"/>
            </p:cNvSpPr>
            <p:nvPr/>
          </p:nvSpPr>
          <p:spPr bwMode="auto">
            <a:xfrm>
              <a:off x="5764338" y="3601318"/>
              <a:ext cx="1397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滋賀</a:t>
              </a:r>
            </a:p>
          </p:txBody>
        </p:sp>
        <p:sp>
          <p:nvSpPr>
            <p:cNvPr id="141" name="テキスト ボックス 89"/>
            <p:cNvSpPr txBox="1">
              <a:spLocks noChangeArrowheads="1"/>
            </p:cNvSpPr>
            <p:nvPr/>
          </p:nvSpPr>
          <p:spPr bwMode="auto">
            <a:xfrm>
              <a:off x="6037388" y="3601318"/>
              <a:ext cx="1397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東京</a:t>
              </a:r>
            </a:p>
          </p:txBody>
        </p:sp>
        <p:sp>
          <p:nvSpPr>
            <p:cNvPr id="142" name="テキスト ボックス 90"/>
            <p:cNvSpPr txBox="1">
              <a:spLocks noChangeArrowheads="1"/>
            </p:cNvSpPr>
            <p:nvPr/>
          </p:nvSpPr>
          <p:spPr bwMode="auto">
            <a:xfrm>
              <a:off x="6305675" y="3601318"/>
              <a:ext cx="168275"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1100" b="1" smtClean="0">
                  <a:solidFill>
                    <a:srgbClr val="C00000"/>
                  </a:solidFill>
                  <a:latin typeface="メイリオ" pitchFamily="50" charset="-128"/>
                  <a:ea typeface="メイリオ" pitchFamily="50" charset="-128"/>
                </a:rPr>
                <a:t>大阪</a:t>
              </a:r>
            </a:p>
          </p:txBody>
        </p:sp>
        <p:sp>
          <p:nvSpPr>
            <p:cNvPr id="143" name="テキスト ボックス 91"/>
            <p:cNvSpPr txBox="1">
              <a:spLocks noChangeArrowheads="1"/>
            </p:cNvSpPr>
            <p:nvPr/>
          </p:nvSpPr>
          <p:spPr bwMode="auto">
            <a:xfrm>
              <a:off x="6461250" y="3601318"/>
              <a:ext cx="13811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岩手</a:t>
              </a:r>
            </a:p>
          </p:txBody>
        </p:sp>
        <p:sp>
          <p:nvSpPr>
            <p:cNvPr id="144" name="テキスト ボックス 92"/>
            <p:cNvSpPr txBox="1">
              <a:spLocks noChangeArrowheads="1"/>
            </p:cNvSpPr>
            <p:nvPr/>
          </p:nvSpPr>
          <p:spPr bwMode="auto">
            <a:xfrm>
              <a:off x="6597775" y="3601318"/>
              <a:ext cx="13811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秋田</a:t>
              </a:r>
            </a:p>
          </p:txBody>
        </p:sp>
        <p:sp>
          <p:nvSpPr>
            <p:cNvPr id="145" name="テキスト ボックス 93"/>
            <p:cNvSpPr txBox="1">
              <a:spLocks noChangeArrowheads="1"/>
            </p:cNvSpPr>
            <p:nvPr/>
          </p:nvSpPr>
          <p:spPr bwMode="auto">
            <a:xfrm>
              <a:off x="6739063" y="3601318"/>
              <a:ext cx="1397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青森</a:t>
              </a:r>
            </a:p>
          </p:txBody>
        </p:sp>
        <p:pic>
          <p:nvPicPr>
            <p:cNvPr id="146" name="図 94"/>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7340725" y="2137643"/>
              <a:ext cx="1470025"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テキスト ボックス 95"/>
            <p:cNvSpPr txBox="1">
              <a:spLocks noChangeArrowheads="1"/>
            </p:cNvSpPr>
            <p:nvPr/>
          </p:nvSpPr>
          <p:spPr bwMode="auto">
            <a:xfrm>
              <a:off x="7524875" y="2161455"/>
              <a:ext cx="153988"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1000" b="1" smtClean="0">
                  <a:solidFill>
                    <a:srgbClr val="000000"/>
                  </a:solidFill>
                  <a:latin typeface="HGSｺﾞｼｯｸE" pitchFamily="50" charset="-128"/>
                  <a:ea typeface="HGSｺﾞｼｯｸE" pitchFamily="50" charset="-128"/>
                </a:rPr>
                <a:t>1</a:t>
              </a:r>
              <a:r>
                <a:rPr lang="ja-JP" altLang="en-US" sz="1000" b="1" smtClean="0">
                  <a:solidFill>
                    <a:srgbClr val="000000"/>
                  </a:solidFill>
                  <a:latin typeface="HGSｺﾞｼｯｸE" pitchFamily="50" charset="-128"/>
                  <a:ea typeface="HGSｺﾞｼｯｸE" pitchFamily="50" charset="-128"/>
                </a:rPr>
                <a:t>位</a:t>
              </a:r>
            </a:p>
          </p:txBody>
        </p:sp>
        <p:sp>
          <p:nvSpPr>
            <p:cNvPr id="148" name="テキスト ボックス 96"/>
            <p:cNvSpPr txBox="1">
              <a:spLocks noChangeArrowheads="1"/>
            </p:cNvSpPr>
            <p:nvPr/>
          </p:nvSpPr>
          <p:spPr bwMode="auto">
            <a:xfrm>
              <a:off x="7666163" y="2215430"/>
              <a:ext cx="13811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2</a:t>
              </a:r>
              <a:r>
                <a:rPr lang="ja-JP" altLang="en-US" sz="900" b="1" smtClean="0">
                  <a:solidFill>
                    <a:srgbClr val="000000"/>
                  </a:solidFill>
                  <a:latin typeface="HGSｺﾞｼｯｸE" pitchFamily="50" charset="-128"/>
                  <a:ea typeface="HGSｺﾞｼｯｸE" pitchFamily="50" charset="-128"/>
                </a:rPr>
                <a:t>位</a:t>
              </a:r>
            </a:p>
          </p:txBody>
        </p:sp>
        <p:sp>
          <p:nvSpPr>
            <p:cNvPr id="149" name="テキスト ボックス 97"/>
            <p:cNvSpPr txBox="1">
              <a:spLocks noChangeArrowheads="1"/>
            </p:cNvSpPr>
            <p:nvPr/>
          </p:nvSpPr>
          <p:spPr bwMode="auto">
            <a:xfrm>
              <a:off x="7794750" y="2236068"/>
              <a:ext cx="1397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3</a:t>
              </a:r>
              <a:r>
                <a:rPr lang="ja-JP" altLang="en-US" sz="900" b="1" smtClean="0">
                  <a:solidFill>
                    <a:srgbClr val="000000"/>
                  </a:solidFill>
                  <a:latin typeface="HGSｺﾞｼｯｸE" pitchFamily="50" charset="-128"/>
                  <a:ea typeface="HGSｺﾞｼｯｸE" pitchFamily="50" charset="-128"/>
                </a:rPr>
                <a:t>位</a:t>
              </a:r>
            </a:p>
          </p:txBody>
        </p:sp>
        <p:sp>
          <p:nvSpPr>
            <p:cNvPr id="150" name="テキスト ボックス 98"/>
            <p:cNvSpPr txBox="1">
              <a:spLocks noChangeArrowheads="1"/>
            </p:cNvSpPr>
            <p:nvPr/>
          </p:nvSpPr>
          <p:spPr bwMode="auto">
            <a:xfrm>
              <a:off x="8312275" y="2718668"/>
              <a:ext cx="138113"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45</a:t>
              </a:r>
              <a:r>
                <a:rPr lang="ja-JP" altLang="en-US" sz="900" b="1" smtClean="0">
                  <a:solidFill>
                    <a:srgbClr val="000000"/>
                  </a:solidFill>
                  <a:latin typeface="HGSｺﾞｼｯｸE" pitchFamily="50" charset="-128"/>
                  <a:ea typeface="HGSｺﾞｼｯｸE" pitchFamily="50" charset="-128"/>
                </a:rPr>
                <a:t>位</a:t>
              </a:r>
            </a:p>
          </p:txBody>
        </p:sp>
        <p:sp>
          <p:nvSpPr>
            <p:cNvPr id="151" name="テキスト ボックス 99"/>
            <p:cNvSpPr txBox="1">
              <a:spLocks noChangeArrowheads="1"/>
            </p:cNvSpPr>
            <p:nvPr/>
          </p:nvSpPr>
          <p:spPr bwMode="auto">
            <a:xfrm>
              <a:off x="8158288" y="2574205"/>
              <a:ext cx="1682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1100" b="1" smtClean="0">
                  <a:solidFill>
                    <a:srgbClr val="C00000"/>
                  </a:solidFill>
                  <a:latin typeface="HGSｺﾞｼｯｸE" pitchFamily="50" charset="-128"/>
                  <a:ea typeface="HGSｺﾞｼｯｸE" pitchFamily="50" charset="-128"/>
                </a:rPr>
                <a:t>40</a:t>
              </a:r>
              <a:r>
                <a:rPr lang="ja-JP" altLang="en-US" sz="1100" b="1" smtClean="0">
                  <a:solidFill>
                    <a:srgbClr val="C00000"/>
                  </a:solidFill>
                  <a:latin typeface="HGSｺﾞｼｯｸE" pitchFamily="50" charset="-128"/>
                  <a:ea typeface="HGSｺﾞｼｯｸE" pitchFamily="50" charset="-128"/>
                </a:rPr>
                <a:t>位</a:t>
              </a:r>
            </a:p>
          </p:txBody>
        </p:sp>
        <p:sp>
          <p:nvSpPr>
            <p:cNvPr id="152" name="テキスト ボックス 100"/>
            <p:cNvSpPr txBox="1">
              <a:spLocks noChangeArrowheads="1"/>
            </p:cNvSpPr>
            <p:nvPr/>
          </p:nvSpPr>
          <p:spPr bwMode="auto">
            <a:xfrm>
              <a:off x="8442450" y="2717080"/>
              <a:ext cx="1397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46</a:t>
              </a:r>
              <a:r>
                <a:rPr lang="ja-JP" altLang="en-US" sz="900" b="1" smtClean="0">
                  <a:solidFill>
                    <a:srgbClr val="000000"/>
                  </a:solidFill>
                  <a:latin typeface="HGSｺﾞｼｯｸE" pitchFamily="50" charset="-128"/>
                  <a:ea typeface="HGSｺﾞｼｯｸE" pitchFamily="50" charset="-128"/>
                </a:rPr>
                <a:t>位</a:t>
              </a:r>
            </a:p>
          </p:txBody>
        </p:sp>
        <p:sp>
          <p:nvSpPr>
            <p:cNvPr id="153" name="テキスト ボックス 101"/>
            <p:cNvSpPr txBox="1">
              <a:spLocks noChangeArrowheads="1"/>
            </p:cNvSpPr>
            <p:nvPr/>
          </p:nvSpPr>
          <p:spPr bwMode="auto">
            <a:xfrm>
              <a:off x="8582150" y="2832968"/>
              <a:ext cx="1381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47</a:t>
              </a:r>
              <a:r>
                <a:rPr lang="ja-JP" altLang="en-US" sz="900" b="1" smtClean="0">
                  <a:solidFill>
                    <a:srgbClr val="000000"/>
                  </a:solidFill>
                  <a:latin typeface="HGSｺﾞｼｯｸE" pitchFamily="50" charset="-128"/>
                  <a:ea typeface="HGSｺﾞｼｯｸE" pitchFamily="50" charset="-128"/>
                </a:rPr>
                <a:t>位</a:t>
              </a:r>
            </a:p>
          </p:txBody>
        </p:sp>
        <p:sp>
          <p:nvSpPr>
            <p:cNvPr id="154" name="テキスト ボックス 102"/>
            <p:cNvSpPr txBox="1">
              <a:spLocks noChangeArrowheads="1"/>
            </p:cNvSpPr>
            <p:nvPr/>
          </p:nvSpPr>
          <p:spPr bwMode="auto">
            <a:xfrm>
              <a:off x="7920163" y="3571155"/>
              <a:ext cx="13811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東京</a:t>
              </a:r>
            </a:p>
          </p:txBody>
        </p:sp>
        <p:sp>
          <p:nvSpPr>
            <p:cNvPr id="155" name="テキスト ボックス 103"/>
            <p:cNvSpPr txBox="1">
              <a:spLocks noChangeArrowheads="1"/>
            </p:cNvSpPr>
            <p:nvPr/>
          </p:nvSpPr>
          <p:spPr bwMode="auto">
            <a:xfrm>
              <a:off x="7542338" y="3571155"/>
              <a:ext cx="13811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長野</a:t>
              </a:r>
            </a:p>
          </p:txBody>
        </p:sp>
        <p:sp>
          <p:nvSpPr>
            <p:cNvPr id="156" name="テキスト ボックス 104"/>
            <p:cNvSpPr txBox="1">
              <a:spLocks noChangeArrowheads="1"/>
            </p:cNvSpPr>
            <p:nvPr/>
          </p:nvSpPr>
          <p:spPr bwMode="auto">
            <a:xfrm>
              <a:off x="7666163" y="3571155"/>
              <a:ext cx="13811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島根</a:t>
              </a:r>
            </a:p>
          </p:txBody>
        </p:sp>
        <p:sp>
          <p:nvSpPr>
            <p:cNvPr id="157" name="テキスト ボックス 105"/>
            <p:cNvSpPr txBox="1">
              <a:spLocks noChangeArrowheads="1"/>
            </p:cNvSpPr>
            <p:nvPr/>
          </p:nvSpPr>
          <p:spPr bwMode="auto">
            <a:xfrm>
              <a:off x="8059863" y="3571155"/>
              <a:ext cx="1397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愛知</a:t>
              </a:r>
            </a:p>
          </p:txBody>
        </p:sp>
        <p:sp>
          <p:nvSpPr>
            <p:cNvPr id="158" name="テキスト ボックス 106"/>
            <p:cNvSpPr txBox="1">
              <a:spLocks noChangeArrowheads="1"/>
            </p:cNvSpPr>
            <p:nvPr/>
          </p:nvSpPr>
          <p:spPr bwMode="auto">
            <a:xfrm>
              <a:off x="8182100" y="3571155"/>
              <a:ext cx="169863"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1100" b="1" smtClean="0">
                  <a:solidFill>
                    <a:srgbClr val="C00000"/>
                  </a:solidFill>
                  <a:latin typeface="メイリオ" pitchFamily="50" charset="-128"/>
                  <a:ea typeface="メイリオ" pitchFamily="50" charset="-128"/>
                </a:rPr>
                <a:t>大阪</a:t>
              </a:r>
            </a:p>
          </p:txBody>
        </p:sp>
        <p:sp>
          <p:nvSpPr>
            <p:cNvPr id="159" name="テキスト ボックス 107"/>
            <p:cNvSpPr txBox="1">
              <a:spLocks noChangeArrowheads="1"/>
            </p:cNvSpPr>
            <p:nvPr/>
          </p:nvSpPr>
          <p:spPr bwMode="auto">
            <a:xfrm>
              <a:off x="8463088" y="3571155"/>
              <a:ext cx="13811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栃木</a:t>
              </a:r>
            </a:p>
          </p:txBody>
        </p:sp>
        <p:sp>
          <p:nvSpPr>
            <p:cNvPr id="160" name="テキスト ボックス 108"/>
            <p:cNvSpPr txBox="1">
              <a:spLocks noChangeArrowheads="1"/>
            </p:cNvSpPr>
            <p:nvPr/>
          </p:nvSpPr>
          <p:spPr bwMode="auto">
            <a:xfrm>
              <a:off x="8594850" y="3571155"/>
              <a:ext cx="138113"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青森</a:t>
              </a:r>
            </a:p>
          </p:txBody>
        </p:sp>
        <p:sp>
          <p:nvSpPr>
            <p:cNvPr id="161" name="テキスト ボックス 109"/>
            <p:cNvSpPr txBox="1">
              <a:spLocks noChangeArrowheads="1"/>
            </p:cNvSpPr>
            <p:nvPr/>
          </p:nvSpPr>
          <p:spPr bwMode="auto">
            <a:xfrm>
              <a:off x="5473825" y="2066205"/>
              <a:ext cx="168275"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1100" b="1" smtClean="0">
                  <a:solidFill>
                    <a:srgbClr val="000000"/>
                  </a:solidFill>
                  <a:latin typeface="メイリオ" pitchFamily="50" charset="-128"/>
                  <a:ea typeface="メイリオ" pitchFamily="50" charset="-128"/>
                </a:rPr>
                <a:t>全国平均</a:t>
              </a:r>
            </a:p>
          </p:txBody>
        </p:sp>
        <p:sp>
          <p:nvSpPr>
            <p:cNvPr id="162" name="テキスト ボックス 110"/>
            <p:cNvSpPr txBox="1">
              <a:spLocks noChangeArrowheads="1"/>
            </p:cNvSpPr>
            <p:nvPr/>
          </p:nvSpPr>
          <p:spPr bwMode="auto">
            <a:xfrm>
              <a:off x="7372475" y="2163043"/>
              <a:ext cx="169863"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1100" b="1" smtClean="0">
                  <a:solidFill>
                    <a:srgbClr val="000000"/>
                  </a:solidFill>
                  <a:latin typeface="メイリオ" pitchFamily="50" charset="-128"/>
                  <a:ea typeface="メイリオ" pitchFamily="50" charset="-128"/>
                </a:rPr>
                <a:t>全国平均</a:t>
              </a:r>
            </a:p>
          </p:txBody>
        </p:sp>
        <p:sp>
          <p:nvSpPr>
            <p:cNvPr id="163" name="テキスト ボックス 111"/>
            <p:cNvSpPr txBox="1">
              <a:spLocks noChangeArrowheads="1"/>
            </p:cNvSpPr>
            <p:nvPr/>
          </p:nvSpPr>
          <p:spPr bwMode="auto">
            <a:xfrm>
              <a:off x="7158163" y="3490193"/>
              <a:ext cx="15557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en-US" altLang="ja-JP" sz="1100" b="1" smtClean="0">
                  <a:solidFill>
                    <a:srgbClr val="000000"/>
                  </a:solidFill>
                  <a:latin typeface="HGSｺﾞｼｯｸE" pitchFamily="50" charset="-128"/>
                  <a:ea typeface="HGSｺﾞｼｯｸE" pitchFamily="50" charset="-128"/>
                </a:rPr>
                <a:t>72</a:t>
              </a:r>
              <a:endParaRPr lang="ja-JP" altLang="en-US" sz="1100" b="1" smtClean="0">
                <a:solidFill>
                  <a:srgbClr val="000000"/>
                </a:solidFill>
                <a:latin typeface="Meiryo UI" pitchFamily="50" charset="-128"/>
                <a:ea typeface="Meiryo UI" pitchFamily="50" charset="-128"/>
              </a:endParaRPr>
            </a:p>
          </p:txBody>
        </p:sp>
        <p:sp>
          <p:nvSpPr>
            <p:cNvPr id="164" name="テキスト ボックス 112"/>
            <p:cNvSpPr txBox="1">
              <a:spLocks noChangeArrowheads="1"/>
            </p:cNvSpPr>
            <p:nvPr/>
          </p:nvSpPr>
          <p:spPr bwMode="auto">
            <a:xfrm>
              <a:off x="7158163" y="3125068"/>
              <a:ext cx="15557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en-US" altLang="ja-JP" sz="1100" b="1" smtClean="0">
                  <a:solidFill>
                    <a:srgbClr val="000000"/>
                  </a:solidFill>
                  <a:latin typeface="HGSｺﾞｼｯｸE" pitchFamily="50" charset="-128"/>
                  <a:ea typeface="HGSｺﾞｼｯｸE" pitchFamily="50" charset="-128"/>
                </a:rPr>
                <a:t>73</a:t>
              </a:r>
              <a:endParaRPr lang="ja-JP" altLang="en-US" sz="1100" b="1" smtClean="0">
                <a:solidFill>
                  <a:srgbClr val="000000"/>
                </a:solidFill>
                <a:latin typeface="Meiryo UI" pitchFamily="50" charset="-128"/>
                <a:ea typeface="Meiryo UI" pitchFamily="50" charset="-128"/>
              </a:endParaRPr>
            </a:p>
          </p:txBody>
        </p:sp>
        <p:sp>
          <p:nvSpPr>
            <p:cNvPr id="165" name="テキスト ボックス 113"/>
            <p:cNvSpPr txBox="1">
              <a:spLocks noChangeArrowheads="1"/>
            </p:cNvSpPr>
            <p:nvPr/>
          </p:nvSpPr>
          <p:spPr bwMode="auto">
            <a:xfrm>
              <a:off x="7158163" y="2755180"/>
              <a:ext cx="1555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en-US" altLang="ja-JP" sz="1100" b="1" smtClean="0">
                  <a:solidFill>
                    <a:srgbClr val="000000"/>
                  </a:solidFill>
                  <a:latin typeface="HGSｺﾞｼｯｸE" pitchFamily="50" charset="-128"/>
                  <a:ea typeface="HGSｺﾞｼｯｸE" pitchFamily="50" charset="-128"/>
                </a:rPr>
                <a:t>74</a:t>
              </a:r>
              <a:endParaRPr lang="ja-JP" altLang="en-US" sz="1100" b="1" smtClean="0">
                <a:solidFill>
                  <a:srgbClr val="000000"/>
                </a:solidFill>
                <a:latin typeface="Meiryo UI" pitchFamily="50" charset="-128"/>
                <a:ea typeface="Meiryo UI" pitchFamily="50" charset="-128"/>
              </a:endParaRPr>
            </a:p>
          </p:txBody>
        </p:sp>
        <p:sp>
          <p:nvSpPr>
            <p:cNvPr id="166" name="テキスト ボックス 114"/>
            <p:cNvSpPr txBox="1">
              <a:spLocks noChangeArrowheads="1"/>
            </p:cNvSpPr>
            <p:nvPr/>
          </p:nvSpPr>
          <p:spPr bwMode="auto">
            <a:xfrm>
              <a:off x="7158163" y="2390055"/>
              <a:ext cx="155575"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en-US" altLang="ja-JP" sz="1100" b="1" smtClean="0">
                  <a:solidFill>
                    <a:srgbClr val="000000"/>
                  </a:solidFill>
                  <a:latin typeface="HGSｺﾞｼｯｸE" pitchFamily="50" charset="-128"/>
                  <a:ea typeface="HGSｺﾞｼｯｸE" pitchFamily="50" charset="-128"/>
                </a:rPr>
                <a:t>75</a:t>
              </a:r>
              <a:endParaRPr lang="ja-JP" altLang="en-US" sz="1100" b="1" smtClean="0">
                <a:solidFill>
                  <a:srgbClr val="000000"/>
                </a:solidFill>
                <a:latin typeface="Meiryo UI" pitchFamily="50" charset="-128"/>
                <a:ea typeface="Meiryo UI" pitchFamily="50" charset="-128"/>
              </a:endParaRPr>
            </a:p>
          </p:txBody>
        </p:sp>
        <p:sp>
          <p:nvSpPr>
            <p:cNvPr id="167" name="テキスト ボックス 115"/>
            <p:cNvSpPr txBox="1">
              <a:spLocks noChangeArrowheads="1"/>
            </p:cNvSpPr>
            <p:nvPr/>
          </p:nvSpPr>
          <p:spPr bwMode="auto">
            <a:xfrm>
              <a:off x="7158163" y="2026518"/>
              <a:ext cx="155575"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en-US" altLang="ja-JP" sz="1100" b="1" smtClean="0">
                  <a:solidFill>
                    <a:srgbClr val="000000"/>
                  </a:solidFill>
                  <a:latin typeface="HGSｺﾞｼｯｸE" pitchFamily="50" charset="-128"/>
                  <a:ea typeface="HGSｺﾞｼｯｸE" pitchFamily="50" charset="-128"/>
                </a:rPr>
                <a:t>76</a:t>
              </a:r>
              <a:endParaRPr lang="ja-JP" altLang="en-US" sz="1100" b="1" smtClean="0">
                <a:solidFill>
                  <a:srgbClr val="000000"/>
                </a:solidFill>
                <a:latin typeface="Meiryo UI" pitchFamily="50" charset="-128"/>
                <a:ea typeface="Meiryo UI" pitchFamily="50" charset="-128"/>
              </a:endParaRPr>
            </a:p>
          </p:txBody>
        </p:sp>
        <p:sp>
          <p:nvSpPr>
            <p:cNvPr id="168" name="テキスト ボックス 116"/>
            <p:cNvSpPr txBox="1">
              <a:spLocks noChangeArrowheads="1"/>
            </p:cNvSpPr>
            <p:nvPr/>
          </p:nvSpPr>
          <p:spPr bwMode="auto">
            <a:xfrm>
              <a:off x="6993063" y="3693393"/>
              <a:ext cx="45402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ja-JP" altLang="en-US" sz="1100" b="1" smtClean="0">
                  <a:solidFill>
                    <a:srgbClr val="000000"/>
                  </a:solidFill>
                  <a:latin typeface="HGSｺﾞｼｯｸE" pitchFamily="50" charset="-128"/>
                  <a:ea typeface="HGSｺﾞｼｯｸE" pitchFamily="50" charset="-128"/>
                </a:rPr>
                <a:t>（歳）</a:t>
              </a:r>
              <a:endParaRPr lang="ja-JP" altLang="en-US" sz="1100" b="1" smtClean="0">
                <a:solidFill>
                  <a:srgbClr val="000000"/>
                </a:solidFill>
                <a:latin typeface="Meiryo UI" pitchFamily="50" charset="-128"/>
                <a:ea typeface="Meiryo UI" pitchFamily="50" charset="-128"/>
              </a:endParaRPr>
            </a:p>
          </p:txBody>
        </p:sp>
        <p:sp>
          <p:nvSpPr>
            <p:cNvPr id="169" name="テキスト ボックス 117"/>
            <p:cNvSpPr txBox="1">
              <a:spLocks noChangeArrowheads="1"/>
            </p:cNvSpPr>
            <p:nvPr/>
          </p:nvSpPr>
          <p:spPr bwMode="auto">
            <a:xfrm>
              <a:off x="5238875" y="3490193"/>
              <a:ext cx="1571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en-US" altLang="ja-JP" sz="1100" b="1" smtClean="0">
                  <a:solidFill>
                    <a:srgbClr val="000000"/>
                  </a:solidFill>
                  <a:latin typeface="HGSｺﾞｼｯｸE" pitchFamily="50" charset="-128"/>
                  <a:ea typeface="HGSｺﾞｼｯｸE" pitchFamily="50" charset="-128"/>
                </a:rPr>
                <a:t>68</a:t>
              </a:r>
              <a:endParaRPr lang="ja-JP" altLang="en-US" sz="1100" b="1" smtClean="0">
                <a:solidFill>
                  <a:srgbClr val="000000"/>
                </a:solidFill>
                <a:latin typeface="Meiryo UI" pitchFamily="50" charset="-128"/>
                <a:ea typeface="Meiryo UI" pitchFamily="50" charset="-128"/>
              </a:endParaRPr>
            </a:p>
          </p:txBody>
        </p:sp>
        <p:sp>
          <p:nvSpPr>
            <p:cNvPr id="170" name="テキスト ボックス 118"/>
            <p:cNvSpPr txBox="1">
              <a:spLocks noChangeArrowheads="1"/>
            </p:cNvSpPr>
            <p:nvPr/>
          </p:nvSpPr>
          <p:spPr bwMode="auto">
            <a:xfrm>
              <a:off x="5238875" y="3137768"/>
              <a:ext cx="1571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en-US" altLang="ja-JP" sz="1100" b="1" smtClean="0">
                  <a:solidFill>
                    <a:srgbClr val="000000"/>
                  </a:solidFill>
                  <a:latin typeface="HGSｺﾞｼｯｸE" pitchFamily="50" charset="-128"/>
                  <a:ea typeface="HGSｺﾞｼｯｸE" pitchFamily="50" charset="-128"/>
                </a:rPr>
                <a:t>69</a:t>
              </a:r>
              <a:endParaRPr lang="ja-JP" altLang="en-US" sz="1100" b="1" smtClean="0">
                <a:solidFill>
                  <a:srgbClr val="000000"/>
                </a:solidFill>
                <a:latin typeface="Meiryo UI" pitchFamily="50" charset="-128"/>
                <a:ea typeface="Meiryo UI" pitchFamily="50" charset="-128"/>
              </a:endParaRPr>
            </a:p>
          </p:txBody>
        </p:sp>
        <p:sp>
          <p:nvSpPr>
            <p:cNvPr id="171" name="テキスト ボックス 119"/>
            <p:cNvSpPr txBox="1">
              <a:spLocks noChangeArrowheads="1"/>
            </p:cNvSpPr>
            <p:nvPr/>
          </p:nvSpPr>
          <p:spPr bwMode="auto">
            <a:xfrm>
              <a:off x="5238875" y="2755180"/>
              <a:ext cx="157163"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en-US" altLang="ja-JP" sz="1100" b="1" smtClean="0">
                  <a:solidFill>
                    <a:srgbClr val="000000"/>
                  </a:solidFill>
                  <a:latin typeface="HGSｺﾞｼｯｸE" pitchFamily="50" charset="-128"/>
                  <a:ea typeface="HGSｺﾞｼｯｸE" pitchFamily="50" charset="-128"/>
                </a:rPr>
                <a:t>70</a:t>
              </a:r>
              <a:endParaRPr lang="ja-JP" altLang="en-US" sz="1100" b="1" smtClean="0">
                <a:solidFill>
                  <a:srgbClr val="000000"/>
                </a:solidFill>
                <a:latin typeface="Meiryo UI" pitchFamily="50" charset="-128"/>
                <a:ea typeface="Meiryo UI" pitchFamily="50" charset="-128"/>
              </a:endParaRPr>
            </a:p>
          </p:txBody>
        </p:sp>
        <p:sp>
          <p:nvSpPr>
            <p:cNvPr id="172" name="テキスト ボックス 120"/>
            <p:cNvSpPr txBox="1">
              <a:spLocks noChangeArrowheads="1"/>
            </p:cNvSpPr>
            <p:nvPr/>
          </p:nvSpPr>
          <p:spPr bwMode="auto">
            <a:xfrm>
              <a:off x="5238875" y="2378943"/>
              <a:ext cx="1571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en-US" altLang="ja-JP" sz="1100" b="1" smtClean="0">
                  <a:solidFill>
                    <a:srgbClr val="000000"/>
                  </a:solidFill>
                  <a:latin typeface="HGSｺﾞｼｯｸE" pitchFamily="50" charset="-128"/>
                  <a:ea typeface="HGSｺﾞｼｯｸE" pitchFamily="50" charset="-128"/>
                </a:rPr>
                <a:t>71</a:t>
              </a:r>
              <a:endParaRPr lang="ja-JP" altLang="en-US" sz="1100" b="1" smtClean="0">
                <a:solidFill>
                  <a:srgbClr val="000000"/>
                </a:solidFill>
                <a:latin typeface="Meiryo UI" pitchFamily="50" charset="-128"/>
                <a:ea typeface="Meiryo UI" pitchFamily="50" charset="-128"/>
              </a:endParaRPr>
            </a:p>
          </p:txBody>
        </p:sp>
        <p:sp>
          <p:nvSpPr>
            <p:cNvPr id="173" name="テキスト ボックス 121"/>
            <p:cNvSpPr txBox="1">
              <a:spLocks noChangeArrowheads="1"/>
            </p:cNvSpPr>
            <p:nvPr/>
          </p:nvSpPr>
          <p:spPr bwMode="auto">
            <a:xfrm>
              <a:off x="5238875" y="2013818"/>
              <a:ext cx="157163"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en-US" altLang="ja-JP" sz="1100" b="1" smtClean="0">
                  <a:solidFill>
                    <a:srgbClr val="000000"/>
                  </a:solidFill>
                  <a:latin typeface="HGSｺﾞｼｯｸE" pitchFamily="50" charset="-128"/>
                  <a:ea typeface="HGSｺﾞｼｯｸE" pitchFamily="50" charset="-128"/>
                </a:rPr>
                <a:t>72</a:t>
              </a:r>
              <a:endParaRPr lang="ja-JP" altLang="en-US" sz="1100" b="1" smtClean="0">
                <a:solidFill>
                  <a:srgbClr val="000000"/>
                </a:solidFill>
                <a:latin typeface="Meiryo UI" pitchFamily="50" charset="-128"/>
                <a:ea typeface="Meiryo UI" pitchFamily="50" charset="-128"/>
              </a:endParaRPr>
            </a:p>
          </p:txBody>
        </p:sp>
        <p:sp>
          <p:nvSpPr>
            <p:cNvPr id="174" name="テキスト ボックス 122"/>
            <p:cNvSpPr txBox="1">
              <a:spLocks noChangeArrowheads="1"/>
            </p:cNvSpPr>
            <p:nvPr/>
          </p:nvSpPr>
          <p:spPr bwMode="auto">
            <a:xfrm>
              <a:off x="5103938" y="3693393"/>
              <a:ext cx="454025" cy="16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r" fontAlgn="base">
                <a:spcBef>
                  <a:spcPct val="0"/>
                </a:spcBef>
                <a:spcAft>
                  <a:spcPct val="0"/>
                </a:spcAft>
              </a:pPr>
              <a:r>
                <a:rPr lang="ja-JP" altLang="en-US" sz="1100" b="1" smtClean="0">
                  <a:solidFill>
                    <a:srgbClr val="000000"/>
                  </a:solidFill>
                  <a:latin typeface="HGSｺﾞｼｯｸE" pitchFamily="50" charset="-128"/>
                  <a:ea typeface="HGSｺﾞｼｯｸE" pitchFamily="50" charset="-128"/>
                </a:rPr>
                <a:t>（歳）</a:t>
              </a:r>
              <a:endParaRPr lang="ja-JP" altLang="en-US" sz="1100" b="1" smtClean="0">
                <a:solidFill>
                  <a:srgbClr val="000000"/>
                </a:solidFill>
                <a:latin typeface="Meiryo UI" pitchFamily="50" charset="-128"/>
                <a:ea typeface="Meiryo UI" pitchFamily="50" charset="-128"/>
              </a:endParaRPr>
            </a:p>
          </p:txBody>
        </p:sp>
        <p:sp>
          <p:nvSpPr>
            <p:cNvPr id="175" name="テキスト ボックス 123"/>
            <p:cNvSpPr txBox="1">
              <a:spLocks noChangeArrowheads="1"/>
            </p:cNvSpPr>
            <p:nvPr/>
          </p:nvSpPr>
          <p:spPr bwMode="auto">
            <a:xfrm>
              <a:off x="6175500" y="2321793"/>
              <a:ext cx="1381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17</a:t>
              </a:r>
              <a:r>
                <a:rPr lang="ja-JP" altLang="en-US" sz="900" b="1" smtClean="0">
                  <a:solidFill>
                    <a:srgbClr val="000000"/>
                  </a:solidFill>
                  <a:latin typeface="HGSｺﾞｼｯｸE" pitchFamily="50" charset="-128"/>
                  <a:ea typeface="HGSｺﾞｼｯｸE" pitchFamily="50" charset="-128"/>
                </a:rPr>
                <a:t>位</a:t>
              </a:r>
            </a:p>
          </p:txBody>
        </p:sp>
        <p:sp>
          <p:nvSpPr>
            <p:cNvPr id="176" name="テキスト ボックス 124"/>
            <p:cNvSpPr txBox="1">
              <a:spLocks noChangeArrowheads="1"/>
            </p:cNvSpPr>
            <p:nvPr/>
          </p:nvSpPr>
          <p:spPr bwMode="auto">
            <a:xfrm>
              <a:off x="7918575" y="2459905"/>
              <a:ext cx="13811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22</a:t>
              </a:r>
              <a:r>
                <a:rPr lang="ja-JP" altLang="en-US" sz="900" b="1" smtClean="0">
                  <a:solidFill>
                    <a:srgbClr val="000000"/>
                  </a:solidFill>
                  <a:latin typeface="HGSｺﾞｼｯｸE" pitchFamily="50" charset="-128"/>
                  <a:ea typeface="HGSｺﾞｼｯｸE" pitchFamily="50" charset="-128"/>
                </a:rPr>
                <a:t>位</a:t>
              </a:r>
            </a:p>
          </p:txBody>
        </p:sp>
        <p:sp>
          <p:nvSpPr>
            <p:cNvPr id="177" name="テキスト ボックス 125"/>
            <p:cNvSpPr txBox="1">
              <a:spLocks noChangeArrowheads="1"/>
            </p:cNvSpPr>
            <p:nvPr/>
          </p:nvSpPr>
          <p:spPr bwMode="auto">
            <a:xfrm>
              <a:off x="8043988" y="2520230"/>
              <a:ext cx="13811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en-US" altLang="ja-JP" sz="900" b="1" smtClean="0">
                  <a:solidFill>
                    <a:srgbClr val="000000"/>
                  </a:solidFill>
                  <a:latin typeface="HGSｺﾞｼｯｸE" pitchFamily="50" charset="-128"/>
                  <a:ea typeface="HGSｺﾞｼｯｸE" pitchFamily="50" charset="-128"/>
                </a:rPr>
                <a:t>31</a:t>
              </a:r>
              <a:r>
                <a:rPr lang="ja-JP" altLang="en-US" sz="900" b="1" smtClean="0">
                  <a:solidFill>
                    <a:srgbClr val="000000"/>
                  </a:solidFill>
                  <a:latin typeface="HGSｺﾞｼｯｸE" pitchFamily="50" charset="-128"/>
                  <a:ea typeface="HGSｺﾞｼｯｸE" pitchFamily="50" charset="-128"/>
                </a:rPr>
                <a:t>位</a:t>
              </a:r>
            </a:p>
          </p:txBody>
        </p:sp>
        <p:sp>
          <p:nvSpPr>
            <p:cNvPr id="178" name="テキスト ボックス 126"/>
            <p:cNvSpPr txBox="1">
              <a:spLocks noChangeArrowheads="1"/>
            </p:cNvSpPr>
            <p:nvPr/>
          </p:nvSpPr>
          <p:spPr bwMode="auto">
            <a:xfrm>
              <a:off x="5907213" y="3601318"/>
              <a:ext cx="138112"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福井</a:t>
              </a:r>
            </a:p>
          </p:txBody>
        </p:sp>
        <p:sp>
          <p:nvSpPr>
            <p:cNvPr id="179" name="テキスト ボックス 127"/>
            <p:cNvSpPr txBox="1">
              <a:spLocks noChangeArrowheads="1"/>
            </p:cNvSpPr>
            <p:nvPr/>
          </p:nvSpPr>
          <p:spPr bwMode="auto">
            <a:xfrm>
              <a:off x="7791575" y="3571155"/>
              <a:ext cx="138113"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沖縄</a:t>
              </a:r>
            </a:p>
          </p:txBody>
        </p:sp>
        <p:sp>
          <p:nvSpPr>
            <p:cNvPr id="180" name="テキスト ボックス 128"/>
            <p:cNvSpPr txBox="1">
              <a:spLocks noChangeArrowheads="1"/>
            </p:cNvSpPr>
            <p:nvPr/>
          </p:nvSpPr>
          <p:spPr bwMode="auto">
            <a:xfrm>
              <a:off x="8320213" y="3571155"/>
              <a:ext cx="13811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sz="900" b="1" smtClean="0">
                  <a:solidFill>
                    <a:srgbClr val="000000"/>
                  </a:solidFill>
                  <a:latin typeface="メイリオ" pitchFamily="50" charset="-128"/>
                  <a:ea typeface="メイリオ" pitchFamily="50" charset="-128"/>
                </a:rPr>
                <a:t>和歌山</a:t>
              </a:r>
            </a:p>
          </p:txBody>
        </p:sp>
        <p:sp>
          <p:nvSpPr>
            <p:cNvPr id="181" name="角丸四角形 180"/>
            <p:cNvSpPr/>
            <p:nvPr/>
          </p:nvSpPr>
          <p:spPr>
            <a:xfrm>
              <a:off x="5049963" y="1894755"/>
              <a:ext cx="3873500" cy="2122488"/>
            </a:xfrm>
            <a:prstGeom prst="roundRect">
              <a:avLst>
                <a:gd name="adj" fmla="val 3352"/>
              </a:avLst>
            </a:prstGeom>
            <a:noFill/>
            <a:ln w="25400" cap="flat" cmpd="sng" algn="ctr">
              <a:solidFill>
                <a:sysClr val="windowText" lastClr="000000"/>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182" name="テキスト ボックス 133"/>
            <p:cNvSpPr txBox="1">
              <a:spLocks noChangeArrowheads="1"/>
            </p:cNvSpPr>
            <p:nvPr/>
          </p:nvSpPr>
          <p:spPr bwMode="auto">
            <a:xfrm>
              <a:off x="6432675" y="2018580"/>
              <a:ext cx="277813"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b="1" smtClean="0">
                  <a:solidFill>
                    <a:srgbClr val="000000"/>
                  </a:solidFill>
                  <a:latin typeface="メイリオ" pitchFamily="50" charset="-128"/>
                  <a:ea typeface="メイリオ" pitchFamily="50" charset="-128"/>
                </a:rPr>
                <a:t>男</a:t>
              </a:r>
            </a:p>
          </p:txBody>
        </p:sp>
        <p:sp>
          <p:nvSpPr>
            <p:cNvPr id="183" name="テキスト ボックス 134"/>
            <p:cNvSpPr txBox="1">
              <a:spLocks noChangeArrowheads="1"/>
            </p:cNvSpPr>
            <p:nvPr/>
          </p:nvSpPr>
          <p:spPr bwMode="auto">
            <a:xfrm>
              <a:off x="8386888" y="2018580"/>
              <a:ext cx="277812" cy="239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fontAlgn="base">
                <a:spcBef>
                  <a:spcPct val="0"/>
                </a:spcBef>
                <a:spcAft>
                  <a:spcPct val="0"/>
                </a:spcAft>
              </a:pPr>
              <a:r>
                <a:rPr lang="ja-JP" altLang="en-US" b="1" smtClean="0">
                  <a:solidFill>
                    <a:srgbClr val="000000"/>
                  </a:solidFill>
                  <a:latin typeface="メイリオ" pitchFamily="50" charset="-128"/>
                  <a:ea typeface="メイリオ" pitchFamily="50" charset="-128"/>
                </a:rPr>
                <a:t>女</a:t>
              </a:r>
            </a:p>
          </p:txBody>
        </p:sp>
        <p:grpSp>
          <p:nvGrpSpPr>
            <p:cNvPr id="184" name="グループ化 5"/>
            <p:cNvGrpSpPr>
              <a:grpSpLocks/>
            </p:cNvGrpSpPr>
            <p:nvPr/>
          </p:nvGrpSpPr>
          <p:grpSpPr bwMode="auto">
            <a:xfrm>
              <a:off x="5049963" y="4045818"/>
              <a:ext cx="3986212" cy="2062162"/>
              <a:chOff x="5097929" y="4434541"/>
              <a:chExt cx="3985007" cy="2061882"/>
            </a:xfrm>
          </p:grpSpPr>
          <p:pic>
            <p:nvPicPr>
              <p:cNvPr id="185" name="図 9"/>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65691" y="4531597"/>
                <a:ext cx="155575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テキスト ボックス 14"/>
              <p:cNvSpPr txBox="1">
                <a:spLocks noChangeArrowheads="1"/>
              </p:cNvSpPr>
              <p:nvPr/>
            </p:nvSpPr>
            <p:spPr bwMode="auto">
              <a:xfrm>
                <a:off x="6157263" y="5034291"/>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33</a:t>
                </a:r>
                <a:r>
                  <a:rPr kumimoji="1" lang="ja-JP" altLang="en-US"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187" name="テキスト ボックス 18"/>
              <p:cNvSpPr txBox="1">
                <a:spLocks noChangeArrowheads="1"/>
              </p:cNvSpPr>
              <p:nvPr/>
            </p:nvSpPr>
            <p:spPr bwMode="auto">
              <a:xfrm>
                <a:off x="5690224" y="4465856"/>
                <a:ext cx="153888"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10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1</a:t>
                </a:r>
                <a:r>
                  <a:rPr kumimoji="1" lang="ja-JP" altLang="en-US" sz="10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188" name="テキスト ボックス 19"/>
              <p:cNvSpPr txBox="1">
                <a:spLocks noChangeArrowheads="1"/>
              </p:cNvSpPr>
              <p:nvPr/>
            </p:nvSpPr>
            <p:spPr bwMode="auto">
              <a:xfrm>
                <a:off x="5848195" y="4507691"/>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2</a:t>
                </a:r>
                <a:r>
                  <a:rPr kumimoji="1" lang="ja-JP" altLang="en-US"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189" name="テキスト ボックス 20"/>
              <p:cNvSpPr txBox="1">
                <a:spLocks noChangeArrowheads="1"/>
              </p:cNvSpPr>
              <p:nvPr/>
            </p:nvSpPr>
            <p:spPr bwMode="auto">
              <a:xfrm>
                <a:off x="6002729" y="4531597"/>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3</a:t>
                </a:r>
                <a:r>
                  <a:rPr kumimoji="1" lang="ja-JP" altLang="en-US"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190" name="テキスト ボックス 21"/>
              <p:cNvSpPr txBox="1">
                <a:spLocks noChangeArrowheads="1"/>
              </p:cNvSpPr>
              <p:nvPr/>
            </p:nvSpPr>
            <p:spPr bwMode="auto">
              <a:xfrm>
                <a:off x="6292971" y="5219565"/>
                <a:ext cx="169277"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C00000"/>
                    </a:solidFill>
                    <a:effectLst/>
                    <a:uLnTx/>
                    <a:uFillTx/>
                    <a:latin typeface="HGSｺﾞｼｯｸE" pitchFamily="50" charset="-128"/>
                    <a:ea typeface="HGSｺﾞｼｯｸE" pitchFamily="50" charset="-128"/>
                  </a:rPr>
                  <a:t>44</a:t>
                </a:r>
                <a:r>
                  <a:rPr kumimoji="1" lang="ja-JP" altLang="en-US" sz="1100" b="1" i="0" u="none" strike="noStrike" kern="0" cap="none" spc="0" normalizeH="0" baseline="0" noProof="0" smtClean="0">
                    <a:ln>
                      <a:noFill/>
                    </a:ln>
                    <a:solidFill>
                      <a:srgbClr val="C00000"/>
                    </a:solidFill>
                    <a:effectLst/>
                    <a:uLnTx/>
                    <a:uFillTx/>
                    <a:latin typeface="HGSｺﾞｼｯｸE" pitchFamily="50" charset="-128"/>
                    <a:ea typeface="HGSｺﾞｼｯｸE" pitchFamily="50" charset="-128"/>
                  </a:rPr>
                  <a:t>位</a:t>
                </a:r>
              </a:p>
            </p:txBody>
          </p:sp>
          <p:sp>
            <p:nvSpPr>
              <p:cNvPr id="191" name="テキスト ボックス 22"/>
              <p:cNvSpPr txBox="1">
                <a:spLocks noChangeArrowheads="1"/>
              </p:cNvSpPr>
              <p:nvPr/>
            </p:nvSpPr>
            <p:spPr bwMode="auto">
              <a:xfrm>
                <a:off x="6454379" y="534506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45</a:t>
                </a:r>
                <a:r>
                  <a:rPr kumimoji="1" lang="ja-JP" altLang="en-US"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192" name="テキスト ボックス 23"/>
              <p:cNvSpPr txBox="1">
                <a:spLocks noChangeArrowheads="1"/>
              </p:cNvSpPr>
              <p:nvPr/>
            </p:nvSpPr>
            <p:spPr bwMode="auto">
              <a:xfrm>
                <a:off x="6608913" y="5351045"/>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46</a:t>
                </a:r>
                <a:r>
                  <a:rPr kumimoji="1" lang="ja-JP" altLang="en-US"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193" name="テキスト ボックス 24"/>
              <p:cNvSpPr txBox="1">
                <a:spLocks noChangeArrowheads="1"/>
              </p:cNvSpPr>
              <p:nvPr/>
            </p:nvSpPr>
            <p:spPr bwMode="auto">
              <a:xfrm>
                <a:off x="6757473" y="5416785"/>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47</a:t>
                </a:r>
                <a:r>
                  <a:rPr kumimoji="1" lang="ja-JP" altLang="en-US"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194" name="テキスト ボックス 25"/>
              <p:cNvSpPr txBox="1">
                <a:spLocks noChangeArrowheads="1"/>
              </p:cNvSpPr>
              <p:nvPr/>
            </p:nvSpPr>
            <p:spPr bwMode="auto">
              <a:xfrm>
                <a:off x="5705613"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愛知</a:t>
                </a:r>
              </a:p>
            </p:txBody>
          </p:sp>
          <p:sp>
            <p:nvSpPr>
              <p:cNvPr id="195" name="テキスト ボックス 26"/>
              <p:cNvSpPr txBox="1">
                <a:spLocks noChangeArrowheads="1"/>
              </p:cNvSpPr>
              <p:nvPr/>
            </p:nvSpPr>
            <p:spPr bwMode="auto">
              <a:xfrm>
                <a:off x="6169215"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東京</a:t>
                </a:r>
              </a:p>
            </p:txBody>
          </p:sp>
          <p:sp>
            <p:nvSpPr>
              <p:cNvPr id="196" name="テキスト ボックス 27"/>
              <p:cNvSpPr txBox="1">
                <a:spLocks noChangeArrowheads="1"/>
              </p:cNvSpPr>
              <p:nvPr/>
            </p:nvSpPr>
            <p:spPr bwMode="auto">
              <a:xfrm>
                <a:off x="5860147"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静岡</a:t>
                </a:r>
              </a:p>
            </p:txBody>
          </p:sp>
          <p:sp>
            <p:nvSpPr>
              <p:cNvPr id="197" name="テキスト ボックス 28"/>
              <p:cNvSpPr txBox="1">
                <a:spLocks noChangeArrowheads="1"/>
              </p:cNvSpPr>
              <p:nvPr/>
            </p:nvSpPr>
            <p:spPr bwMode="auto">
              <a:xfrm>
                <a:off x="6014681"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千葉</a:t>
                </a:r>
              </a:p>
            </p:txBody>
          </p:sp>
          <p:sp>
            <p:nvSpPr>
              <p:cNvPr id="198" name="テキスト ボックス 29"/>
              <p:cNvSpPr txBox="1">
                <a:spLocks noChangeArrowheads="1"/>
              </p:cNvSpPr>
              <p:nvPr/>
            </p:nvSpPr>
            <p:spPr bwMode="auto">
              <a:xfrm>
                <a:off x="6292971" y="6044318"/>
                <a:ext cx="169277"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1100" b="1" i="0" u="none" strike="noStrike" kern="0" cap="none" spc="0" normalizeH="0" baseline="0" noProof="0" smtClean="0">
                    <a:ln>
                      <a:noFill/>
                    </a:ln>
                    <a:solidFill>
                      <a:srgbClr val="C00000"/>
                    </a:solidFill>
                    <a:effectLst/>
                    <a:uLnTx/>
                    <a:uFillTx/>
                    <a:latin typeface="メイリオ" pitchFamily="50" charset="-128"/>
                    <a:ea typeface="メイリオ" pitchFamily="50" charset="-128"/>
                  </a:rPr>
                  <a:t>大阪</a:t>
                </a:r>
              </a:p>
            </p:txBody>
          </p:sp>
          <p:sp>
            <p:nvSpPr>
              <p:cNvPr id="199" name="テキスト ボックス 30"/>
              <p:cNvSpPr txBox="1">
                <a:spLocks noChangeArrowheads="1"/>
              </p:cNvSpPr>
              <p:nvPr/>
            </p:nvSpPr>
            <p:spPr bwMode="auto">
              <a:xfrm>
                <a:off x="6478283"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長崎</a:t>
                </a:r>
              </a:p>
            </p:txBody>
          </p:sp>
          <p:sp>
            <p:nvSpPr>
              <p:cNvPr id="200" name="テキスト ボックス 31"/>
              <p:cNvSpPr txBox="1">
                <a:spLocks noChangeArrowheads="1"/>
              </p:cNvSpPr>
              <p:nvPr/>
            </p:nvSpPr>
            <p:spPr bwMode="auto">
              <a:xfrm>
                <a:off x="6632817"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高知</a:t>
                </a:r>
              </a:p>
            </p:txBody>
          </p:sp>
          <p:sp>
            <p:nvSpPr>
              <p:cNvPr id="201" name="テキスト ボックス 32"/>
              <p:cNvSpPr txBox="1">
                <a:spLocks noChangeArrowheads="1"/>
              </p:cNvSpPr>
              <p:nvPr/>
            </p:nvSpPr>
            <p:spPr bwMode="auto">
              <a:xfrm>
                <a:off x="6787353"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青森</a:t>
                </a:r>
              </a:p>
            </p:txBody>
          </p:sp>
          <p:pic>
            <p:nvPicPr>
              <p:cNvPr id="202" name="図 43"/>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7387694" y="4531597"/>
                <a:ext cx="1470025"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テキスト ボックス 45"/>
              <p:cNvSpPr txBox="1">
                <a:spLocks noChangeArrowheads="1"/>
              </p:cNvSpPr>
              <p:nvPr/>
            </p:nvSpPr>
            <p:spPr bwMode="auto">
              <a:xfrm>
                <a:off x="7638614" y="4497376"/>
                <a:ext cx="153888"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10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1</a:t>
                </a:r>
                <a:r>
                  <a:rPr kumimoji="1" lang="ja-JP" altLang="en-US" sz="10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204" name="テキスト ボックス 46"/>
              <p:cNvSpPr txBox="1">
                <a:spLocks noChangeArrowheads="1"/>
              </p:cNvSpPr>
              <p:nvPr/>
            </p:nvSpPr>
            <p:spPr bwMode="auto">
              <a:xfrm>
                <a:off x="7808537" y="4539211"/>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2</a:t>
                </a:r>
                <a:r>
                  <a:rPr kumimoji="1" lang="ja-JP" altLang="en-US"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205" name="テキスト ボックス 47"/>
              <p:cNvSpPr txBox="1">
                <a:spLocks noChangeArrowheads="1"/>
              </p:cNvSpPr>
              <p:nvPr/>
            </p:nvSpPr>
            <p:spPr bwMode="auto">
              <a:xfrm>
                <a:off x="7981239" y="4667305"/>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3</a:t>
                </a:r>
                <a:r>
                  <a:rPr kumimoji="1" lang="ja-JP" altLang="en-US"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206" name="テキスト ボックス 48"/>
              <p:cNvSpPr txBox="1">
                <a:spLocks noChangeArrowheads="1"/>
              </p:cNvSpPr>
              <p:nvPr/>
            </p:nvSpPr>
            <p:spPr bwMode="auto">
              <a:xfrm>
                <a:off x="8151689" y="5416785"/>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41</a:t>
                </a:r>
                <a:r>
                  <a:rPr kumimoji="1" lang="ja-JP" altLang="en-US"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207" name="テキスト ボックス 49"/>
              <p:cNvSpPr txBox="1">
                <a:spLocks noChangeArrowheads="1"/>
              </p:cNvSpPr>
              <p:nvPr/>
            </p:nvSpPr>
            <p:spPr bwMode="auto">
              <a:xfrm>
                <a:off x="8313859" y="5512914"/>
                <a:ext cx="169277"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C00000"/>
                    </a:solidFill>
                    <a:effectLst/>
                    <a:uLnTx/>
                    <a:uFillTx/>
                    <a:latin typeface="HGSｺﾞｼｯｸE" pitchFamily="50" charset="-128"/>
                    <a:ea typeface="HGSｺﾞｼｯｸE" pitchFamily="50" charset="-128"/>
                  </a:rPr>
                  <a:t>45</a:t>
                </a:r>
                <a:r>
                  <a:rPr kumimoji="1" lang="ja-JP" altLang="en-US" sz="1100" b="1" i="0" u="none" strike="noStrike" kern="0" cap="none" spc="0" normalizeH="0" baseline="0" noProof="0" smtClean="0">
                    <a:ln>
                      <a:noFill/>
                    </a:ln>
                    <a:solidFill>
                      <a:srgbClr val="C00000"/>
                    </a:solidFill>
                    <a:effectLst/>
                    <a:uLnTx/>
                    <a:uFillTx/>
                    <a:latin typeface="HGSｺﾞｼｯｸE" pitchFamily="50" charset="-128"/>
                    <a:ea typeface="HGSｺﾞｼｯｸE" pitchFamily="50" charset="-128"/>
                  </a:rPr>
                  <a:t>位</a:t>
                </a:r>
              </a:p>
            </p:txBody>
          </p:sp>
          <p:sp>
            <p:nvSpPr>
              <p:cNvPr id="208" name="テキスト ボックス 50"/>
              <p:cNvSpPr txBox="1">
                <a:spLocks noChangeArrowheads="1"/>
              </p:cNvSpPr>
              <p:nvPr/>
            </p:nvSpPr>
            <p:spPr bwMode="auto">
              <a:xfrm>
                <a:off x="8497217" y="5573380"/>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46</a:t>
                </a:r>
                <a:r>
                  <a:rPr kumimoji="1" lang="ja-JP" altLang="en-US"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209" name="テキスト ボックス 51"/>
              <p:cNvSpPr txBox="1">
                <a:spLocks noChangeArrowheads="1"/>
              </p:cNvSpPr>
              <p:nvPr/>
            </p:nvSpPr>
            <p:spPr bwMode="auto">
              <a:xfrm>
                <a:off x="8680183" y="5613371"/>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en-US" altLang="ja-JP"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47</a:t>
                </a:r>
                <a:r>
                  <a:rPr kumimoji="1" lang="ja-JP" altLang="en-US" sz="9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位</a:t>
                </a:r>
              </a:p>
            </p:txBody>
          </p:sp>
          <p:sp>
            <p:nvSpPr>
              <p:cNvPr id="210" name="テキスト ボックス 53"/>
              <p:cNvSpPr txBox="1">
                <a:spLocks noChangeArrowheads="1"/>
              </p:cNvSpPr>
              <p:nvPr/>
            </p:nvSpPr>
            <p:spPr bwMode="auto">
              <a:xfrm>
                <a:off x="7996629"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愛知</a:t>
                </a:r>
              </a:p>
            </p:txBody>
          </p:sp>
          <p:sp>
            <p:nvSpPr>
              <p:cNvPr id="211" name="テキスト ボックス 54"/>
              <p:cNvSpPr txBox="1">
                <a:spLocks noChangeArrowheads="1"/>
              </p:cNvSpPr>
              <p:nvPr/>
            </p:nvSpPr>
            <p:spPr bwMode="auto">
              <a:xfrm>
                <a:off x="7661697"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静岡</a:t>
                </a:r>
              </a:p>
            </p:txBody>
          </p:sp>
          <p:sp>
            <p:nvSpPr>
              <p:cNvPr id="212" name="テキスト ボックス 55"/>
              <p:cNvSpPr txBox="1">
                <a:spLocks noChangeArrowheads="1"/>
              </p:cNvSpPr>
              <p:nvPr/>
            </p:nvSpPr>
            <p:spPr bwMode="auto">
              <a:xfrm>
                <a:off x="7829163"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群馬</a:t>
                </a:r>
              </a:p>
            </p:txBody>
          </p:sp>
          <p:sp>
            <p:nvSpPr>
              <p:cNvPr id="213" name="テキスト ボックス 56"/>
              <p:cNvSpPr txBox="1">
                <a:spLocks noChangeArrowheads="1"/>
              </p:cNvSpPr>
              <p:nvPr/>
            </p:nvSpPr>
            <p:spPr bwMode="auto">
              <a:xfrm>
                <a:off x="8164095"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東京</a:t>
                </a:r>
              </a:p>
            </p:txBody>
          </p:sp>
          <p:sp>
            <p:nvSpPr>
              <p:cNvPr id="214" name="テキスト ボックス 57"/>
              <p:cNvSpPr txBox="1">
                <a:spLocks noChangeArrowheads="1"/>
              </p:cNvSpPr>
              <p:nvPr/>
            </p:nvSpPr>
            <p:spPr bwMode="auto">
              <a:xfrm>
                <a:off x="8300783" y="6044318"/>
                <a:ext cx="169277"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1100" b="1" i="0" u="none" strike="noStrike" kern="0" cap="none" spc="0" normalizeH="0" baseline="0" noProof="0" smtClean="0">
                    <a:ln>
                      <a:noFill/>
                    </a:ln>
                    <a:solidFill>
                      <a:srgbClr val="C00000"/>
                    </a:solidFill>
                    <a:effectLst/>
                    <a:uLnTx/>
                    <a:uFillTx/>
                    <a:latin typeface="メイリオ" pitchFamily="50" charset="-128"/>
                    <a:ea typeface="メイリオ" pitchFamily="50" charset="-128"/>
                  </a:rPr>
                  <a:t>大阪</a:t>
                </a:r>
              </a:p>
            </p:txBody>
          </p:sp>
          <p:sp>
            <p:nvSpPr>
              <p:cNvPr id="215" name="テキスト ボックス 58"/>
              <p:cNvSpPr txBox="1">
                <a:spLocks noChangeArrowheads="1"/>
              </p:cNvSpPr>
              <p:nvPr/>
            </p:nvSpPr>
            <p:spPr bwMode="auto">
              <a:xfrm>
                <a:off x="8499027"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広島</a:t>
                </a:r>
              </a:p>
            </p:txBody>
          </p:sp>
          <p:sp>
            <p:nvSpPr>
              <p:cNvPr id="216" name="テキスト ボックス 59"/>
              <p:cNvSpPr txBox="1">
                <a:spLocks noChangeArrowheads="1"/>
              </p:cNvSpPr>
              <p:nvPr/>
            </p:nvSpPr>
            <p:spPr bwMode="auto">
              <a:xfrm>
                <a:off x="8666494" y="6044318"/>
                <a:ext cx="138499" cy="34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9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滋賀</a:t>
                </a:r>
              </a:p>
            </p:txBody>
          </p:sp>
          <p:sp>
            <p:nvSpPr>
              <p:cNvPr id="217" name="テキスト ボックス 60"/>
              <p:cNvSpPr txBox="1">
                <a:spLocks noChangeArrowheads="1"/>
              </p:cNvSpPr>
              <p:nvPr/>
            </p:nvSpPr>
            <p:spPr bwMode="auto">
              <a:xfrm>
                <a:off x="5524584" y="4555985"/>
                <a:ext cx="169277" cy="56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11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全国平均</a:t>
                </a:r>
              </a:p>
            </p:txBody>
          </p:sp>
          <p:sp>
            <p:nvSpPr>
              <p:cNvPr id="218" name="テキスト ボックス 61"/>
              <p:cNvSpPr txBox="1">
                <a:spLocks noChangeArrowheads="1"/>
              </p:cNvSpPr>
              <p:nvPr/>
            </p:nvSpPr>
            <p:spPr bwMode="auto">
              <a:xfrm>
                <a:off x="7457514" y="4830903"/>
                <a:ext cx="169277" cy="56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11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全国平均</a:t>
                </a:r>
              </a:p>
            </p:txBody>
          </p:sp>
          <p:sp>
            <p:nvSpPr>
              <p:cNvPr id="219" name="テキスト ボックス 15"/>
              <p:cNvSpPr txBox="1">
                <a:spLocks noChangeArrowheads="1"/>
              </p:cNvSpPr>
              <p:nvPr/>
            </p:nvSpPr>
            <p:spPr bwMode="auto">
              <a:xfrm>
                <a:off x="7205024" y="5921943"/>
                <a:ext cx="1566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72</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20" name="テキスト ボックス 62"/>
              <p:cNvSpPr txBox="1">
                <a:spLocks noChangeArrowheads="1"/>
              </p:cNvSpPr>
              <p:nvPr/>
            </p:nvSpPr>
            <p:spPr bwMode="auto">
              <a:xfrm>
                <a:off x="7205024" y="5557379"/>
                <a:ext cx="1566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73</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21" name="テキスト ボックス 64"/>
              <p:cNvSpPr txBox="1">
                <a:spLocks noChangeArrowheads="1"/>
              </p:cNvSpPr>
              <p:nvPr/>
            </p:nvSpPr>
            <p:spPr bwMode="auto">
              <a:xfrm>
                <a:off x="7205024" y="5186838"/>
                <a:ext cx="1566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74</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22" name="テキスト ボックス 65"/>
              <p:cNvSpPr txBox="1">
                <a:spLocks noChangeArrowheads="1"/>
              </p:cNvSpPr>
              <p:nvPr/>
            </p:nvSpPr>
            <p:spPr bwMode="auto">
              <a:xfrm>
                <a:off x="7205024" y="4822273"/>
                <a:ext cx="1566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75</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23" name="テキスト ボックス 66"/>
              <p:cNvSpPr txBox="1">
                <a:spLocks noChangeArrowheads="1"/>
              </p:cNvSpPr>
              <p:nvPr/>
            </p:nvSpPr>
            <p:spPr bwMode="auto">
              <a:xfrm>
                <a:off x="7205024" y="4457708"/>
                <a:ext cx="1566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76</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24" name="テキスト ボックス 68"/>
              <p:cNvSpPr txBox="1">
                <a:spLocks noChangeArrowheads="1"/>
              </p:cNvSpPr>
              <p:nvPr/>
            </p:nvSpPr>
            <p:spPr bwMode="auto">
              <a:xfrm>
                <a:off x="7040560" y="6125143"/>
                <a:ext cx="45349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ja-JP" altLang="en-US"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（歳）</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25" name="テキスト ボックス 69"/>
              <p:cNvSpPr txBox="1">
                <a:spLocks noChangeArrowheads="1"/>
              </p:cNvSpPr>
              <p:nvPr/>
            </p:nvSpPr>
            <p:spPr bwMode="auto">
              <a:xfrm>
                <a:off x="5286575" y="5921943"/>
                <a:ext cx="1566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68</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26" name="テキスト ボックス 70"/>
              <p:cNvSpPr txBox="1">
                <a:spLocks noChangeArrowheads="1"/>
              </p:cNvSpPr>
              <p:nvPr/>
            </p:nvSpPr>
            <p:spPr bwMode="auto">
              <a:xfrm>
                <a:off x="5286575" y="5569332"/>
                <a:ext cx="1566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69</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27" name="テキスト ボックス 71"/>
              <p:cNvSpPr txBox="1">
                <a:spLocks noChangeArrowheads="1"/>
              </p:cNvSpPr>
              <p:nvPr/>
            </p:nvSpPr>
            <p:spPr bwMode="auto">
              <a:xfrm>
                <a:off x="5286575" y="5186838"/>
                <a:ext cx="1566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70</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28" name="テキスト ボックス 72"/>
              <p:cNvSpPr txBox="1">
                <a:spLocks noChangeArrowheads="1"/>
              </p:cNvSpPr>
              <p:nvPr/>
            </p:nvSpPr>
            <p:spPr bwMode="auto">
              <a:xfrm>
                <a:off x="5286575" y="4810320"/>
                <a:ext cx="1566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71</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29" name="テキスト ボックス 73"/>
              <p:cNvSpPr txBox="1">
                <a:spLocks noChangeArrowheads="1"/>
              </p:cNvSpPr>
              <p:nvPr/>
            </p:nvSpPr>
            <p:spPr bwMode="auto">
              <a:xfrm>
                <a:off x="5286575" y="4445756"/>
                <a:ext cx="15665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en-US" altLang="ja-JP"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72</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30" name="テキスト ボックス 74"/>
              <p:cNvSpPr txBox="1">
                <a:spLocks noChangeArrowheads="1"/>
              </p:cNvSpPr>
              <p:nvPr/>
            </p:nvSpPr>
            <p:spPr bwMode="auto">
              <a:xfrm>
                <a:off x="5151995" y="6125143"/>
                <a:ext cx="453491"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algn="r" defTabSz="457200" eaLnBrk="1" fontAlgn="base" latinLnBrk="0" hangingPunct="1">
                  <a:lnSpc>
                    <a:spcPct val="100000"/>
                  </a:lnSpc>
                  <a:spcBef>
                    <a:spcPct val="0"/>
                  </a:spcBef>
                  <a:spcAft>
                    <a:spcPct val="0"/>
                  </a:spcAft>
                  <a:buClrTx/>
                  <a:buSzTx/>
                  <a:buFontTx/>
                  <a:buNone/>
                  <a:tabLst/>
                  <a:defRPr/>
                </a:pPr>
                <a:r>
                  <a:rPr kumimoji="1" lang="ja-JP" altLang="en-US" sz="1100" b="1" i="0" u="none" strike="noStrike" kern="0" cap="none" spc="0" normalizeH="0" baseline="0" noProof="0" smtClean="0">
                    <a:ln>
                      <a:noFill/>
                    </a:ln>
                    <a:solidFill>
                      <a:srgbClr val="000000"/>
                    </a:solidFill>
                    <a:effectLst/>
                    <a:uLnTx/>
                    <a:uFillTx/>
                    <a:latin typeface="HGSｺﾞｼｯｸE" pitchFamily="50" charset="-128"/>
                    <a:ea typeface="HGSｺﾞｼｯｸE" pitchFamily="50" charset="-128"/>
                  </a:rPr>
                  <a:t>（歳）</a:t>
                </a:r>
                <a:endParaRPr kumimoji="1" lang="ja-JP" altLang="en-US" sz="1100" b="1" i="0" u="none" strike="noStrike" kern="0" cap="none" spc="0" normalizeH="0" baseline="0" noProof="0" smtClean="0">
                  <a:ln>
                    <a:noFill/>
                  </a:ln>
                  <a:solidFill>
                    <a:srgbClr val="000000"/>
                  </a:solidFill>
                  <a:effectLst/>
                  <a:uLnTx/>
                  <a:uFillTx/>
                  <a:latin typeface="Meiryo UI" pitchFamily="50" charset="-128"/>
                  <a:ea typeface="Meiryo UI" pitchFamily="50" charset="-128"/>
                </a:endParaRPr>
              </a:p>
            </p:txBody>
          </p:sp>
          <p:sp>
            <p:nvSpPr>
              <p:cNvPr id="231" name="テキスト ボックス 16"/>
              <p:cNvSpPr txBox="1">
                <a:spLocks noChangeArrowheads="1"/>
              </p:cNvSpPr>
              <p:nvPr/>
            </p:nvSpPr>
            <p:spPr bwMode="auto">
              <a:xfrm>
                <a:off x="5327111" y="6338840"/>
                <a:ext cx="375582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800" b="1" i="0" u="none" strike="noStrike" kern="0" cap="none" spc="0" normalizeH="0" baseline="0" noProof="0" smtClean="0">
                    <a:ln>
                      <a:noFill/>
                    </a:ln>
                    <a:solidFill>
                      <a:srgbClr val="000000"/>
                    </a:solidFill>
                    <a:effectLst/>
                    <a:uLnTx/>
                    <a:uFillTx/>
                    <a:latin typeface="ＭＳ Ｐゴシック" pitchFamily="50" charset="-128"/>
                    <a:ea typeface="ＭＳ Ｐゴシック" pitchFamily="50" charset="-128"/>
                  </a:rPr>
                  <a:t>日常生活に制限のない期間の平均（年）の平成</a:t>
                </a:r>
                <a:r>
                  <a:rPr kumimoji="1" lang="en-US" altLang="ja-JP" sz="800" b="1" i="0" u="none" strike="noStrike" kern="0" cap="none" spc="0" normalizeH="0" baseline="0" noProof="0" smtClean="0">
                    <a:ln>
                      <a:noFill/>
                    </a:ln>
                    <a:solidFill>
                      <a:srgbClr val="000000"/>
                    </a:solidFill>
                    <a:effectLst/>
                    <a:uLnTx/>
                    <a:uFillTx/>
                    <a:latin typeface="ＭＳ Ｐゴシック" pitchFamily="50" charset="-128"/>
                    <a:ea typeface="ＭＳ Ｐゴシック" pitchFamily="50" charset="-128"/>
                  </a:rPr>
                  <a:t>22</a:t>
                </a:r>
                <a:r>
                  <a:rPr kumimoji="1" lang="ja-JP" altLang="en-US" sz="800" b="1" i="0" u="none" strike="noStrike" kern="0" cap="none" spc="0" normalizeH="0" baseline="0" noProof="0" smtClean="0">
                    <a:ln>
                      <a:noFill/>
                    </a:ln>
                    <a:solidFill>
                      <a:srgbClr val="000000"/>
                    </a:solidFill>
                    <a:effectLst/>
                    <a:uLnTx/>
                    <a:uFillTx/>
                    <a:latin typeface="ＭＳ Ｐゴシック" pitchFamily="50" charset="-128"/>
                    <a:ea typeface="ＭＳ Ｐゴシック" pitchFamily="50" charset="-128"/>
                  </a:rPr>
                  <a:t>年の全国と都道府県の推定値より</a:t>
                </a:r>
              </a:p>
            </p:txBody>
          </p:sp>
          <p:sp>
            <p:nvSpPr>
              <p:cNvPr id="232" name="角丸四角形 231"/>
              <p:cNvSpPr/>
              <p:nvPr/>
            </p:nvSpPr>
            <p:spPr>
              <a:xfrm>
                <a:off x="5097929" y="4434541"/>
                <a:ext cx="3872329" cy="2061882"/>
              </a:xfrm>
              <a:prstGeom prst="roundRect">
                <a:avLst>
                  <a:gd name="adj" fmla="val 3352"/>
                </a:avLst>
              </a:prstGeom>
              <a:noFill/>
              <a:ln w="25400" cap="flat" cmpd="sng" algn="ctr">
                <a:solidFill>
                  <a:sysClr val="windowText" lastClr="000000"/>
                </a:solidFill>
                <a:prstDash val="soli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233" name="テキスト ボックス 135"/>
              <p:cNvSpPr txBox="1">
                <a:spLocks noChangeArrowheads="1"/>
              </p:cNvSpPr>
              <p:nvPr/>
            </p:nvSpPr>
            <p:spPr bwMode="auto">
              <a:xfrm>
                <a:off x="6480474" y="4677150"/>
                <a:ext cx="276999" cy="24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18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男</a:t>
                </a:r>
              </a:p>
            </p:txBody>
          </p:sp>
          <p:sp>
            <p:nvSpPr>
              <p:cNvPr id="234" name="テキスト ボックス 136"/>
              <p:cNvSpPr txBox="1">
                <a:spLocks noChangeArrowheads="1"/>
              </p:cNvSpPr>
              <p:nvPr/>
            </p:nvSpPr>
            <p:spPr bwMode="auto">
              <a:xfrm>
                <a:off x="8434780" y="4677150"/>
                <a:ext cx="276999" cy="24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marL="0" marR="0" lvl="0" indent="0" defTabSz="457200" eaLnBrk="1" fontAlgn="base" latinLnBrk="0" hangingPunct="1">
                  <a:lnSpc>
                    <a:spcPct val="100000"/>
                  </a:lnSpc>
                  <a:spcBef>
                    <a:spcPct val="0"/>
                  </a:spcBef>
                  <a:spcAft>
                    <a:spcPct val="0"/>
                  </a:spcAft>
                  <a:buClrTx/>
                  <a:buSzTx/>
                  <a:buFontTx/>
                  <a:buNone/>
                  <a:tabLst/>
                  <a:defRPr/>
                </a:pPr>
                <a:r>
                  <a:rPr kumimoji="1" lang="ja-JP" altLang="en-US" sz="1800" b="1" i="0" u="none" strike="noStrike" kern="0" cap="none" spc="0" normalizeH="0" baseline="0" noProof="0" smtClean="0">
                    <a:ln>
                      <a:noFill/>
                    </a:ln>
                    <a:solidFill>
                      <a:srgbClr val="000000"/>
                    </a:solidFill>
                    <a:effectLst/>
                    <a:uLnTx/>
                    <a:uFillTx/>
                    <a:latin typeface="メイリオ" pitchFamily="50" charset="-128"/>
                    <a:ea typeface="メイリオ" pitchFamily="50" charset="-128"/>
                  </a:rPr>
                  <a:t>女</a:t>
                </a:r>
              </a:p>
            </p:txBody>
          </p:sp>
        </p:grpSp>
      </p:grpSp>
    </p:spTree>
    <p:extLst>
      <p:ext uri="{BB962C8B-B14F-4D97-AF65-F5344CB8AC3E}">
        <p14:creationId xmlns:p14="http://schemas.microsoft.com/office/powerpoint/2010/main" val="131350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角丸四角形 236"/>
          <p:cNvSpPr/>
          <p:nvPr/>
        </p:nvSpPr>
        <p:spPr>
          <a:xfrm>
            <a:off x="268288" y="812338"/>
            <a:ext cx="8659812" cy="1008062"/>
          </a:xfrm>
          <a:prstGeom prst="roundRect">
            <a:avLst>
              <a:gd name="adj" fmla="val 6063"/>
            </a:avLst>
          </a:prstGeom>
          <a:solidFill>
            <a:srgbClr val="1066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eaLnBrk="1" fontAlgn="auto" hangingPunct="1">
              <a:spcBef>
                <a:spcPts val="0"/>
              </a:spcBef>
              <a:spcAft>
                <a:spcPts val="0"/>
              </a:spcAft>
              <a:defRPr/>
            </a:pPr>
            <a:endParaRPr lang="ja-JP" altLang="en-US">
              <a:solidFill>
                <a:prstClr val="white"/>
              </a:solidFill>
            </a:endParaRPr>
          </a:p>
        </p:txBody>
      </p:sp>
      <p:sp>
        <p:nvSpPr>
          <p:cNvPr id="2" name="タイトル 1"/>
          <p:cNvSpPr>
            <a:spLocks noGrp="1"/>
          </p:cNvSpPr>
          <p:nvPr>
            <p:ph type="title"/>
          </p:nvPr>
        </p:nvSpPr>
        <p:spPr/>
        <p:txBody>
          <a:bodyPr/>
          <a:lstStyle/>
          <a:p>
            <a:r>
              <a:rPr lang="ja-JP" altLang="en-US" dirty="0"/>
              <a:t>社会寿命延伸のために何に取り組むか</a:t>
            </a:r>
            <a:endParaRPr kumimoji="1" lang="ja-JP" altLang="en-US" dirty="0"/>
          </a:p>
        </p:txBody>
      </p:sp>
      <p:sp>
        <p:nvSpPr>
          <p:cNvPr id="236" name="テキスト ボックス 235"/>
          <p:cNvSpPr txBox="1"/>
          <p:nvPr/>
        </p:nvSpPr>
        <p:spPr>
          <a:xfrm>
            <a:off x="334963" y="811084"/>
            <a:ext cx="8593137" cy="1000274"/>
          </a:xfrm>
          <a:prstGeom prst="rect">
            <a:avLst/>
          </a:prstGeom>
          <a:noFill/>
          <a:ln>
            <a:noFill/>
          </a:ln>
        </p:spPr>
        <p:txBody>
          <a:bodyPr>
            <a:spAutoFit/>
          </a:bodyPr>
          <a:lstStyle/>
          <a:p>
            <a:pPr marL="180000" indent="-180000" defTabSz="457200" eaLnBrk="1" fontAlgn="auto" hangingPunct="1">
              <a:spcBef>
                <a:spcPts val="0"/>
              </a:spcBef>
              <a:spcAft>
                <a:spcPts val="300"/>
              </a:spcAft>
              <a:buClr>
                <a:schemeClr val="accent2"/>
              </a:buClr>
              <a:buFont typeface="Wingdings" panose="05000000000000000000" pitchFamily="2" charset="2"/>
              <a:buChar char="l"/>
              <a:defRPr/>
            </a:pPr>
            <a:r>
              <a:rPr lang="ja-JP" altLang="en-US" b="1" dirty="0">
                <a:solidFill>
                  <a:schemeClr val="bg1"/>
                </a:solidFill>
                <a:latin typeface="Meiryo UI" panose="020B0604030504040204" pitchFamily="50" charset="-128"/>
                <a:ea typeface="Meiryo UI" panose="020B0604030504040204" pitchFamily="50" charset="-128"/>
              </a:rPr>
              <a:t>社会寿命延伸の妨げの要因は、脳疾患が</a:t>
            </a:r>
            <a:r>
              <a:rPr lang="en-US" altLang="ja-JP" b="1" dirty="0">
                <a:solidFill>
                  <a:schemeClr val="bg1"/>
                </a:solidFill>
                <a:latin typeface="Meiryo UI" panose="020B0604030504040204" pitchFamily="50" charset="-128"/>
                <a:ea typeface="Meiryo UI" panose="020B0604030504040204" pitchFamily="50" charset="-128"/>
              </a:rPr>
              <a:t>40</a:t>
            </a:r>
            <a:r>
              <a:rPr lang="ja-JP" altLang="en-US" b="1" dirty="0">
                <a:solidFill>
                  <a:schemeClr val="bg1"/>
                </a:solidFill>
                <a:latin typeface="Meiryo UI" panose="020B0604030504040204" pitchFamily="50" charset="-128"/>
                <a:ea typeface="Meiryo UI" panose="020B0604030504040204" pitchFamily="50" charset="-128"/>
              </a:rPr>
              <a:t>％</a:t>
            </a:r>
            <a:endParaRPr lang="en-US" altLang="ja-JP" b="1" dirty="0">
              <a:solidFill>
                <a:schemeClr val="bg1"/>
              </a:solidFill>
              <a:latin typeface="Meiryo UI" panose="020B0604030504040204" pitchFamily="50" charset="-128"/>
              <a:ea typeface="Meiryo UI" panose="020B0604030504040204" pitchFamily="50" charset="-128"/>
            </a:endParaRPr>
          </a:p>
          <a:p>
            <a:pPr marL="285750" indent="-285750" defTabSz="457200" eaLnBrk="1" fontAlgn="auto" hangingPunct="1">
              <a:spcBef>
                <a:spcPts val="0"/>
              </a:spcBef>
              <a:spcAft>
                <a:spcPts val="300"/>
              </a:spcAft>
              <a:buClr>
                <a:schemeClr val="accent2"/>
              </a:buClr>
              <a:buFont typeface="Wingdings" panose="05000000000000000000" pitchFamily="2" charset="2"/>
              <a:buChar char="Ø"/>
              <a:defRPr/>
            </a:pPr>
            <a:r>
              <a:rPr lang="ja-JP" altLang="en-US" b="1" u="sng" dirty="0">
                <a:solidFill>
                  <a:schemeClr val="bg1"/>
                </a:solidFill>
                <a:latin typeface="Meiryo UI" panose="020B0604030504040204" pitchFamily="50" charset="-128"/>
                <a:ea typeface="Meiryo UI" panose="020B0604030504040204" pitchFamily="50" charset="-128"/>
              </a:rPr>
              <a:t>認知症</a:t>
            </a:r>
            <a:r>
              <a:rPr lang="ja-JP" altLang="en-US" b="1" dirty="0">
                <a:solidFill>
                  <a:schemeClr val="bg1"/>
                </a:solidFill>
                <a:latin typeface="Meiryo UI" panose="020B0604030504040204" pitchFamily="50" charset="-128"/>
                <a:ea typeface="Meiryo UI" panose="020B0604030504040204" pitchFamily="50" charset="-128"/>
              </a:rPr>
              <a:t>（アルツハイマー病を含む）で発生する社会コストは</a:t>
            </a:r>
            <a:r>
              <a:rPr lang="en-US" altLang="ja-JP" b="1" dirty="0">
                <a:solidFill>
                  <a:schemeClr val="bg1"/>
                </a:solidFill>
                <a:latin typeface="Meiryo UI" panose="020B0604030504040204" pitchFamily="50" charset="-128"/>
                <a:ea typeface="Meiryo UI" panose="020B0604030504040204" pitchFamily="50" charset="-128"/>
              </a:rPr>
              <a:t>14.5</a:t>
            </a:r>
            <a:r>
              <a:rPr lang="ja-JP" altLang="en-US" b="1" dirty="0">
                <a:solidFill>
                  <a:schemeClr val="bg1"/>
                </a:solidFill>
                <a:latin typeface="Meiryo UI" panose="020B0604030504040204" pitchFamily="50" charset="-128"/>
                <a:ea typeface="Meiryo UI" panose="020B0604030504040204" pitchFamily="50" charset="-128"/>
              </a:rPr>
              <a:t>兆円</a:t>
            </a:r>
            <a:endParaRPr lang="en-US" altLang="ja-JP" b="1" dirty="0">
              <a:solidFill>
                <a:schemeClr val="bg1"/>
              </a:solidFill>
              <a:latin typeface="Meiryo UI" panose="020B0604030504040204" pitchFamily="50" charset="-128"/>
              <a:ea typeface="Meiryo UI" panose="020B0604030504040204" pitchFamily="50" charset="-128"/>
            </a:endParaRPr>
          </a:p>
          <a:p>
            <a:pPr marL="285750" indent="-285750" defTabSz="457200" eaLnBrk="1" fontAlgn="auto" hangingPunct="1">
              <a:spcBef>
                <a:spcPts val="0"/>
              </a:spcBef>
              <a:spcAft>
                <a:spcPts val="300"/>
              </a:spcAft>
              <a:buClr>
                <a:schemeClr val="accent2"/>
              </a:buClr>
              <a:buFont typeface="Wingdings" panose="05000000000000000000" pitchFamily="2" charset="2"/>
              <a:buChar char="Ø"/>
              <a:defRPr/>
            </a:pPr>
            <a:r>
              <a:rPr lang="ja-JP" altLang="en-US" b="1" dirty="0">
                <a:solidFill>
                  <a:schemeClr val="bg1"/>
                </a:solidFill>
                <a:latin typeface="Meiryo UI" panose="020B0604030504040204" pitchFamily="50" charset="-128"/>
                <a:ea typeface="Meiryo UI" panose="020B0604030504040204" pitchFamily="50" charset="-128"/>
              </a:rPr>
              <a:t>自殺や</a:t>
            </a:r>
            <a:r>
              <a:rPr lang="ja-JP" altLang="en-US" b="1" u="sng" dirty="0">
                <a:solidFill>
                  <a:schemeClr val="bg1"/>
                </a:solidFill>
                <a:latin typeface="Meiryo UI" panose="020B0604030504040204" pitchFamily="50" charset="-128"/>
                <a:ea typeface="Meiryo UI" panose="020B0604030504040204" pitchFamily="50" charset="-128"/>
              </a:rPr>
              <a:t>うつ病</a:t>
            </a:r>
            <a:r>
              <a:rPr lang="ja-JP" altLang="en-US" b="1" dirty="0">
                <a:solidFill>
                  <a:schemeClr val="bg1"/>
                </a:solidFill>
                <a:latin typeface="Meiryo UI" panose="020B0604030504040204" pitchFamily="50" charset="-128"/>
                <a:ea typeface="Meiryo UI" panose="020B0604030504040204" pitchFamily="50" charset="-128"/>
              </a:rPr>
              <a:t>がなくなった場合の経済的便益は</a:t>
            </a:r>
            <a:r>
              <a:rPr lang="en-US" altLang="ja-JP" b="1" dirty="0">
                <a:solidFill>
                  <a:schemeClr val="bg1"/>
                </a:solidFill>
                <a:latin typeface="Meiryo UI" panose="020B0604030504040204" pitchFamily="50" charset="-128"/>
                <a:ea typeface="Meiryo UI" panose="020B0604030504040204" pitchFamily="50" charset="-128"/>
              </a:rPr>
              <a:t>2.7</a:t>
            </a:r>
            <a:r>
              <a:rPr lang="ja-JP" altLang="en-US" b="1" dirty="0">
                <a:solidFill>
                  <a:schemeClr val="bg1"/>
                </a:solidFill>
                <a:latin typeface="Meiryo UI" panose="020B0604030504040204" pitchFamily="50" charset="-128"/>
                <a:ea typeface="Meiryo UI" panose="020B0604030504040204" pitchFamily="50" charset="-128"/>
              </a:rPr>
              <a:t>兆円</a:t>
            </a:r>
            <a:endParaRPr lang="en-US" altLang="ja-JP" b="1" dirty="0">
              <a:solidFill>
                <a:schemeClr val="bg1"/>
              </a:solidFill>
              <a:latin typeface="Meiryo UI" panose="020B0604030504040204" pitchFamily="50" charset="-128"/>
              <a:ea typeface="Meiryo UI" panose="020B0604030504040204" pitchFamily="50" charset="-128"/>
            </a:endParaRPr>
          </a:p>
        </p:txBody>
      </p:sp>
      <p:sp>
        <p:nvSpPr>
          <p:cNvPr id="238" name="テキスト ボックス 9"/>
          <p:cNvSpPr txBox="1">
            <a:spLocks noChangeArrowheads="1"/>
          </p:cNvSpPr>
          <p:nvPr/>
        </p:nvSpPr>
        <p:spPr bwMode="auto">
          <a:xfrm>
            <a:off x="4466481" y="5971713"/>
            <a:ext cx="41132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b="1">
                <a:solidFill>
                  <a:srgbClr val="000000"/>
                </a:solidFill>
                <a:latin typeface="Meiryo UI" pitchFamily="50" charset="-128"/>
                <a:ea typeface="Meiryo UI" pitchFamily="50" charset="-128"/>
              </a:rPr>
              <a:t>自殺・うつ病がなくなった場合の経済的便益</a:t>
            </a:r>
          </a:p>
        </p:txBody>
      </p:sp>
      <p:pic>
        <p:nvPicPr>
          <p:cNvPr id="239" name="図 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5838081" y="3498388"/>
            <a:ext cx="2808288"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 name="テキスト ボックス 13"/>
          <p:cNvSpPr>
            <a:spLocks noChangeArrowheads="1"/>
          </p:cNvSpPr>
          <p:nvPr/>
        </p:nvSpPr>
        <p:spPr bwMode="auto">
          <a:xfrm>
            <a:off x="6292106" y="5041438"/>
            <a:ext cx="2589213" cy="755650"/>
          </a:xfrm>
          <a:prstGeom prst="roundRect">
            <a:avLst>
              <a:gd name="adj" fmla="val 6375"/>
            </a:avLst>
          </a:prstGeom>
          <a:solidFill>
            <a:schemeClr val="bg1"/>
          </a:solidFill>
          <a:ln w="38100">
            <a:solidFill>
              <a:srgbClr val="54C2F0"/>
            </a:solidFill>
            <a:round/>
            <a:headEnd/>
            <a:tailEnd/>
          </a:ln>
        </p:spPr>
        <p:txBody>
          <a:bodyPr lIns="36000" tIns="72000" rIns="36000" bIns="0" anchor="ctr"/>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ctr" hangingPunct="1"/>
            <a:r>
              <a:rPr lang="ja-JP" altLang="en-US" sz="1500" b="1">
                <a:solidFill>
                  <a:srgbClr val="000000"/>
                </a:solidFill>
                <a:latin typeface="メイリオ" pitchFamily="50" charset="-128"/>
                <a:ea typeface="メイリオ" pitchFamily="50" charset="-128"/>
              </a:rPr>
              <a:t>自殺がゼロになることによる稼働所得の増加</a:t>
            </a:r>
            <a:r>
              <a:rPr lang="en-US" altLang="ja-JP" sz="1500" b="1">
                <a:solidFill>
                  <a:srgbClr val="000000"/>
                </a:solidFill>
                <a:latin typeface="メイリオ" pitchFamily="50" charset="-128"/>
                <a:ea typeface="メイリオ" pitchFamily="50" charset="-128"/>
              </a:rPr>
              <a:t/>
            </a:r>
            <a:br>
              <a:rPr lang="en-US" altLang="ja-JP" sz="1500" b="1">
                <a:solidFill>
                  <a:srgbClr val="000000"/>
                </a:solidFill>
                <a:latin typeface="メイリオ" pitchFamily="50" charset="-128"/>
                <a:ea typeface="メイリオ" pitchFamily="50" charset="-128"/>
              </a:rPr>
            </a:br>
            <a:r>
              <a:rPr lang="ja-JP" altLang="en-US" sz="1500" b="1">
                <a:solidFill>
                  <a:srgbClr val="9A0000"/>
                </a:solidFill>
                <a:latin typeface="メイリオ" pitchFamily="50" charset="-128"/>
                <a:ea typeface="メイリオ" pitchFamily="50" charset="-128"/>
              </a:rPr>
              <a:t>→</a:t>
            </a:r>
            <a:r>
              <a:rPr lang="en-US" altLang="ja-JP" sz="1500" b="1">
                <a:solidFill>
                  <a:srgbClr val="9A0000"/>
                </a:solidFill>
                <a:latin typeface="メイリオ" pitchFamily="50" charset="-128"/>
                <a:ea typeface="メイリオ" pitchFamily="50" charset="-128"/>
              </a:rPr>
              <a:t>1</a:t>
            </a:r>
            <a:r>
              <a:rPr lang="ja-JP" altLang="en-US" sz="1500" b="1">
                <a:solidFill>
                  <a:srgbClr val="9A0000"/>
                </a:solidFill>
                <a:latin typeface="メイリオ" pitchFamily="50" charset="-128"/>
                <a:ea typeface="メイリオ" pitchFamily="50" charset="-128"/>
              </a:rPr>
              <a:t>兆</a:t>
            </a:r>
            <a:r>
              <a:rPr lang="en-US" altLang="ja-JP" sz="1500" b="1">
                <a:solidFill>
                  <a:srgbClr val="9A0000"/>
                </a:solidFill>
                <a:latin typeface="メイリオ" pitchFamily="50" charset="-128"/>
                <a:ea typeface="メイリオ" pitchFamily="50" charset="-128"/>
              </a:rPr>
              <a:t>9,028</a:t>
            </a:r>
            <a:r>
              <a:rPr lang="ja-JP" altLang="en-US" sz="1500" b="1">
                <a:solidFill>
                  <a:srgbClr val="9A0000"/>
                </a:solidFill>
                <a:latin typeface="メイリオ" pitchFamily="50" charset="-128"/>
                <a:ea typeface="メイリオ" pitchFamily="50" charset="-128"/>
              </a:rPr>
              <a:t>億円</a:t>
            </a:r>
            <a:r>
              <a:rPr lang="ja-JP" altLang="en-US" sz="1200" b="1">
                <a:solidFill>
                  <a:srgbClr val="000000"/>
                </a:solidFill>
                <a:latin typeface="メイリオ" pitchFamily="50" charset="-128"/>
                <a:ea typeface="メイリオ" pitchFamily="50" charset="-128"/>
              </a:rPr>
              <a:t>（</a:t>
            </a:r>
            <a:r>
              <a:rPr lang="en-US" altLang="ja-JP" sz="1200" b="1">
                <a:solidFill>
                  <a:srgbClr val="000000"/>
                </a:solidFill>
                <a:latin typeface="メイリオ" pitchFamily="50" charset="-128"/>
                <a:ea typeface="メイリオ" pitchFamily="50" charset="-128"/>
              </a:rPr>
              <a:t>71.0%</a:t>
            </a:r>
            <a:r>
              <a:rPr lang="ja-JP" altLang="en-US" sz="1200" b="1">
                <a:solidFill>
                  <a:srgbClr val="000000"/>
                </a:solidFill>
                <a:latin typeface="メイリオ" pitchFamily="50" charset="-128"/>
                <a:ea typeface="メイリオ" pitchFamily="50" charset="-128"/>
              </a:rPr>
              <a:t>）</a:t>
            </a:r>
            <a:endParaRPr lang="ja-JP" altLang="en-US" sz="1200">
              <a:solidFill>
                <a:srgbClr val="9A0000"/>
              </a:solidFill>
              <a:latin typeface="メイリオ" pitchFamily="50" charset="-128"/>
              <a:ea typeface="メイリオ" pitchFamily="50" charset="-128"/>
            </a:endParaRPr>
          </a:p>
        </p:txBody>
      </p:sp>
      <p:sp>
        <p:nvSpPr>
          <p:cNvPr id="241" name="テキスト ボックス 14"/>
          <p:cNvSpPr>
            <a:spLocks noChangeArrowheads="1"/>
          </p:cNvSpPr>
          <p:nvPr/>
        </p:nvSpPr>
        <p:spPr bwMode="auto">
          <a:xfrm>
            <a:off x="6655644" y="2317288"/>
            <a:ext cx="2106612" cy="1008062"/>
          </a:xfrm>
          <a:prstGeom prst="roundRect">
            <a:avLst>
              <a:gd name="adj" fmla="val 6375"/>
            </a:avLst>
          </a:prstGeom>
          <a:solidFill>
            <a:schemeClr val="bg1"/>
          </a:solidFill>
          <a:ln w="38100">
            <a:solidFill>
              <a:srgbClr val="F3B3CF"/>
            </a:solidFill>
            <a:round/>
            <a:headEnd/>
            <a:tailEnd/>
          </a:ln>
        </p:spPr>
        <p:txBody>
          <a:bodyPr lIns="36000" tIns="72000" rIns="36000" bIns="0" anchor="ctr"/>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ctr" hangingPunct="1"/>
            <a:r>
              <a:rPr lang="ja-JP" altLang="en-US" sz="1500" b="1">
                <a:solidFill>
                  <a:srgbClr val="000000"/>
                </a:solidFill>
                <a:latin typeface="メイリオ" pitchFamily="50" charset="-128"/>
                <a:ea typeface="メイリオ" pitchFamily="50" charset="-128"/>
              </a:rPr>
              <a:t>うつ病がなくなることによる医療費の減少（国民医療費ベース）</a:t>
            </a:r>
            <a:r>
              <a:rPr lang="ja-JP" altLang="en-US" sz="1500" b="1">
                <a:solidFill>
                  <a:srgbClr val="9A0000"/>
                </a:solidFill>
                <a:latin typeface="メイリオ" pitchFamily="50" charset="-128"/>
                <a:ea typeface="メイリオ" pitchFamily="50" charset="-128"/>
              </a:rPr>
              <a:t>→</a:t>
            </a:r>
            <a:r>
              <a:rPr lang="en-US" altLang="ja-JP" sz="1500" b="1">
                <a:solidFill>
                  <a:srgbClr val="9A0000"/>
                </a:solidFill>
                <a:latin typeface="メイリオ" pitchFamily="50" charset="-128"/>
                <a:ea typeface="メイリオ" pitchFamily="50" charset="-128"/>
              </a:rPr>
              <a:t>2,971</a:t>
            </a:r>
            <a:r>
              <a:rPr lang="ja-JP" altLang="en-US" sz="1500" b="1">
                <a:solidFill>
                  <a:srgbClr val="9A0000"/>
                </a:solidFill>
                <a:latin typeface="メイリオ" pitchFamily="50" charset="-128"/>
                <a:ea typeface="メイリオ" pitchFamily="50" charset="-128"/>
              </a:rPr>
              <a:t>億円</a:t>
            </a:r>
            <a:r>
              <a:rPr lang="ja-JP" altLang="en-US" sz="1200" b="1">
                <a:solidFill>
                  <a:srgbClr val="000000"/>
                </a:solidFill>
                <a:latin typeface="メイリオ" pitchFamily="50" charset="-128"/>
                <a:ea typeface="メイリオ" pitchFamily="50" charset="-128"/>
              </a:rPr>
              <a:t>（</a:t>
            </a:r>
            <a:r>
              <a:rPr lang="en-US" altLang="ja-JP" sz="1200" b="1">
                <a:solidFill>
                  <a:srgbClr val="000000"/>
                </a:solidFill>
                <a:latin typeface="メイリオ" pitchFamily="50" charset="-128"/>
                <a:ea typeface="メイリオ" pitchFamily="50" charset="-128"/>
              </a:rPr>
              <a:t>11.1%</a:t>
            </a:r>
            <a:r>
              <a:rPr lang="ja-JP" altLang="en-US" sz="1200" b="1">
                <a:solidFill>
                  <a:srgbClr val="000000"/>
                </a:solidFill>
                <a:latin typeface="メイリオ" pitchFamily="50" charset="-128"/>
                <a:ea typeface="メイリオ" pitchFamily="50" charset="-128"/>
              </a:rPr>
              <a:t>）</a:t>
            </a:r>
            <a:endParaRPr lang="ja-JP" altLang="en-US" sz="1200">
              <a:solidFill>
                <a:srgbClr val="9A0000"/>
              </a:solidFill>
              <a:latin typeface="メイリオ" pitchFamily="50" charset="-128"/>
              <a:ea typeface="メイリオ" pitchFamily="50" charset="-128"/>
            </a:endParaRPr>
          </a:p>
        </p:txBody>
      </p:sp>
      <p:sp>
        <p:nvSpPr>
          <p:cNvPr id="242" name="テキスト ボックス 15"/>
          <p:cNvSpPr>
            <a:spLocks noChangeArrowheads="1"/>
          </p:cNvSpPr>
          <p:nvPr/>
        </p:nvSpPr>
        <p:spPr bwMode="auto">
          <a:xfrm>
            <a:off x="3275856" y="2014075"/>
            <a:ext cx="3314700" cy="792163"/>
          </a:xfrm>
          <a:prstGeom prst="roundRect">
            <a:avLst>
              <a:gd name="adj" fmla="val 6375"/>
            </a:avLst>
          </a:prstGeom>
          <a:solidFill>
            <a:schemeClr val="bg1"/>
          </a:solidFill>
          <a:ln w="38100">
            <a:solidFill>
              <a:srgbClr val="FCCF00"/>
            </a:solidFill>
            <a:round/>
            <a:headEnd/>
            <a:tailEnd/>
          </a:ln>
        </p:spPr>
        <p:txBody>
          <a:bodyPr lIns="36000" tIns="72000" rIns="36000" bIns="0" anchor="ctr"/>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ctr" hangingPunct="1"/>
            <a:r>
              <a:rPr lang="ja-JP" altLang="en-US" sz="1500" b="1">
                <a:solidFill>
                  <a:srgbClr val="000000"/>
                </a:solidFill>
                <a:latin typeface="メイリオ" pitchFamily="50" charset="-128"/>
                <a:ea typeface="メイリオ" pitchFamily="50" charset="-128"/>
              </a:rPr>
              <a:t>うつ病がきっかけとなって生活保護を受給することがなくなることによる給付の減少</a:t>
            </a:r>
            <a:r>
              <a:rPr lang="ja-JP" altLang="en-US" sz="1500" b="1">
                <a:solidFill>
                  <a:srgbClr val="9A0000"/>
                </a:solidFill>
                <a:latin typeface="メイリオ" pitchFamily="50" charset="-128"/>
                <a:ea typeface="メイリオ" pitchFamily="50" charset="-128"/>
              </a:rPr>
              <a:t>→</a:t>
            </a:r>
            <a:r>
              <a:rPr lang="en-US" altLang="ja-JP" sz="1500" b="1">
                <a:solidFill>
                  <a:srgbClr val="9A0000"/>
                </a:solidFill>
                <a:latin typeface="メイリオ" pitchFamily="50" charset="-128"/>
                <a:ea typeface="メイリオ" pitchFamily="50" charset="-128"/>
              </a:rPr>
              <a:t>3,046</a:t>
            </a:r>
            <a:r>
              <a:rPr lang="ja-JP" altLang="en-US" sz="1500" b="1">
                <a:solidFill>
                  <a:srgbClr val="9A0000"/>
                </a:solidFill>
                <a:latin typeface="メイリオ" pitchFamily="50" charset="-128"/>
                <a:ea typeface="メイリオ" pitchFamily="50" charset="-128"/>
              </a:rPr>
              <a:t>億円</a:t>
            </a:r>
            <a:r>
              <a:rPr lang="ja-JP" altLang="en-US" sz="1200" b="1">
                <a:solidFill>
                  <a:srgbClr val="000000"/>
                </a:solidFill>
                <a:latin typeface="メイリオ" pitchFamily="50" charset="-128"/>
                <a:ea typeface="メイリオ" pitchFamily="50" charset="-128"/>
              </a:rPr>
              <a:t>（</a:t>
            </a:r>
            <a:r>
              <a:rPr lang="en-US" altLang="ja-JP" sz="1200" b="1">
                <a:solidFill>
                  <a:srgbClr val="000000"/>
                </a:solidFill>
                <a:latin typeface="メイリオ" pitchFamily="50" charset="-128"/>
                <a:ea typeface="メイリオ" pitchFamily="50" charset="-128"/>
              </a:rPr>
              <a:t>11.4%</a:t>
            </a:r>
            <a:r>
              <a:rPr lang="ja-JP" altLang="en-US" sz="1200" b="1">
                <a:solidFill>
                  <a:srgbClr val="000000"/>
                </a:solidFill>
                <a:latin typeface="メイリオ" pitchFamily="50" charset="-128"/>
                <a:ea typeface="メイリオ" pitchFamily="50" charset="-128"/>
              </a:rPr>
              <a:t>）</a:t>
            </a:r>
            <a:endParaRPr lang="ja-JP" altLang="en-US" sz="1200">
              <a:solidFill>
                <a:srgbClr val="9A0000"/>
              </a:solidFill>
              <a:latin typeface="メイリオ" pitchFamily="50" charset="-128"/>
              <a:ea typeface="メイリオ" pitchFamily="50" charset="-128"/>
            </a:endParaRPr>
          </a:p>
        </p:txBody>
      </p:sp>
      <p:sp>
        <p:nvSpPr>
          <p:cNvPr id="243" name="テキスト ボックス 16"/>
          <p:cNvSpPr>
            <a:spLocks noChangeArrowheads="1"/>
          </p:cNvSpPr>
          <p:nvPr/>
        </p:nvSpPr>
        <p:spPr bwMode="auto">
          <a:xfrm>
            <a:off x="3285381" y="2928475"/>
            <a:ext cx="3086100" cy="792163"/>
          </a:xfrm>
          <a:prstGeom prst="roundRect">
            <a:avLst>
              <a:gd name="adj" fmla="val 6375"/>
            </a:avLst>
          </a:prstGeom>
          <a:solidFill>
            <a:schemeClr val="bg1"/>
          </a:solidFill>
          <a:ln w="38100">
            <a:solidFill>
              <a:srgbClr val="0E357F"/>
            </a:solidFill>
            <a:round/>
            <a:headEnd/>
            <a:tailEnd/>
          </a:ln>
        </p:spPr>
        <p:txBody>
          <a:bodyPr lIns="36000" tIns="72000" rIns="36000" bIns="0" anchor="ctr"/>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ctr" hangingPunct="1"/>
            <a:r>
              <a:rPr lang="ja-JP" altLang="en-US" sz="1500" b="1">
                <a:solidFill>
                  <a:srgbClr val="000000"/>
                </a:solidFill>
                <a:latin typeface="メイリオ" pitchFamily="50" charset="-128"/>
                <a:ea typeface="メイリオ" pitchFamily="50" charset="-128"/>
              </a:rPr>
              <a:t>うつ病がきっかけとなって失業することがなくなることによる求職者給付の減少</a:t>
            </a:r>
            <a:r>
              <a:rPr lang="ja-JP" altLang="en-US" sz="1500" b="1">
                <a:solidFill>
                  <a:srgbClr val="9A0000"/>
                </a:solidFill>
                <a:latin typeface="メイリオ" pitchFamily="50" charset="-128"/>
                <a:ea typeface="メイリオ" pitchFamily="50" charset="-128"/>
              </a:rPr>
              <a:t>→</a:t>
            </a:r>
            <a:r>
              <a:rPr lang="en-US" altLang="ja-JP" sz="1500" b="1">
                <a:solidFill>
                  <a:srgbClr val="9A0000"/>
                </a:solidFill>
                <a:latin typeface="メイリオ" pitchFamily="50" charset="-128"/>
                <a:ea typeface="メイリオ" pitchFamily="50" charset="-128"/>
              </a:rPr>
              <a:t>187</a:t>
            </a:r>
            <a:r>
              <a:rPr lang="ja-JP" altLang="en-US" sz="1500" b="1">
                <a:solidFill>
                  <a:srgbClr val="9A0000"/>
                </a:solidFill>
                <a:latin typeface="メイリオ" pitchFamily="50" charset="-128"/>
                <a:ea typeface="メイリオ" pitchFamily="50" charset="-128"/>
              </a:rPr>
              <a:t>億円</a:t>
            </a:r>
            <a:r>
              <a:rPr lang="ja-JP" altLang="en-US" sz="1200" b="1">
                <a:solidFill>
                  <a:srgbClr val="000000"/>
                </a:solidFill>
                <a:latin typeface="メイリオ" pitchFamily="50" charset="-128"/>
                <a:ea typeface="メイリオ" pitchFamily="50" charset="-128"/>
              </a:rPr>
              <a:t>（</a:t>
            </a:r>
            <a:r>
              <a:rPr lang="en-US" altLang="ja-JP" sz="1200" b="1">
                <a:solidFill>
                  <a:srgbClr val="000000"/>
                </a:solidFill>
                <a:latin typeface="メイリオ" pitchFamily="50" charset="-128"/>
                <a:ea typeface="メイリオ" pitchFamily="50" charset="-128"/>
              </a:rPr>
              <a:t>0.7%</a:t>
            </a:r>
            <a:r>
              <a:rPr lang="ja-JP" altLang="en-US" sz="1200" b="1">
                <a:solidFill>
                  <a:srgbClr val="000000"/>
                </a:solidFill>
                <a:latin typeface="メイリオ" pitchFamily="50" charset="-128"/>
                <a:ea typeface="メイリオ" pitchFamily="50" charset="-128"/>
              </a:rPr>
              <a:t>）</a:t>
            </a:r>
            <a:endParaRPr lang="ja-JP" altLang="en-US" sz="1200">
              <a:solidFill>
                <a:srgbClr val="9A0000"/>
              </a:solidFill>
              <a:latin typeface="メイリオ" pitchFamily="50" charset="-128"/>
              <a:ea typeface="メイリオ" pitchFamily="50" charset="-128"/>
            </a:endParaRPr>
          </a:p>
        </p:txBody>
      </p:sp>
      <p:sp>
        <p:nvSpPr>
          <p:cNvPr id="244" name="テキスト ボックス 17"/>
          <p:cNvSpPr>
            <a:spLocks noChangeArrowheads="1"/>
          </p:cNvSpPr>
          <p:nvPr/>
        </p:nvSpPr>
        <p:spPr bwMode="auto">
          <a:xfrm>
            <a:off x="3285381" y="3834938"/>
            <a:ext cx="2493963" cy="792162"/>
          </a:xfrm>
          <a:prstGeom prst="roundRect">
            <a:avLst>
              <a:gd name="adj" fmla="val 6375"/>
            </a:avLst>
          </a:prstGeom>
          <a:solidFill>
            <a:schemeClr val="bg1"/>
          </a:solidFill>
          <a:ln w="38100">
            <a:solidFill>
              <a:srgbClr val="00AD7A"/>
            </a:solidFill>
            <a:round/>
            <a:headEnd/>
            <a:tailEnd/>
          </a:ln>
        </p:spPr>
        <p:txBody>
          <a:bodyPr lIns="36000" tIns="72000" rIns="36000" bIns="0" anchor="ctr"/>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ctr" hangingPunct="1"/>
            <a:r>
              <a:rPr lang="ja-JP" altLang="en-US" sz="1500" b="1">
                <a:solidFill>
                  <a:srgbClr val="000000"/>
                </a:solidFill>
                <a:latin typeface="メイリオ" pitchFamily="50" charset="-128"/>
                <a:ea typeface="メイリオ" pitchFamily="50" charset="-128"/>
              </a:rPr>
              <a:t>うつ病による休業がなくなることによる賃金所得の増加</a:t>
            </a:r>
            <a:r>
              <a:rPr lang="ja-JP" altLang="en-US" sz="1500" b="1">
                <a:solidFill>
                  <a:srgbClr val="9A0000"/>
                </a:solidFill>
                <a:latin typeface="メイリオ" pitchFamily="50" charset="-128"/>
                <a:ea typeface="メイリオ" pitchFamily="50" charset="-128"/>
              </a:rPr>
              <a:t>→</a:t>
            </a:r>
            <a:r>
              <a:rPr lang="en-US" altLang="ja-JP" sz="1500" b="1">
                <a:solidFill>
                  <a:srgbClr val="9A0000"/>
                </a:solidFill>
                <a:latin typeface="メイリオ" pitchFamily="50" charset="-128"/>
                <a:ea typeface="メイリオ" pitchFamily="50" charset="-128"/>
              </a:rPr>
              <a:t>1,094</a:t>
            </a:r>
            <a:r>
              <a:rPr lang="ja-JP" altLang="en-US" sz="1500" b="1">
                <a:solidFill>
                  <a:srgbClr val="9A0000"/>
                </a:solidFill>
                <a:latin typeface="メイリオ" pitchFamily="50" charset="-128"/>
                <a:ea typeface="メイリオ" pitchFamily="50" charset="-128"/>
              </a:rPr>
              <a:t>億円</a:t>
            </a:r>
            <a:r>
              <a:rPr lang="ja-JP" altLang="en-US" sz="1200" b="1">
                <a:solidFill>
                  <a:srgbClr val="000000"/>
                </a:solidFill>
                <a:latin typeface="メイリオ" pitchFamily="50" charset="-128"/>
                <a:ea typeface="メイリオ" pitchFamily="50" charset="-128"/>
              </a:rPr>
              <a:t>（</a:t>
            </a:r>
            <a:r>
              <a:rPr lang="en-US" altLang="ja-JP" sz="1200" b="1">
                <a:solidFill>
                  <a:srgbClr val="000000"/>
                </a:solidFill>
                <a:latin typeface="メイリオ" pitchFamily="50" charset="-128"/>
                <a:ea typeface="メイリオ" pitchFamily="50" charset="-128"/>
              </a:rPr>
              <a:t>4.1%</a:t>
            </a:r>
            <a:r>
              <a:rPr lang="ja-JP" altLang="en-US" sz="1200" b="1">
                <a:solidFill>
                  <a:srgbClr val="000000"/>
                </a:solidFill>
                <a:latin typeface="メイリオ" pitchFamily="50" charset="-128"/>
                <a:ea typeface="メイリオ" pitchFamily="50" charset="-128"/>
              </a:rPr>
              <a:t>）</a:t>
            </a:r>
            <a:endParaRPr lang="ja-JP" altLang="en-US" sz="1200">
              <a:solidFill>
                <a:srgbClr val="9A0000"/>
              </a:solidFill>
              <a:latin typeface="メイリオ" pitchFamily="50" charset="-128"/>
              <a:ea typeface="メイリオ" pitchFamily="50" charset="-128"/>
            </a:endParaRPr>
          </a:p>
        </p:txBody>
      </p:sp>
      <p:sp>
        <p:nvSpPr>
          <p:cNvPr id="245" name="テキスト ボックス 18"/>
          <p:cNvSpPr>
            <a:spLocks noChangeArrowheads="1"/>
          </p:cNvSpPr>
          <p:nvPr/>
        </p:nvSpPr>
        <p:spPr bwMode="auto">
          <a:xfrm>
            <a:off x="3285381" y="4789025"/>
            <a:ext cx="2865438" cy="1008063"/>
          </a:xfrm>
          <a:prstGeom prst="roundRect">
            <a:avLst>
              <a:gd name="adj" fmla="val 6375"/>
            </a:avLst>
          </a:prstGeom>
          <a:solidFill>
            <a:schemeClr val="bg1"/>
          </a:solidFill>
          <a:ln w="38100">
            <a:solidFill>
              <a:srgbClr val="F4A000"/>
            </a:solidFill>
            <a:round/>
            <a:headEnd/>
            <a:tailEnd/>
          </a:ln>
        </p:spPr>
        <p:txBody>
          <a:bodyPr lIns="36000" tIns="72000" rIns="36000" bIns="0" anchor="ctr"/>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fontAlgn="ctr" hangingPunct="1"/>
            <a:r>
              <a:rPr lang="ja-JP" altLang="en-US" sz="1500" b="1">
                <a:solidFill>
                  <a:srgbClr val="000000"/>
                </a:solidFill>
                <a:latin typeface="メイリオ" pitchFamily="50" charset="-128"/>
                <a:ea typeface="メイリオ" pitchFamily="50" charset="-128"/>
              </a:rPr>
              <a:t>うつ病による自殺と休業がなくなることによる労災補償給付（労災年金を含む）の減少</a:t>
            </a:r>
            <a:r>
              <a:rPr lang="ja-JP" altLang="en-US" sz="1500" b="1">
                <a:solidFill>
                  <a:srgbClr val="9A0000"/>
                </a:solidFill>
                <a:latin typeface="メイリオ" pitchFamily="50" charset="-128"/>
                <a:ea typeface="メイリオ" pitchFamily="50" charset="-128"/>
              </a:rPr>
              <a:t>→</a:t>
            </a:r>
            <a:r>
              <a:rPr lang="en-US" altLang="ja-JP" sz="1500" b="1">
                <a:solidFill>
                  <a:srgbClr val="9A0000"/>
                </a:solidFill>
                <a:latin typeface="メイリオ" pitchFamily="50" charset="-128"/>
                <a:ea typeface="メイリオ" pitchFamily="50" charset="-128"/>
              </a:rPr>
              <a:t>1,094</a:t>
            </a:r>
            <a:r>
              <a:rPr lang="ja-JP" altLang="en-US" sz="1500" b="1">
                <a:solidFill>
                  <a:srgbClr val="9A0000"/>
                </a:solidFill>
                <a:latin typeface="メイリオ" pitchFamily="50" charset="-128"/>
                <a:ea typeface="メイリオ" pitchFamily="50" charset="-128"/>
              </a:rPr>
              <a:t>億円</a:t>
            </a:r>
            <a:r>
              <a:rPr lang="ja-JP" altLang="en-US" sz="1200" b="1">
                <a:solidFill>
                  <a:srgbClr val="000000"/>
                </a:solidFill>
                <a:latin typeface="メイリオ" pitchFamily="50" charset="-128"/>
                <a:ea typeface="メイリオ" pitchFamily="50" charset="-128"/>
              </a:rPr>
              <a:t>（</a:t>
            </a:r>
            <a:r>
              <a:rPr lang="en-US" altLang="ja-JP" sz="1200" b="1">
                <a:solidFill>
                  <a:srgbClr val="000000"/>
                </a:solidFill>
                <a:latin typeface="メイリオ" pitchFamily="50" charset="-128"/>
                <a:ea typeface="メイリオ" pitchFamily="50" charset="-128"/>
              </a:rPr>
              <a:t>1.7%</a:t>
            </a:r>
            <a:r>
              <a:rPr lang="ja-JP" altLang="en-US" sz="1200" b="1">
                <a:solidFill>
                  <a:srgbClr val="000000"/>
                </a:solidFill>
                <a:latin typeface="メイリオ" pitchFamily="50" charset="-128"/>
                <a:ea typeface="メイリオ" pitchFamily="50" charset="-128"/>
              </a:rPr>
              <a:t>）</a:t>
            </a:r>
            <a:endParaRPr lang="ja-JP" altLang="en-US" sz="1200">
              <a:solidFill>
                <a:srgbClr val="9A0000"/>
              </a:solidFill>
              <a:latin typeface="メイリオ" pitchFamily="50" charset="-128"/>
              <a:ea typeface="メイリオ" pitchFamily="50" charset="-128"/>
            </a:endParaRPr>
          </a:p>
        </p:txBody>
      </p:sp>
      <p:sp>
        <p:nvSpPr>
          <p:cNvPr id="246" name="フリーフォーム 245"/>
          <p:cNvSpPr/>
          <p:nvPr/>
        </p:nvSpPr>
        <p:spPr>
          <a:xfrm>
            <a:off x="7262069" y="3326938"/>
            <a:ext cx="0" cy="339725"/>
          </a:xfrm>
          <a:custGeom>
            <a:avLst/>
            <a:gdLst>
              <a:gd name="connsiteX0" fmla="*/ 0 w 0"/>
              <a:gd name="connsiteY0" fmla="*/ 0 h 339866"/>
              <a:gd name="connsiteX1" fmla="*/ 0 w 0"/>
              <a:gd name="connsiteY1" fmla="*/ 339866 h 339866"/>
            </a:gdLst>
            <a:ahLst/>
            <a:cxnLst>
              <a:cxn ang="0">
                <a:pos x="connsiteX0" y="connsiteY0"/>
              </a:cxn>
              <a:cxn ang="0">
                <a:pos x="connsiteX1" y="connsiteY1"/>
              </a:cxn>
            </a:cxnLst>
            <a:rect l="l" t="t" r="r" b="b"/>
            <a:pathLst>
              <a:path h="339866">
                <a:moveTo>
                  <a:pt x="0" y="0"/>
                </a:moveTo>
                <a:lnTo>
                  <a:pt x="0" y="33986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solidFill>
                <a:prstClr val="white"/>
              </a:solidFill>
            </a:endParaRPr>
          </a:p>
        </p:txBody>
      </p:sp>
      <p:sp>
        <p:nvSpPr>
          <p:cNvPr id="247" name="フリーフォーム 246"/>
          <p:cNvSpPr/>
          <p:nvPr/>
        </p:nvSpPr>
        <p:spPr>
          <a:xfrm>
            <a:off x="5903169" y="4436600"/>
            <a:ext cx="347662" cy="355600"/>
          </a:xfrm>
          <a:custGeom>
            <a:avLst/>
            <a:gdLst>
              <a:gd name="connsiteX0" fmla="*/ 347957 w 347957"/>
              <a:gd name="connsiteY0" fmla="*/ 0 h 356050"/>
              <a:gd name="connsiteX1" fmla="*/ 0 w 347957"/>
              <a:gd name="connsiteY1" fmla="*/ 356050 h 356050"/>
            </a:gdLst>
            <a:ahLst/>
            <a:cxnLst>
              <a:cxn ang="0">
                <a:pos x="connsiteX0" y="connsiteY0"/>
              </a:cxn>
              <a:cxn ang="0">
                <a:pos x="connsiteX1" y="connsiteY1"/>
              </a:cxn>
            </a:cxnLst>
            <a:rect l="l" t="t" r="r" b="b"/>
            <a:pathLst>
              <a:path w="347957" h="356050">
                <a:moveTo>
                  <a:pt x="347957" y="0"/>
                </a:moveTo>
                <a:lnTo>
                  <a:pt x="0" y="3560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solidFill>
                <a:prstClr val="white"/>
              </a:solidFill>
            </a:endParaRPr>
          </a:p>
        </p:txBody>
      </p:sp>
      <p:sp>
        <p:nvSpPr>
          <p:cNvPr id="248" name="フリーフォーム 247"/>
          <p:cNvSpPr/>
          <p:nvPr/>
        </p:nvSpPr>
        <p:spPr>
          <a:xfrm>
            <a:off x="5798394" y="4144500"/>
            <a:ext cx="144462" cy="0"/>
          </a:xfrm>
          <a:custGeom>
            <a:avLst/>
            <a:gdLst>
              <a:gd name="connsiteX0" fmla="*/ 145657 w 145657"/>
              <a:gd name="connsiteY0" fmla="*/ 0 h 0"/>
              <a:gd name="connsiteX1" fmla="*/ 0 w 145657"/>
              <a:gd name="connsiteY1" fmla="*/ 0 h 0"/>
            </a:gdLst>
            <a:ahLst/>
            <a:cxnLst>
              <a:cxn ang="0">
                <a:pos x="connsiteX0" y="connsiteY0"/>
              </a:cxn>
              <a:cxn ang="0">
                <a:pos x="connsiteX1" y="connsiteY1"/>
              </a:cxn>
            </a:cxnLst>
            <a:rect l="l" t="t" r="r" b="b"/>
            <a:pathLst>
              <a:path w="145657">
                <a:moveTo>
                  <a:pt x="145657" y="0"/>
                </a:move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solidFill>
                <a:prstClr val="white"/>
              </a:solidFill>
            </a:endParaRPr>
          </a:p>
        </p:txBody>
      </p:sp>
      <p:sp>
        <p:nvSpPr>
          <p:cNvPr id="249" name="フリーフォーム 248"/>
          <p:cNvSpPr/>
          <p:nvPr/>
        </p:nvSpPr>
        <p:spPr>
          <a:xfrm>
            <a:off x="6065094" y="3723813"/>
            <a:ext cx="161925" cy="201612"/>
          </a:xfrm>
          <a:custGeom>
            <a:avLst/>
            <a:gdLst>
              <a:gd name="connsiteX0" fmla="*/ 161841 w 161841"/>
              <a:gd name="connsiteY0" fmla="*/ 202301 h 202301"/>
              <a:gd name="connsiteX1" fmla="*/ 0 w 161841"/>
              <a:gd name="connsiteY1" fmla="*/ 0 h 202301"/>
            </a:gdLst>
            <a:ahLst/>
            <a:cxnLst>
              <a:cxn ang="0">
                <a:pos x="connsiteX0" y="connsiteY0"/>
              </a:cxn>
              <a:cxn ang="0">
                <a:pos x="connsiteX1" y="connsiteY1"/>
              </a:cxn>
            </a:cxnLst>
            <a:rect l="l" t="t" r="r" b="b"/>
            <a:pathLst>
              <a:path w="161841" h="202301">
                <a:moveTo>
                  <a:pt x="161841" y="202301"/>
                </a:move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solidFill>
                <a:prstClr val="white"/>
              </a:solidFill>
            </a:endParaRPr>
          </a:p>
        </p:txBody>
      </p:sp>
      <p:sp>
        <p:nvSpPr>
          <p:cNvPr id="250" name="フリーフォーム 249"/>
          <p:cNvSpPr/>
          <p:nvPr/>
        </p:nvSpPr>
        <p:spPr>
          <a:xfrm>
            <a:off x="6381006" y="2817350"/>
            <a:ext cx="266700" cy="1003300"/>
          </a:xfrm>
          <a:custGeom>
            <a:avLst/>
            <a:gdLst>
              <a:gd name="connsiteX0" fmla="*/ 267037 w 267037"/>
              <a:gd name="connsiteY0" fmla="*/ 1003413 h 1003413"/>
              <a:gd name="connsiteX1" fmla="*/ 0 w 267037"/>
              <a:gd name="connsiteY1" fmla="*/ 0 h 1003413"/>
            </a:gdLst>
            <a:ahLst/>
            <a:cxnLst>
              <a:cxn ang="0">
                <a:pos x="connsiteX0" y="connsiteY0"/>
              </a:cxn>
              <a:cxn ang="0">
                <a:pos x="connsiteX1" y="connsiteY1"/>
              </a:cxn>
            </a:cxnLst>
            <a:rect l="l" t="t" r="r" b="b"/>
            <a:pathLst>
              <a:path w="267037" h="1003413">
                <a:moveTo>
                  <a:pt x="267037" y="1003413"/>
                </a:moveTo>
                <a:lnTo>
                  <a:pt x="0"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solidFill>
                <a:prstClr val="white"/>
              </a:solidFill>
            </a:endParaRPr>
          </a:p>
        </p:txBody>
      </p:sp>
      <p:sp>
        <p:nvSpPr>
          <p:cNvPr id="251" name="テキスト ボックス 21"/>
          <p:cNvSpPr>
            <a:spLocks noChangeArrowheads="1"/>
          </p:cNvSpPr>
          <p:nvPr/>
        </p:nvSpPr>
        <p:spPr bwMode="auto">
          <a:xfrm>
            <a:off x="6785819" y="3749213"/>
            <a:ext cx="1389062" cy="79057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b="1">
                <a:solidFill>
                  <a:srgbClr val="9A0000"/>
                </a:solidFill>
                <a:latin typeface="メイリオ" pitchFamily="50" charset="-128"/>
                <a:ea typeface="メイリオ" pitchFamily="50" charset="-128"/>
              </a:rPr>
              <a:t>2</a:t>
            </a:r>
            <a:r>
              <a:rPr lang="ja-JP" altLang="en-US" b="1">
                <a:solidFill>
                  <a:srgbClr val="9A0000"/>
                </a:solidFill>
                <a:latin typeface="メイリオ" pitchFamily="50" charset="-128"/>
                <a:ea typeface="メイリオ" pitchFamily="50" charset="-128"/>
              </a:rPr>
              <a:t>兆</a:t>
            </a:r>
            <a:endParaRPr lang="en-US" altLang="ja-JP" b="1">
              <a:solidFill>
                <a:srgbClr val="9A0000"/>
              </a:solidFill>
              <a:latin typeface="メイリオ" pitchFamily="50" charset="-128"/>
              <a:ea typeface="メイリオ" pitchFamily="50" charset="-128"/>
            </a:endParaRPr>
          </a:p>
          <a:p>
            <a:pPr algn="ctr" eaLnBrk="1" hangingPunct="1"/>
            <a:r>
              <a:rPr lang="en-US" altLang="ja-JP" b="1">
                <a:solidFill>
                  <a:srgbClr val="9A0000"/>
                </a:solidFill>
                <a:latin typeface="メイリオ" pitchFamily="50" charset="-128"/>
                <a:ea typeface="メイリオ" pitchFamily="50" charset="-128"/>
              </a:rPr>
              <a:t>6,782</a:t>
            </a:r>
            <a:r>
              <a:rPr lang="ja-JP" altLang="en-US" b="1">
                <a:solidFill>
                  <a:srgbClr val="9A0000"/>
                </a:solidFill>
                <a:latin typeface="メイリオ" pitchFamily="50" charset="-128"/>
                <a:ea typeface="メイリオ" pitchFamily="50" charset="-128"/>
              </a:rPr>
              <a:t>億円</a:t>
            </a:r>
            <a:endParaRPr lang="ja-JP" altLang="en-US">
              <a:solidFill>
                <a:srgbClr val="9A0000"/>
              </a:solidFill>
              <a:latin typeface="メイリオ" pitchFamily="50" charset="-128"/>
              <a:ea typeface="メイリオ" pitchFamily="50" charset="-128"/>
            </a:endParaRPr>
          </a:p>
        </p:txBody>
      </p:sp>
      <p:pic>
        <p:nvPicPr>
          <p:cNvPr id="252" name="図 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15913" y="4206413"/>
            <a:ext cx="2855912"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 name="図 102"/>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63513" y="1880725"/>
            <a:ext cx="2984500"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845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角丸四角形 236"/>
          <p:cNvSpPr/>
          <p:nvPr/>
        </p:nvSpPr>
        <p:spPr>
          <a:xfrm>
            <a:off x="268288" y="812338"/>
            <a:ext cx="8659812" cy="1008062"/>
          </a:xfrm>
          <a:prstGeom prst="roundRect">
            <a:avLst>
              <a:gd name="adj" fmla="val 6063"/>
            </a:avLst>
          </a:prstGeom>
          <a:solidFill>
            <a:srgbClr val="1066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eaLnBrk="1" fontAlgn="auto" hangingPunct="1">
              <a:spcBef>
                <a:spcPts val="0"/>
              </a:spcBef>
              <a:spcAft>
                <a:spcPts val="0"/>
              </a:spcAft>
              <a:defRPr/>
            </a:pPr>
            <a:endParaRPr lang="ja-JP" altLang="en-US">
              <a:solidFill>
                <a:prstClr val="white"/>
              </a:solidFill>
            </a:endParaRPr>
          </a:p>
        </p:txBody>
      </p:sp>
      <p:pic>
        <p:nvPicPr>
          <p:cNvPr id="22" name="図 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99992" y="1934638"/>
            <a:ext cx="4424362"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テキスト ボックス 22"/>
          <p:cNvSpPr txBox="1"/>
          <p:nvPr/>
        </p:nvSpPr>
        <p:spPr>
          <a:xfrm>
            <a:off x="251520" y="809100"/>
            <a:ext cx="8880475" cy="1001713"/>
          </a:xfrm>
          <a:prstGeom prst="rect">
            <a:avLst/>
          </a:prstGeom>
          <a:noFill/>
          <a:ln>
            <a:noFill/>
          </a:ln>
        </p:spPr>
        <p:txBody>
          <a:bodyPr>
            <a:spAutoFit/>
          </a:bodyPr>
          <a:lstStyle/>
          <a:p>
            <a:pPr marL="180000" indent="-180000" eaLnBrk="1" fontAlgn="auto" hangingPunct="1">
              <a:spcBef>
                <a:spcPts val="0"/>
              </a:spcBef>
              <a:spcAft>
                <a:spcPts val="600"/>
              </a:spcAft>
              <a:buClr>
                <a:schemeClr val="accent2"/>
              </a:buClr>
              <a:buFont typeface="Wingdings" panose="05000000000000000000" pitchFamily="2" charset="2"/>
              <a:buChar char="l"/>
              <a:defRPr/>
            </a:pPr>
            <a:r>
              <a:rPr lang="ja-JP" altLang="en-US" b="1" dirty="0">
                <a:solidFill>
                  <a:schemeClr val="bg1"/>
                </a:solidFill>
                <a:latin typeface="Meiryo UI" panose="020B0604030504040204" pitchFamily="50" charset="-128"/>
                <a:ea typeface="Meiryo UI" panose="020B0604030504040204" pitchFamily="50" charset="-128"/>
              </a:rPr>
              <a:t>健康予防に対する意識は全国最下位、脳疾患も同じ傾向と推測</a:t>
            </a:r>
            <a:endParaRPr lang="en-US" altLang="ja-JP" b="1" dirty="0">
              <a:solidFill>
                <a:schemeClr val="bg1"/>
              </a:solidFill>
              <a:latin typeface="Meiryo UI" panose="020B0604030504040204" pitchFamily="50" charset="-128"/>
              <a:ea typeface="Meiryo UI" panose="020B0604030504040204" pitchFamily="50" charset="-128"/>
            </a:endParaRPr>
          </a:p>
          <a:p>
            <a:pPr marL="180000" indent="-180000" eaLnBrk="1" fontAlgn="auto" hangingPunct="1">
              <a:spcBef>
                <a:spcPts val="0"/>
              </a:spcBef>
              <a:spcAft>
                <a:spcPts val="0"/>
              </a:spcAft>
              <a:buClr>
                <a:schemeClr val="accent2"/>
              </a:buClr>
              <a:buFont typeface="Wingdings" panose="05000000000000000000" pitchFamily="2" charset="2"/>
              <a:buChar char="l"/>
              <a:defRPr/>
            </a:pPr>
            <a:r>
              <a:rPr lang="ja-JP" altLang="en-US" b="1" dirty="0">
                <a:solidFill>
                  <a:schemeClr val="bg1"/>
                </a:solidFill>
                <a:latin typeface="Meiryo UI" panose="020B0604030504040204" pitchFamily="50" charset="-128"/>
                <a:ea typeface="Meiryo UI" panose="020B0604030504040204" pitchFamily="50" charset="-128"/>
              </a:rPr>
              <a:t>電機メーカーをはじめ、金属・食料品・生産用機械・化学等企業の従業者比率が高い地域</a:t>
            </a:r>
            <a:endParaRPr lang="en-US" altLang="ja-JP" b="1" dirty="0">
              <a:solidFill>
                <a:schemeClr val="bg1"/>
              </a:solidFill>
              <a:latin typeface="Meiryo UI" panose="020B0604030504040204" pitchFamily="50" charset="-128"/>
              <a:ea typeface="Meiryo UI" panose="020B0604030504040204" pitchFamily="50" charset="-128"/>
            </a:endParaRPr>
          </a:p>
          <a:p>
            <a:pPr marL="285750" indent="-285750" eaLnBrk="1" fontAlgn="auto" hangingPunct="1">
              <a:spcBef>
                <a:spcPts val="0"/>
              </a:spcBef>
              <a:spcAft>
                <a:spcPts val="600"/>
              </a:spcAft>
              <a:buClr>
                <a:schemeClr val="accent2"/>
              </a:buClr>
              <a:buFont typeface="Wingdings" panose="05000000000000000000" pitchFamily="2" charset="2"/>
              <a:buChar char="Ø"/>
              <a:defRPr/>
            </a:pPr>
            <a:r>
              <a:rPr lang="ja-JP" altLang="en-US" b="1" dirty="0">
                <a:solidFill>
                  <a:schemeClr val="bg1"/>
                </a:solidFill>
                <a:latin typeface="Meiryo UI" panose="020B0604030504040204" pitchFamily="50" charset="-128"/>
                <a:ea typeface="Meiryo UI" panose="020B0604030504040204" pitchFamily="50" charset="-128"/>
              </a:rPr>
              <a:t>予防・早期発見手段を、大阪の得意な技術を活かして実現し、全国・世界へ拡大</a:t>
            </a:r>
            <a:endParaRPr lang="en-US" altLang="ja-JP" b="1" dirty="0">
              <a:solidFill>
                <a:schemeClr val="bg1"/>
              </a:solidFill>
              <a:latin typeface="Meiryo UI" panose="020B0604030504040204" pitchFamily="50" charset="-128"/>
              <a:ea typeface="Meiryo UI" panose="020B0604030504040204" pitchFamily="50" charset="-128"/>
            </a:endParaRPr>
          </a:p>
        </p:txBody>
      </p:sp>
      <p:sp>
        <p:nvSpPr>
          <p:cNvPr id="25" name="テキスト ボックス 9"/>
          <p:cNvSpPr txBox="1">
            <a:spLocks noChangeArrowheads="1"/>
          </p:cNvSpPr>
          <p:nvPr/>
        </p:nvSpPr>
        <p:spPr bwMode="auto">
          <a:xfrm>
            <a:off x="1290450" y="6130400"/>
            <a:ext cx="2308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b="1">
                <a:solidFill>
                  <a:srgbClr val="000000"/>
                </a:solidFill>
                <a:latin typeface="Meiryo UI" pitchFamily="50" charset="-128"/>
                <a:ea typeface="Meiryo UI" pitchFamily="50" charset="-128"/>
              </a:rPr>
              <a:t>都道府県別検診受診率</a:t>
            </a:r>
          </a:p>
        </p:txBody>
      </p:sp>
      <p:sp>
        <p:nvSpPr>
          <p:cNvPr id="26" name="テキスト ボックス 12"/>
          <p:cNvSpPr txBox="1">
            <a:spLocks noChangeArrowheads="1"/>
          </p:cNvSpPr>
          <p:nvPr/>
        </p:nvSpPr>
        <p:spPr bwMode="auto">
          <a:xfrm>
            <a:off x="5336604" y="6130400"/>
            <a:ext cx="27511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457200">
              <a:defRPr kumimoji="1">
                <a:solidFill>
                  <a:schemeClr val="tx1"/>
                </a:solidFill>
                <a:latin typeface="Arial" pitchFamily="34" charset="0"/>
                <a:ea typeface="ＭＳ Ｐゴシック" pitchFamily="50" charset="-128"/>
              </a:defRPr>
            </a:lvl1pPr>
            <a:lvl2pPr marL="742950" indent="-285750" defTabSz="457200">
              <a:defRPr kumimoji="1">
                <a:solidFill>
                  <a:schemeClr val="tx1"/>
                </a:solidFill>
                <a:latin typeface="Arial" pitchFamily="34" charset="0"/>
                <a:ea typeface="ＭＳ Ｐゴシック" pitchFamily="50" charset="-128"/>
              </a:defRPr>
            </a:lvl2pPr>
            <a:lvl3pPr marL="1143000" indent="-228600" defTabSz="457200">
              <a:defRPr kumimoji="1">
                <a:solidFill>
                  <a:schemeClr val="tx1"/>
                </a:solidFill>
                <a:latin typeface="Arial" pitchFamily="34" charset="0"/>
                <a:ea typeface="ＭＳ Ｐゴシック" pitchFamily="50" charset="-128"/>
              </a:defRPr>
            </a:lvl3pPr>
            <a:lvl4pPr marL="1600200" indent="-228600" defTabSz="457200">
              <a:defRPr kumimoji="1">
                <a:solidFill>
                  <a:schemeClr val="tx1"/>
                </a:solidFill>
                <a:latin typeface="Arial" pitchFamily="34" charset="0"/>
                <a:ea typeface="ＭＳ Ｐゴシック" pitchFamily="50" charset="-128"/>
              </a:defRPr>
            </a:lvl4pPr>
            <a:lvl5pPr marL="2057400" indent="-228600" defTabSz="457200">
              <a:defRPr kumimoji="1">
                <a:solidFill>
                  <a:schemeClr val="tx1"/>
                </a:solidFill>
                <a:latin typeface="Arial" pitchFamily="34" charset="0"/>
                <a:ea typeface="ＭＳ Ｐゴシック" pitchFamily="50" charset="-128"/>
              </a:defRPr>
            </a:lvl5pPr>
            <a:lvl6pPr marL="25146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defTabSz="4572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r>
              <a:rPr lang="ja-JP" altLang="en-US" b="1" dirty="0">
                <a:solidFill>
                  <a:srgbClr val="000000"/>
                </a:solidFill>
                <a:latin typeface="Meiryo UI" pitchFamily="50" charset="-128"/>
                <a:ea typeface="Meiryo UI" pitchFamily="50" charset="-128"/>
              </a:rPr>
              <a:t>主要都市の従業者業種構成</a:t>
            </a:r>
          </a:p>
        </p:txBody>
      </p:sp>
      <p:pic>
        <p:nvPicPr>
          <p:cNvPr id="27" name="図 7"/>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15738" y="1947338"/>
            <a:ext cx="3949700"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図 3"/>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2238" y="2210863"/>
            <a:ext cx="3949700" cy="386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市民・ユーザー"/>
          <p:cNvSpPr txBox="1">
            <a:spLocks noChangeArrowheads="1"/>
          </p:cNvSpPr>
          <p:nvPr/>
        </p:nvSpPr>
        <p:spPr bwMode="auto">
          <a:xfrm>
            <a:off x="1485713" y="2374375"/>
            <a:ext cx="958850" cy="3127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72000" rIns="0" bIns="0" anchor="ctr"/>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600" b="1">
                <a:solidFill>
                  <a:srgbClr val="000000"/>
                </a:solidFill>
                <a:latin typeface="メイリオ" pitchFamily="50" charset="-128"/>
                <a:ea typeface="メイリオ" pitchFamily="50" charset="-128"/>
              </a:rPr>
              <a:t>疾患 </a:t>
            </a:r>
            <a:r>
              <a:rPr lang="en-US" altLang="ja-JP" sz="1600" b="1">
                <a:solidFill>
                  <a:srgbClr val="000000"/>
                </a:solidFill>
                <a:latin typeface="メイリオ" pitchFamily="50" charset="-128"/>
                <a:ea typeface="メイリオ" pitchFamily="50" charset="-128"/>
              </a:rPr>
              <a:t>1</a:t>
            </a:r>
            <a:endParaRPr lang="ja-JP" altLang="en-US" sz="1600" b="1">
              <a:solidFill>
                <a:srgbClr val="000000"/>
              </a:solidFill>
              <a:latin typeface="メイリオ" pitchFamily="50" charset="-128"/>
              <a:ea typeface="メイリオ" pitchFamily="50" charset="-128"/>
            </a:endParaRPr>
          </a:p>
        </p:txBody>
      </p:sp>
      <p:sp>
        <p:nvSpPr>
          <p:cNvPr id="30" name="市民・ユーザー"/>
          <p:cNvSpPr txBox="1">
            <a:spLocks noChangeArrowheads="1"/>
          </p:cNvSpPr>
          <p:nvPr/>
        </p:nvSpPr>
        <p:spPr bwMode="auto">
          <a:xfrm>
            <a:off x="1485713" y="4288900"/>
            <a:ext cx="958850" cy="312738"/>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lIns="0" tIns="72000" rIns="0" bIns="0" anchor="ctr"/>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600" b="1">
                <a:solidFill>
                  <a:srgbClr val="000000"/>
                </a:solidFill>
                <a:latin typeface="メイリオ" pitchFamily="50" charset="-128"/>
                <a:ea typeface="メイリオ" pitchFamily="50" charset="-128"/>
              </a:rPr>
              <a:t>疾患 </a:t>
            </a:r>
            <a:r>
              <a:rPr lang="en-US" altLang="ja-JP" sz="1600" b="1">
                <a:solidFill>
                  <a:srgbClr val="000000"/>
                </a:solidFill>
                <a:latin typeface="メイリオ" pitchFamily="50" charset="-128"/>
                <a:ea typeface="メイリオ" pitchFamily="50" charset="-128"/>
              </a:rPr>
              <a:t>2</a:t>
            </a:r>
            <a:endParaRPr lang="ja-JP" altLang="en-US" sz="1600" b="1">
              <a:solidFill>
                <a:srgbClr val="000000"/>
              </a:solidFill>
              <a:latin typeface="メイリオ" pitchFamily="50" charset="-128"/>
              <a:ea typeface="メイリオ" pitchFamily="50" charset="-128"/>
            </a:endParaRPr>
          </a:p>
        </p:txBody>
      </p:sp>
      <p:sp>
        <p:nvSpPr>
          <p:cNvPr id="2" name="タイトル 1"/>
          <p:cNvSpPr>
            <a:spLocks noGrp="1"/>
          </p:cNvSpPr>
          <p:nvPr>
            <p:ph type="title"/>
          </p:nvPr>
        </p:nvSpPr>
        <p:spPr/>
        <p:txBody>
          <a:bodyPr/>
          <a:lstStyle/>
          <a:p>
            <a:r>
              <a:rPr lang="ja-JP" altLang="en-US" dirty="0" smtClean="0"/>
              <a:t>大阪はどのようにアプローチすべきか</a:t>
            </a:r>
            <a:endParaRPr kumimoji="1" lang="ja-JP" altLang="en-US" dirty="0"/>
          </a:p>
        </p:txBody>
      </p:sp>
    </p:spTree>
    <p:extLst>
      <p:ext uri="{BB962C8B-B14F-4D97-AF65-F5344CB8AC3E}">
        <p14:creationId xmlns:p14="http://schemas.microsoft.com/office/powerpoint/2010/main" val="305730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角丸四角形 286"/>
          <p:cNvSpPr/>
          <p:nvPr/>
        </p:nvSpPr>
        <p:spPr>
          <a:xfrm>
            <a:off x="268288" y="812338"/>
            <a:ext cx="8659812" cy="1008062"/>
          </a:xfrm>
          <a:prstGeom prst="roundRect">
            <a:avLst>
              <a:gd name="adj" fmla="val 6063"/>
            </a:avLst>
          </a:prstGeom>
          <a:solidFill>
            <a:srgbClr val="1066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eaLnBrk="1" fontAlgn="auto" hangingPunct="1">
              <a:spcBef>
                <a:spcPts val="0"/>
              </a:spcBef>
              <a:spcAft>
                <a:spcPts val="0"/>
              </a:spcAft>
              <a:defRPr/>
            </a:pPr>
            <a:endParaRPr lang="ja-JP" altLang="en-US">
              <a:solidFill>
                <a:prstClr val="white"/>
              </a:solidFill>
            </a:endParaRPr>
          </a:p>
        </p:txBody>
      </p:sp>
      <p:sp>
        <p:nvSpPr>
          <p:cNvPr id="236" name="円/楕円 235"/>
          <p:cNvSpPr/>
          <p:nvPr/>
        </p:nvSpPr>
        <p:spPr>
          <a:xfrm>
            <a:off x="2985630" y="5238816"/>
            <a:ext cx="3359028" cy="1219698"/>
          </a:xfrm>
          <a:prstGeom prst="ellipse">
            <a:avLst/>
          </a:prstGeom>
          <a:solidFill>
            <a:srgbClr val="FCCF00"/>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solidFill>
                <a:prstClr val="white"/>
              </a:solidFill>
            </a:endParaRPr>
          </a:p>
        </p:txBody>
      </p:sp>
      <p:sp>
        <p:nvSpPr>
          <p:cNvPr id="237" name="楕円　価値創造都市の下"/>
          <p:cNvSpPr/>
          <p:nvPr/>
        </p:nvSpPr>
        <p:spPr>
          <a:xfrm>
            <a:off x="6726238" y="4240513"/>
            <a:ext cx="2249487" cy="184785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dirty="0">
              <a:solidFill>
                <a:prstClr val="white"/>
              </a:solidFill>
            </a:endParaRPr>
          </a:p>
        </p:txBody>
      </p:sp>
      <p:sp>
        <p:nvSpPr>
          <p:cNvPr id="238" name="円/楕円 237"/>
          <p:cNvSpPr/>
          <p:nvPr/>
        </p:nvSpPr>
        <p:spPr>
          <a:xfrm>
            <a:off x="3156155" y="2144437"/>
            <a:ext cx="3017978" cy="1946527"/>
          </a:xfrm>
          <a:prstGeom prst="ellipse">
            <a:avLst/>
          </a:prstGeom>
          <a:solidFill>
            <a:schemeClr val="bg1"/>
          </a:solidFill>
          <a:ln w="117475">
            <a:solidFill>
              <a:schemeClr val="accent6">
                <a:lumMod val="75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a:solidFill>
                <a:prstClr val="white"/>
              </a:solidFill>
            </a:endParaRPr>
          </a:p>
        </p:txBody>
      </p:sp>
      <p:sp>
        <p:nvSpPr>
          <p:cNvPr id="239" name="楕円　価値創造都市の下"/>
          <p:cNvSpPr/>
          <p:nvPr/>
        </p:nvSpPr>
        <p:spPr>
          <a:xfrm>
            <a:off x="5792788" y="2129138"/>
            <a:ext cx="3030537" cy="1355725"/>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dirty="0">
              <a:solidFill>
                <a:prstClr val="white"/>
              </a:solidFill>
            </a:endParaRPr>
          </a:p>
        </p:txBody>
      </p:sp>
      <p:sp>
        <p:nvSpPr>
          <p:cNvPr id="240" name="楕円　価値創造都市の下"/>
          <p:cNvSpPr/>
          <p:nvPr/>
        </p:nvSpPr>
        <p:spPr>
          <a:xfrm>
            <a:off x="506413" y="2129138"/>
            <a:ext cx="3030537" cy="1355725"/>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dirty="0">
              <a:solidFill>
                <a:prstClr val="white"/>
              </a:solidFill>
            </a:endParaRPr>
          </a:p>
        </p:txBody>
      </p:sp>
      <p:pic>
        <p:nvPicPr>
          <p:cNvPr id="241" name="図 8"/>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431925" y="2222800"/>
            <a:ext cx="1179513" cy="134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テキスト ボックス 6"/>
          <p:cNvSpPr txBox="1">
            <a:spLocks noChangeArrowheads="1"/>
          </p:cNvSpPr>
          <p:nvPr/>
        </p:nvSpPr>
        <p:spPr bwMode="auto">
          <a:xfrm>
            <a:off x="287339" y="813863"/>
            <a:ext cx="8234362"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9388" indent="-179388">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eaLnBrk="1" hangingPunct="1">
              <a:spcAft>
                <a:spcPts val="300"/>
              </a:spcAft>
              <a:buClr>
                <a:schemeClr val="accent2"/>
              </a:buClr>
              <a:buFont typeface="Wingdings" pitchFamily="2" charset="2"/>
              <a:buChar char="l"/>
            </a:pPr>
            <a:r>
              <a:rPr lang="ja-JP" altLang="en-US" b="1" dirty="0">
                <a:solidFill>
                  <a:schemeClr val="bg1"/>
                </a:solidFill>
                <a:latin typeface="Meiryo UI" pitchFamily="50" charset="-128"/>
                <a:ea typeface="Meiryo UI" pitchFamily="50" charset="-128"/>
              </a:rPr>
              <a:t>脳科学、センサー・デバイス、ビッグデータ解析・</a:t>
            </a:r>
            <a:r>
              <a:rPr lang="en-US" altLang="ja-JP" b="1" dirty="0">
                <a:solidFill>
                  <a:schemeClr val="bg1"/>
                </a:solidFill>
                <a:latin typeface="Meiryo UI" pitchFamily="50" charset="-128"/>
                <a:ea typeface="Meiryo UI" pitchFamily="50" charset="-128"/>
              </a:rPr>
              <a:t>AI</a:t>
            </a:r>
            <a:r>
              <a:rPr lang="ja-JP" altLang="en-US" b="1" dirty="0">
                <a:solidFill>
                  <a:schemeClr val="bg1"/>
                </a:solidFill>
                <a:latin typeface="Meiryo UI" pitchFamily="50" charset="-128"/>
                <a:ea typeface="Meiryo UI" pitchFamily="50" charset="-128"/>
              </a:rPr>
              <a:t>研究者が集積</a:t>
            </a:r>
            <a:endParaRPr lang="en-US" altLang="ja-JP" b="1" dirty="0">
              <a:solidFill>
                <a:schemeClr val="bg1"/>
              </a:solidFill>
              <a:latin typeface="Meiryo UI" pitchFamily="50" charset="-128"/>
              <a:ea typeface="Meiryo UI" pitchFamily="50" charset="-128"/>
            </a:endParaRPr>
          </a:p>
          <a:p>
            <a:pPr eaLnBrk="1" hangingPunct="1">
              <a:spcAft>
                <a:spcPts val="300"/>
              </a:spcAft>
              <a:buClr>
                <a:schemeClr val="accent2"/>
              </a:buClr>
              <a:buFont typeface="Wingdings" pitchFamily="2" charset="2"/>
              <a:buChar char="l"/>
            </a:pPr>
            <a:r>
              <a:rPr lang="ja-JP" altLang="en-US" b="1" dirty="0">
                <a:solidFill>
                  <a:schemeClr val="bg1"/>
                </a:solidFill>
                <a:latin typeface="Meiryo UI" pitchFamily="50" charset="-128"/>
                <a:ea typeface="Meiryo UI" pitchFamily="50" charset="-128"/>
              </a:rPr>
              <a:t>医脳理工連携を実践</a:t>
            </a:r>
            <a:endParaRPr lang="en-US" altLang="ja-JP" b="1" dirty="0">
              <a:solidFill>
                <a:schemeClr val="bg1"/>
              </a:solidFill>
              <a:latin typeface="Meiryo UI" pitchFamily="50" charset="-128"/>
              <a:ea typeface="Meiryo UI" pitchFamily="50" charset="-128"/>
            </a:endParaRPr>
          </a:p>
          <a:p>
            <a:pPr eaLnBrk="1" hangingPunct="1">
              <a:spcAft>
                <a:spcPts val="300"/>
              </a:spcAft>
              <a:buClr>
                <a:schemeClr val="accent2"/>
              </a:buClr>
              <a:buFont typeface="Wingdings" pitchFamily="2" charset="2"/>
              <a:buChar char="l"/>
            </a:pPr>
            <a:r>
              <a:rPr lang="ja-JP" altLang="en-US" b="1" dirty="0">
                <a:solidFill>
                  <a:schemeClr val="bg1"/>
                </a:solidFill>
                <a:latin typeface="Meiryo UI" pitchFamily="50" charset="-128"/>
                <a:ea typeface="Meiryo UI" pitchFamily="50" charset="-128"/>
              </a:rPr>
              <a:t>大阪健康寿命延伸産業創出</a:t>
            </a:r>
            <a:r>
              <a:rPr lang="en-US" altLang="ja-JP" b="1" dirty="0">
                <a:solidFill>
                  <a:schemeClr val="bg1"/>
                </a:solidFill>
                <a:latin typeface="Meiryo UI" pitchFamily="50" charset="-128"/>
                <a:ea typeface="Meiryo UI" pitchFamily="50" charset="-128"/>
              </a:rPr>
              <a:t>PF</a:t>
            </a:r>
            <a:r>
              <a:rPr lang="ja-JP" altLang="en-US" b="1" dirty="0">
                <a:solidFill>
                  <a:schemeClr val="bg1"/>
                </a:solidFill>
                <a:latin typeface="Meiryo UI" pitchFamily="50" charset="-128"/>
                <a:ea typeface="Meiryo UI" pitchFamily="50" charset="-128"/>
              </a:rPr>
              <a:t>（大阪府）・うめきた実証フィールド（大阪市）</a:t>
            </a:r>
            <a:endParaRPr lang="en-US" altLang="ja-JP" b="1" dirty="0">
              <a:solidFill>
                <a:schemeClr val="bg1"/>
              </a:solidFill>
              <a:latin typeface="Meiryo UI" pitchFamily="50" charset="-128"/>
              <a:ea typeface="Meiryo UI" pitchFamily="50" charset="-128"/>
            </a:endParaRPr>
          </a:p>
        </p:txBody>
      </p:sp>
      <p:pic>
        <p:nvPicPr>
          <p:cNvPr id="24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78675" y="5974063"/>
            <a:ext cx="1343025"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5" name="Picture 7"/>
          <p:cNvPicPr>
            <a:picLocks noChangeAspect="1" noChangeArrowheads="1"/>
          </p:cNvPicPr>
          <p:nvPr/>
        </p:nvPicPr>
        <p:blipFill>
          <a:blip r:embed="rId4"/>
          <a:srcRect/>
          <a:stretch>
            <a:fillRect/>
          </a:stretch>
        </p:blipFill>
        <p:spPr bwMode="auto">
          <a:xfrm>
            <a:off x="3970338" y="2013250"/>
            <a:ext cx="1390650" cy="285750"/>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chemeClr val="accent1"/>
                </a:solidFill>
              </a14:hiddenFill>
            </a:ext>
          </a:extLst>
        </p:spPr>
      </p:pic>
      <p:grpSp>
        <p:nvGrpSpPr>
          <p:cNvPr id="246" name="グループ化 15"/>
          <p:cNvGrpSpPr>
            <a:grpSpLocks/>
          </p:cNvGrpSpPr>
          <p:nvPr/>
        </p:nvGrpSpPr>
        <p:grpSpPr bwMode="auto">
          <a:xfrm>
            <a:off x="6970713" y="3688063"/>
            <a:ext cx="1797050" cy="1979612"/>
            <a:chOff x="7043106" y="4298395"/>
            <a:chExt cx="1652873" cy="1819840"/>
          </a:xfrm>
        </p:grpSpPr>
        <p:pic>
          <p:nvPicPr>
            <p:cNvPr id="247" name="図 48"/>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7043107" y="4298395"/>
              <a:ext cx="1652872" cy="1077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 name="図 49"/>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7043106" y="5375640"/>
              <a:ext cx="1652872" cy="7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9" name="楕円　価値創造都市の下"/>
          <p:cNvSpPr/>
          <p:nvPr/>
        </p:nvSpPr>
        <p:spPr>
          <a:xfrm>
            <a:off x="457200" y="4240513"/>
            <a:ext cx="2251075" cy="1847850"/>
          </a:xfrm>
          <a:prstGeom prst="ellipse">
            <a:avLst/>
          </a:prstGeom>
          <a:solidFill>
            <a:srgbClr val="92D05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dirty="0">
              <a:solidFill>
                <a:prstClr val="white"/>
              </a:solidFill>
            </a:endParaRPr>
          </a:p>
        </p:txBody>
      </p:sp>
      <p:pic>
        <p:nvPicPr>
          <p:cNvPr id="250" name="図 58"/>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3976688" y="2352975"/>
            <a:ext cx="1376362"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 name="市民・ユーザー"/>
          <p:cNvSpPr txBox="1"/>
          <p:nvPr/>
        </p:nvSpPr>
        <p:spPr>
          <a:xfrm>
            <a:off x="3465392" y="5507030"/>
            <a:ext cx="2418654" cy="655659"/>
          </a:xfrm>
          <a:prstGeom prst="rect">
            <a:avLst/>
          </a:prstGeom>
          <a:noFill/>
        </p:spPr>
        <p:txBody>
          <a:bodyPr lIns="0" tIns="0" rIns="0" bIns="0">
            <a:prstTxWarp prst="textPlain">
              <a:avLst/>
            </a:prstTxWarp>
          </a:bodyPr>
          <a:lstStyle/>
          <a:p>
            <a:pPr algn="ctr" eaLnBrk="1" fontAlgn="auto" hangingPunct="1">
              <a:spcBef>
                <a:spcPts val="0"/>
              </a:spcBef>
              <a:spcAft>
                <a:spcPts val="0"/>
              </a:spcAft>
              <a:defRPr/>
            </a:pPr>
            <a:r>
              <a:rPr lang="ja-JP" altLang="en-US" sz="1400" b="1" dirty="0">
                <a:solidFill>
                  <a:srgbClr val="3366FF">
                    <a:lumMod val="75000"/>
                  </a:srgbClr>
                </a:solidFill>
                <a:latin typeface="メイリオ" panose="020B0604030504040204" pitchFamily="50" charset="-128"/>
                <a:ea typeface="メイリオ" panose="020B0604030504040204" pitchFamily="50" charset="-128"/>
              </a:rPr>
              <a:t>市民・ユーザー・</a:t>
            </a:r>
            <a:endParaRPr lang="en-US" altLang="ja-JP" sz="1400" b="1" dirty="0">
              <a:solidFill>
                <a:srgbClr val="3366FF">
                  <a:lumMod val="75000"/>
                </a:srgbClr>
              </a:solidFill>
              <a:latin typeface="メイリオ" panose="020B0604030504040204" pitchFamily="50" charset="-128"/>
              <a:ea typeface="メイリオ" panose="020B0604030504040204" pitchFamily="50" charset="-128"/>
            </a:endParaRPr>
          </a:p>
          <a:p>
            <a:pPr algn="ctr" eaLnBrk="1" fontAlgn="auto" hangingPunct="1">
              <a:spcBef>
                <a:spcPts val="0"/>
              </a:spcBef>
              <a:spcAft>
                <a:spcPts val="0"/>
              </a:spcAft>
              <a:defRPr/>
            </a:pPr>
            <a:r>
              <a:rPr lang="ja-JP" altLang="en-US" sz="1400" b="1" dirty="0">
                <a:solidFill>
                  <a:srgbClr val="3366FF">
                    <a:lumMod val="75000"/>
                  </a:srgbClr>
                </a:solidFill>
                <a:latin typeface="メイリオ" panose="020B0604030504040204" pitchFamily="50" charset="-128"/>
                <a:ea typeface="メイリオ" panose="020B0604030504040204" pitchFamily="50" charset="-128"/>
              </a:rPr>
              <a:t>メーカーとの接点</a:t>
            </a:r>
          </a:p>
        </p:txBody>
      </p:sp>
      <p:sp>
        <p:nvSpPr>
          <p:cNvPr id="252" name="楕円　価値創造都市の下"/>
          <p:cNvSpPr/>
          <p:nvPr/>
        </p:nvSpPr>
        <p:spPr>
          <a:xfrm>
            <a:off x="3149600" y="3673775"/>
            <a:ext cx="3030538" cy="1354138"/>
          </a:xfrm>
          <a:prstGeom prst="ellipse">
            <a:avLst/>
          </a:prstGeom>
          <a:solidFill>
            <a:srgbClr val="8ABCFC"/>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ja-JP" altLang="en-US" dirty="0">
              <a:solidFill>
                <a:prstClr val="white"/>
              </a:solidFill>
            </a:endParaRPr>
          </a:p>
        </p:txBody>
      </p:sp>
      <p:pic>
        <p:nvPicPr>
          <p:cNvPr id="253" name="図 1"/>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6707188" y="1978325"/>
            <a:ext cx="120332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市民・ユーザー"/>
          <p:cNvSpPr>
            <a:spLocks noChangeArrowheads="1"/>
          </p:cNvSpPr>
          <p:nvPr/>
        </p:nvSpPr>
        <p:spPr bwMode="auto">
          <a:xfrm>
            <a:off x="1244600" y="2038650"/>
            <a:ext cx="1416050" cy="225425"/>
          </a:xfrm>
          <a:prstGeom prst="roundRect">
            <a:avLst>
              <a:gd name="adj" fmla="val 50000"/>
            </a:avLst>
          </a:prstGeom>
          <a:solidFill>
            <a:schemeClr val="bg1"/>
          </a:solidFill>
          <a:ln w="25400">
            <a:solidFill>
              <a:schemeClr val="accent1"/>
            </a:solidFill>
            <a:round/>
            <a:headEnd/>
            <a:tailEnd/>
          </a:ln>
        </p:spPr>
        <p:txBody>
          <a:bodyPr lIns="0" tIns="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1400" b="1">
                <a:solidFill>
                  <a:srgbClr val="000000"/>
                </a:solidFill>
                <a:latin typeface="メイリオ" pitchFamily="50" charset="-128"/>
                <a:ea typeface="メイリオ" pitchFamily="50" charset="-128"/>
              </a:rPr>
              <a:t>7</a:t>
            </a:r>
            <a:r>
              <a:rPr lang="ja-JP" altLang="en-US" sz="1400" b="1">
                <a:solidFill>
                  <a:srgbClr val="000000"/>
                </a:solidFill>
                <a:latin typeface="メイリオ" pitchFamily="50" charset="-128"/>
                <a:ea typeface="メイリオ" pitchFamily="50" charset="-128"/>
              </a:rPr>
              <a:t>テスラ</a:t>
            </a:r>
            <a:r>
              <a:rPr lang="en-US" altLang="ja-JP" sz="1400" b="1">
                <a:solidFill>
                  <a:srgbClr val="000000"/>
                </a:solidFill>
                <a:latin typeface="メイリオ" pitchFamily="50" charset="-128"/>
                <a:ea typeface="メイリオ" pitchFamily="50" charset="-128"/>
              </a:rPr>
              <a:t>fMRI</a:t>
            </a:r>
          </a:p>
        </p:txBody>
      </p:sp>
      <p:sp>
        <p:nvSpPr>
          <p:cNvPr id="255" name="市民・ユーザー"/>
          <p:cNvSpPr>
            <a:spLocks noChangeArrowheads="1"/>
          </p:cNvSpPr>
          <p:nvPr/>
        </p:nvSpPr>
        <p:spPr bwMode="auto">
          <a:xfrm>
            <a:off x="354013" y="3041950"/>
            <a:ext cx="1014412" cy="225425"/>
          </a:xfrm>
          <a:prstGeom prst="roundRect">
            <a:avLst>
              <a:gd name="adj" fmla="val 50000"/>
            </a:avLst>
          </a:prstGeom>
          <a:solidFill>
            <a:schemeClr val="bg1"/>
          </a:solidFill>
          <a:ln w="25400">
            <a:solidFill>
              <a:schemeClr val="accent1"/>
            </a:solidFill>
            <a:round/>
            <a:headEnd/>
            <a:tailEnd/>
          </a:ln>
        </p:spPr>
        <p:txBody>
          <a:bodyPr lIns="0" tIns="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b="1">
                <a:solidFill>
                  <a:srgbClr val="000000"/>
                </a:solidFill>
                <a:latin typeface="メイリオ" pitchFamily="50" charset="-128"/>
                <a:ea typeface="メイリオ" pitchFamily="50" charset="-128"/>
              </a:rPr>
              <a:t>うつ予測</a:t>
            </a:r>
          </a:p>
        </p:txBody>
      </p:sp>
      <p:sp>
        <p:nvSpPr>
          <p:cNvPr id="256" name="市民・ユーザー"/>
          <p:cNvSpPr>
            <a:spLocks noChangeArrowheads="1"/>
          </p:cNvSpPr>
          <p:nvPr/>
        </p:nvSpPr>
        <p:spPr bwMode="auto">
          <a:xfrm>
            <a:off x="1298575" y="3407075"/>
            <a:ext cx="1500188" cy="225425"/>
          </a:xfrm>
          <a:prstGeom prst="roundRect">
            <a:avLst>
              <a:gd name="adj" fmla="val 50000"/>
            </a:avLst>
          </a:prstGeom>
          <a:solidFill>
            <a:schemeClr val="bg1"/>
          </a:solidFill>
          <a:ln w="25400">
            <a:solidFill>
              <a:schemeClr val="accent1"/>
            </a:solidFill>
            <a:round/>
            <a:headEnd/>
            <a:tailEnd/>
          </a:ln>
        </p:spPr>
        <p:txBody>
          <a:bodyPr lIns="0" tIns="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b="1">
                <a:solidFill>
                  <a:srgbClr val="000000"/>
                </a:solidFill>
                <a:latin typeface="メイリオ" pitchFamily="50" charset="-128"/>
                <a:ea typeface="メイリオ" pitchFamily="50" charset="-128"/>
              </a:rPr>
              <a:t>経頭蓋電流刺激</a:t>
            </a:r>
          </a:p>
        </p:txBody>
      </p:sp>
      <p:sp>
        <p:nvSpPr>
          <p:cNvPr id="257" name="市民・ユーザー"/>
          <p:cNvSpPr>
            <a:spLocks noChangeArrowheads="1"/>
          </p:cNvSpPr>
          <p:nvPr/>
        </p:nvSpPr>
        <p:spPr bwMode="auto">
          <a:xfrm>
            <a:off x="2730500" y="2359325"/>
            <a:ext cx="1203325" cy="225425"/>
          </a:xfrm>
          <a:prstGeom prst="roundRect">
            <a:avLst>
              <a:gd name="adj" fmla="val 50000"/>
            </a:avLst>
          </a:prstGeom>
          <a:solidFill>
            <a:schemeClr val="bg1"/>
          </a:solidFill>
          <a:ln w="25400">
            <a:solidFill>
              <a:schemeClr val="accent1"/>
            </a:solidFill>
            <a:round/>
            <a:headEnd/>
            <a:tailEnd/>
          </a:ln>
        </p:spPr>
        <p:txBody>
          <a:bodyPr lIns="0" tIns="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b="1">
                <a:solidFill>
                  <a:srgbClr val="000000"/>
                </a:solidFill>
                <a:latin typeface="メイリオ" pitchFamily="50" charset="-128"/>
                <a:ea typeface="メイリオ" pitchFamily="50" charset="-128"/>
              </a:rPr>
              <a:t>幼児用</a:t>
            </a:r>
            <a:r>
              <a:rPr lang="en-US" altLang="ja-JP" sz="1400" b="1">
                <a:solidFill>
                  <a:srgbClr val="000000"/>
                </a:solidFill>
                <a:latin typeface="メイリオ" pitchFamily="50" charset="-128"/>
                <a:ea typeface="メイリオ" pitchFamily="50" charset="-128"/>
              </a:rPr>
              <a:t>MEG</a:t>
            </a:r>
          </a:p>
        </p:txBody>
      </p:sp>
      <p:sp>
        <p:nvSpPr>
          <p:cNvPr id="258" name="市民・ユーザー"/>
          <p:cNvSpPr>
            <a:spLocks noChangeArrowheads="1"/>
          </p:cNvSpPr>
          <p:nvPr/>
        </p:nvSpPr>
        <p:spPr bwMode="auto">
          <a:xfrm>
            <a:off x="2803525" y="3032425"/>
            <a:ext cx="744538" cy="225425"/>
          </a:xfrm>
          <a:prstGeom prst="roundRect">
            <a:avLst>
              <a:gd name="adj" fmla="val 50000"/>
            </a:avLst>
          </a:prstGeom>
          <a:solidFill>
            <a:schemeClr val="bg1"/>
          </a:solidFill>
          <a:ln w="25400">
            <a:solidFill>
              <a:schemeClr val="accent1"/>
            </a:solidFill>
            <a:round/>
            <a:headEnd/>
            <a:tailEnd/>
          </a:ln>
        </p:spPr>
        <p:txBody>
          <a:bodyPr lIns="0" tIns="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en-US" altLang="ja-JP" sz="1400" b="1">
                <a:solidFill>
                  <a:srgbClr val="000000"/>
                </a:solidFill>
                <a:latin typeface="メイリオ" pitchFamily="50" charset="-128"/>
                <a:ea typeface="メイリオ" pitchFamily="50" charset="-128"/>
              </a:rPr>
              <a:t>GMN</a:t>
            </a:r>
          </a:p>
        </p:txBody>
      </p:sp>
      <p:sp>
        <p:nvSpPr>
          <p:cNvPr id="259" name="市民・ユーザー"/>
          <p:cNvSpPr>
            <a:spLocks noChangeArrowheads="1"/>
          </p:cNvSpPr>
          <p:nvPr/>
        </p:nvSpPr>
        <p:spPr bwMode="auto">
          <a:xfrm>
            <a:off x="2808288" y="3703938"/>
            <a:ext cx="1500187" cy="225425"/>
          </a:xfrm>
          <a:prstGeom prst="roundRect">
            <a:avLst>
              <a:gd name="adj" fmla="val 50000"/>
            </a:avLst>
          </a:prstGeom>
          <a:solidFill>
            <a:schemeClr val="bg1"/>
          </a:solidFill>
          <a:ln w="25400">
            <a:solidFill>
              <a:schemeClr val="accent1"/>
            </a:solidFill>
            <a:round/>
            <a:headEnd/>
            <a:tailEnd/>
          </a:ln>
        </p:spPr>
        <p:txBody>
          <a:bodyPr lIns="0" tIns="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zh-CN" altLang="en-US" sz="1400" b="1">
                <a:solidFill>
                  <a:srgbClr val="000000"/>
                </a:solidFill>
                <a:latin typeface="メイリオ" pitchFamily="50" charset="-128"/>
                <a:ea typeface="メイリオ" pitchFamily="50" charset="-128"/>
              </a:rPr>
              <a:t>低雑音信号処理</a:t>
            </a:r>
          </a:p>
        </p:txBody>
      </p:sp>
      <p:sp>
        <p:nvSpPr>
          <p:cNvPr id="260" name="市民・ユーザー"/>
          <p:cNvSpPr>
            <a:spLocks noChangeArrowheads="1"/>
          </p:cNvSpPr>
          <p:nvPr/>
        </p:nvSpPr>
        <p:spPr bwMode="auto">
          <a:xfrm>
            <a:off x="5148263" y="3727750"/>
            <a:ext cx="1671637" cy="225425"/>
          </a:xfrm>
          <a:prstGeom prst="roundRect">
            <a:avLst>
              <a:gd name="adj" fmla="val 50000"/>
            </a:avLst>
          </a:prstGeom>
          <a:solidFill>
            <a:schemeClr val="bg1"/>
          </a:solidFill>
          <a:ln w="25400">
            <a:solidFill>
              <a:schemeClr val="accent1"/>
            </a:solidFill>
            <a:round/>
            <a:headEnd/>
            <a:tailEnd/>
          </a:ln>
        </p:spPr>
        <p:txBody>
          <a:bodyPr lIns="0" tIns="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b="1">
                <a:solidFill>
                  <a:srgbClr val="000000"/>
                </a:solidFill>
                <a:latin typeface="メイリオ" pitchFamily="50" charset="-128"/>
                <a:ea typeface="メイリオ" pitchFamily="50" charset="-128"/>
              </a:rPr>
              <a:t>フレキシブル実装</a:t>
            </a:r>
          </a:p>
        </p:txBody>
      </p:sp>
      <p:sp>
        <p:nvSpPr>
          <p:cNvPr id="261" name="市民・ユーザー"/>
          <p:cNvSpPr>
            <a:spLocks noChangeArrowheads="1"/>
          </p:cNvSpPr>
          <p:nvPr/>
        </p:nvSpPr>
        <p:spPr bwMode="auto">
          <a:xfrm>
            <a:off x="5295900" y="4721525"/>
            <a:ext cx="1144588" cy="225425"/>
          </a:xfrm>
          <a:prstGeom prst="roundRect">
            <a:avLst>
              <a:gd name="adj" fmla="val 50000"/>
            </a:avLst>
          </a:prstGeom>
          <a:solidFill>
            <a:schemeClr val="bg1"/>
          </a:solidFill>
          <a:ln w="25400">
            <a:solidFill>
              <a:schemeClr val="accent1"/>
            </a:solidFill>
            <a:round/>
            <a:headEnd/>
            <a:tailEnd/>
          </a:ln>
        </p:spPr>
        <p:txBody>
          <a:bodyPr lIns="0" tIns="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b="1">
                <a:solidFill>
                  <a:srgbClr val="000000"/>
                </a:solidFill>
                <a:latin typeface="メイリオ" pitchFamily="50" charset="-128"/>
                <a:ea typeface="メイリオ" pitchFamily="50" charset="-128"/>
              </a:rPr>
              <a:t>生体センサ</a:t>
            </a:r>
          </a:p>
        </p:txBody>
      </p:sp>
      <p:sp>
        <p:nvSpPr>
          <p:cNvPr id="262" name="市民・ユーザー"/>
          <p:cNvSpPr>
            <a:spLocks noChangeArrowheads="1"/>
          </p:cNvSpPr>
          <p:nvPr/>
        </p:nvSpPr>
        <p:spPr bwMode="auto">
          <a:xfrm>
            <a:off x="5435600" y="4191300"/>
            <a:ext cx="1146175" cy="225425"/>
          </a:xfrm>
          <a:prstGeom prst="roundRect">
            <a:avLst>
              <a:gd name="adj" fmla="val 50000"/>
            </a:avLst>
          </a:prstGeom>
          <a:solidFill>
            <a:schemeClr val="bg1"/>
          </a:solidFill>
          <a:ln w="25400">
            <a:solidFill>
              <a:schemeClr val="accent1"/>
            </a:solidFill>
            <a:round/>
            <a:headEnd/>
            <a:tailEnd/>
          </a:ln>
        </p:spPr>
        <p:txBody>
          <a:bodyPr lIns="0" tIns="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r>
              <a:rPr lang="ja-JP" altLang="en-US" sz="1400" b="1">
                <a:solidFill>
                  <a:srgbClr val="000000"/>
                </a:solidFill>
                <a:latin typeface="メイリオ" pitchFamily="50" charset="-128"/>
                <a:ea typeface="メイリオ" pitchFamily="50" charset="-128"/>
              </a:rPr>
              <a:t>脳波センサ</a:t>
            </a:r>
          </a:p>
        </p:txBody>
      </p:sp>
      <p:sp>
        <p:nvSpPr>
          <p:cNvPr id="263" name="市民・ユーザー"/>
          <p:cNvSpPr txBox="1"/>
          <p:nvPr/>
        </p:nvSpPr>
        <p:spPr>
          <a:xfrm>
            <a:off x="4033838" y="4942188"/>
            <a:ext cx="1146175" cy="225425"/>
          </a:xfrm>
          <a:prstGeom prst="roundRect">
            <a:avLst>
              <a:gd name="adj" fmla="val 50000"/>
            </a:avLst>
          </a:prstGeom>
          <a:solidFill>
            <a:schemeClr val="bg1"/>
          </a:solidFill>
          <a:ln w="19050">
            <a:solidFill>
              <a:schemeClr val="accent1">
                <a:lumMod val="75000"/>
              </a:schemeClr>
            </a:solidFill>
          </a:ln>
        </p:spPr>
        <p:txBody>
          <a:bodyPr lIns="0" tIns="0" rIns="0" bIns="0"/>
          <a:lstStyle/>
          <a:p>
            <a:pPr algn="ctr" eaLnBrk="1" fontAlgn="auto" hangingPunct="1">
              <a:spcBef>
                <a:spcPts val="0"/>
              </a:spcBef>
              <a:spcAft>
                <a:spcPts val="0"/>
              </a:spcAft>
              <a:defRPr/>
            </a:pPr>
            <a:r>
              <a:rPr lang="ja-JP" altLang="en-US" sz="1400" b="1" dirty="0">
                <a:solidFill>
                  <a:prstClr val="black"/>
                </a:solidFill>
                <a:latin typeface="メイリオ" panose="020B0604030504040204" pitchFamily="50" charset="-128"/>
                <a:ea typeface="メイリオ" panose="020B0604030504040204" pitchFamily="50" charset="-128"/>
              </a:rPr>
              <a:t>無線通信</a:t>
            </a:r>
          </a:p>
        </p:txBody>
      </p:sp>
      <p:sp>
        <p:nvSpPr>
          <p:cNvPr id="264" name="市民・ユーザー"/>
          <p:cNvSpPr txBox="1"/>
          <p:nvPr/>
        </p:nvSpPr>
        <p:spPr>
          <a:xfrm>
            <a:off x="2841625" y="4091288"/>
            <a:ext cx="809625" cy="223837"/>
          </a:xfrm>
          <a:prstGeom prst="roundRect">
            <a:avLst>
              <a:gd name="adj" fmla="val 50000"/>
            </a:avLst>
          </a:prstGeom>
          <a:solidFill>
            <a:schemeClr val="bg1"/>
          </a:solidFill>
          <a:ln w="19050">
            <a:solidFill>
              <a:schemeClr val="accent1">
                <a:lumMod val="75000"/>
              </a:schemeClr>
            </a:solidFill>
          </a:ln>
        </p:spPr>
        <p:txBody>
          <a:bodyPr lIns="0" tIns="0" rIns="0" bIns="0"/>
          <a:lstStyle/>
          <a:p>
            <a:pPr algn="ctr" eaLnBrk="1" fontAlgn="auto" hangingPunct="1">
              <a:spcBef>
                <a:spcPts val="0"/>
              </a:spcBef>
              <a:spcAft>
                <a:spcPts val="0"/>
              </a:spcAft>
              <a:defRPr/>
            </a:pPr>
            <a:r>
              <a:rPr lang="ja-JP" altLang="en-US" sz="1400" b="1" dirty="0">
                <a:solidFill>
                  <a:prstClr val="black"/>
                </a:solidFill>
                <a:latin typeface="メイリオ" panose="020B0604030504040204" pitchFamily="50" charset="-128"/>
                <a:ea typeface="メイリオ" panose="020B0604030504040204" pitchFamily="50" charset="-128"/>
              </a:rPr>
              <a:t>半導体</a:t>
            </a:r>
          </a:p>
        </p:txBody>
      </p:sp>
      <p:sp>
        <p:nvSpPr>
          <p:cNvPr id="265" name="市民・ユーザー"/>
          <p:cNvSpPr txBox="1"/>
          <p:nvPr/>
        </p:nvSpPr>
        <p:spPr>
          <a:xfrm>
            <a:off x="2836863" y="4475463"/>
            <a:ext cx="1144587" cy="225425"/>
          </a:xfrm>
          <a:prstGeom prst="roundRect">
            <a:avLst>
              <a:gd name="adj" fmla="val 50000"/>
            </a:avLst>
          </a:prstGeom>
          <a:solidFill>
            <a:schemeClr val="bg1"/>
          </a:solidFill>
          <a:ln w="19050">
            <a:solidFill>
              <a:schemeClr val="accent1">
                <a:lumMod val="75000"/>
              </a:schemeClr>
            </a:solidFill>
          </a:ln>
        </p:spPr>
        <p:txBody>
          <a:bodyPr lIns="0" tIns="0" rIns="0" bIns="0"/>
          <a:lstStyle/>
          <a:p>
            <a:pPr algn="ctr" eaLnBrk="1" fontAlgn="auto" hangingPunct="1">
              <a:spcBef>
                <a:spcPts val="0"/>
              </a:spcBef>
              <a:spcAft>
                <a:spcPts val="0"/>
              </a:spcAft>
              <a:defRPr/>
            </a:pPr>
            <a:r>
              <a:rPr lang="ja-JP" altLang="en-US" sz="1400" b="1" dirty="0">
                <a:solidFill>
                  <a:prstClr val="black"/>
                </a:solidFill>
                <a:latin typeface="メイリオ" panose="020B0604030504040204" pitchFamily="50" charset="-128"/>
                <a:ea typeface="メイリオ" panose="020B0604030504040204" pitchFamily="50" charset="-128"/>
              </a:rPr>
              <a:t>マテリアル</a:t>
            </a:r>
          </a:p>
        </p:txBody>
      </p:sp>
      <p:sp>
        <p:nvSpPr>
          <p:cNvPr id="266" name="市民・ユーザー"/>
          <p:cNvSpPr txBox="1"/>
          <p:nvPr/>
        </p:nvSpPr>
        <p:spPr>
          <a:xfrm>
            <a:off x="5821363" y="3072113"/>
            <a:ext cx="1000125" cy="225425"/>
          </a:xfrm>
          <a:prstGeom prst="roundRect">
            <a:avLst>
              <a:gd name="adj" fmla="val 50000"/>
            </a:avLst>
          </a:prstGeom>
          <a:solidFill>
            <a:schemeClr val="bg1"/>
          </a:solidFill>
          <a:ln w="19050">
            <a:solidFill>
              <a:schemeClr val="accent1">
                <a:lumMod val="75000"/>
              </a:schemeClr>
            </a:solidFill>
          </a:ln>
        </p:spPr>
        <p:txBody>
          <a:bodyPr lIns="0" tIns="0" rIns="0" bIns="0"/>
          <a:lstStyle/>
          <a:p>
            <a:pPr algn="ctr" eaLnBrk="1" fontAlgn="auto" hangingPunct="1">
              <a:spcBef>
                <a:spcPts val="0"/>
              </a:spcBef>
              <a:spcAft>
                <a:spcPts val="0"/>
              </a:spcAft>
              <a:defRPr/>
            </a:pPr>
            <a:r>
              <a:rPr lang="ja-JP" altLang="en-US" sz="1400" b="1" dirty="0">
                <a:solidFill>
                  <a:prstClr val="black"/>
                </a:solidFill>
                <a:latin typeface="メイリオ" panose="020B0604030504040204" pitchFamily="50" charset="-128"/>
                <a:ea typeface="メイリオ" panose="020B0604030504040204" pitchFamily="50" charset="-128"/>
              </a:rPr>
              <a:t>画像処理</a:t>
            </a:r>
          </a:p>
        </p:txBody>
      </p:sp>
      <p:grpSp>
        <p:nvGrpSpPr>
          <p:cNvPr id="267" name="グループ化 7"/>
          <p:cNvGrpSpPr>
            <a:grpSpLocks/>
          </p:cNvGrpSpPr>
          <p:nvPr/>
        </p:nvGrpSpPr>
        <p:grpSpPr bwMode="auto">
          <a:xfrm>
            <a:off x="5332413" y="2603800"/>
            <a:ext cx="1158875" cy="225425"/>
            <a:chOff x="693174" y="4296872"/>
            <a:chExt cx="1159890" cy="225017"/>
          </a:xfrm>
        </p:grpSpPr>
        <p:sp>
          <p:nvSpPr>
            <p:cNvPr id="268" name="市民・ユーザー"/>
            <p:cNvSpPr txBox="1"/>
            <p:nvPr/>
          </p:nvSpPr>
          <p:spPr>
            <a:xfrm>
              <a:off x="693174" y="4296872"/>
              <a:ext cx="1159890" cy="225017"/>
            </a:xfrm>
            <a:prstGeom prst="roundRect">
              <a:avLst>
                <a:gd name="adj" fmla="val 50000"/>
              </a:avLst>
            </a:prstGeom>
            <a:solidFill>
              <a:schemeClr val="bg1"/>
            </a:solidFill>
            <a:ln w="19050">
              <a:solidFill>
                <a:schemeClr val="accent1">
                  <a:lumMod val="75000"/>
                </a:schemeClr>
              </a:solidFill>
            </a:ln>
          </p:spPr>
          <p:txBody>
            <a:bodyPr lIns="0" tIns="0" rIns="0" bIns="0"/>
            <a:lstStyle/>
            <a:p>
              <a:pPr algn="ctr" eaLnBrk="1" fontAlgn="auto" hangingPunct="1">
                <a:spcBef>
                  <a:spcPts val="0"/>
                </a:spcBef>
                <a:spcAft>
                  <a:spcPts val="0"/>
                </a:spcAft>
                <a:defRPr/>
              </a:pPr>
              <a:endParaRPr lang="ja-JP" altLang="en-US" sz="1400" b="1" dirty="0">
                <a:solidFill>
                  <a:prstClr val="black"/>
                </a:solidFill>
                <a:latin typeface="メイリオ" panose="020B0604030504040204" pitchFamily="50" charset="-128"/>
                <a:ea typeface="メイリオ" panose="020B0604030504040204" pitchFamily="50" charset="-128"/>
              </a:endParaRPr>
            </a:p>
          </p:txBody>
        </p:sp>
        <p:sp>
          <p:nvSpPr>
            <p:cNvPr id="269" name="市民・ユーザー"/>
            <p:cNvSpPr txBox="1"/>
            <p:nvPr/>
          </p:nvSpPr>
          <p:spPr>
            <a:xfrm>
              <a:off x="796105" y="4319821"/>
              <a:ext cx="983792" cy="180000"/>
            </a:xfrm>
            <a:prstGeom prst="rect">
              <a:avLst/>
            </a:prstGeom>
            <a:noFill/>
            <a:ln w="19050">
              <a:noFill/>
            </a:ln>
          </p:spPr>
          <p:txBody>
            <a:bodyPr wrap="none" lIns="0" tIns="0" rIns="0" bIns="0">
              <a:prstTxWarp prst="textPlain">
                <a:avLst/>
              </a:prstTxWarp>
            </a:bodyPr>
            <a:lstStyle/>
            <a:p>
              <a:pPr algn="ctr" eaLnBrk="1" fontAlgn="auto" hangingPunct="1">
                <a:spcBef>
                  <a:spcPts val="0"/>
                </a:spcBef>
                <a:spcAft>
                  <a:spcPts val="0"/>
                </a:spcAft>
                <a:defRPr/>
              </a:pPr>
              <a:r>
                <a:rPr lang="ja-JP" altLang="en-US" sz="1400" b="1" dirty="0">
                  <a:solidFill>
                    <a:prstClr val="black"/>
                  </a:solidFill>
                  <a:latin typeface="メイリオ" panose="020B0604030504040204" pitchFamily="50" charset="-128"/>
                  <a:ea typeface="メイリオ" panose="020B0604030504040204" pitchFamily="50" charset="-128"/>
                </a:rPr>
                <a:t>データマイニング</a:t>
              </a:r>
            </a:p>
          </p:txBody>
        </p:sp>
      </p:grpSp>
      <p:sp>
        <p:nvSpPr>
          <p:cNvPr id="270" name="市民・ユーザー"/>
          <p:cNvSpPr txBox="1"/>
          <p:nvPr/>
        </p:nvSpPr>
        <p:spPr>
          <a:xfrm>
            <a:off x="8318500" y="2994325"/>
            <a:ext cx="671513" cy="225425"/>
          </a:xfrm>
          <a:prstGeom prst="roundRect">
            <a:avLst>
              <a:gd name="adj" fmla="val 50000"/>
            </a:avLst>
          </a:prstGeom>
          <a:solidFill>
            <a:schemeClr val="bg1"/>
          </a:solidFill>
          <a:ln w="19050">
            <a:solidFill>
              <a:schemeClr val="accent1">
                <a:lumMod val="75000"/>
              </a:schemeClr>
            </a:solidFill>
          </a:ln>
        </p:spPr>
        <p:txBody>
          <a:bodyPr lIns="0" tIns="0" rIns="0" bIns="0"/>
          <a:lstStyle/>
          <a:p>
            <a:pPr algn="ctr" eaLnBrk="1" fontAlgn="auto" hangingPunct="1">
              <a:spcBef>
                <a:spcPts val="0"/>
              </a:spcBef>
              <a:spcAft>
                <a:spcPts val="0"/>
              </a:spcAft>
              <a:defRPr/>
            </a:pPr>
            <a:r>
              <a:rPr lang="ja-JP" altLang="en-US" sz="1400" b="1" dirty="0">
                <a:solidFill>
                  <a:prstClr val="black"/>
                </a:solidFill>
                <a:latin typeface="メイリオ" panose="020B0604030504040204" pitchFamily="50" charset="-128"/>
                <a:ea typeface="メイリオ" panose="020B0604030504040204" pitchFamily="50" charset="-128"/>
              </a:rPr>
              <a:t>推論</a:t>
            </a:r>
          </a:p>
        </p:txBody>
      </p:sp>
      <p:sp>
        <p:nvSpPr>
          <p:cNvPr id="271" name="市民・ユーザー"/>
          <p:cNvSpPr txBox="1"/>
          <p:nvPr/>
        </p:nvSpPr>
        <p:spPr>
          <a:xfrm>
            <a:off x="8059738" y="2402188"/>
            <a:ext cx="925512" cy="225425"/>
          </a:xfrm>
          <a:prstGeom prst="roundRect">
            <a:avLst>
              <a:gd name="adj" fmla="val 50000"/>
            </a:avLst>
          </a:prstGeom>
          <a:solidFill>
            <a:schemeClr val="bg1"/>
          </a:solidFill>
          <a:ln w="19050">
            <a:solidFill>
              <a:schemeClr val="accent1">
                <a:lumMod val="75000"/>
              </a:schemeClr>
            </a:solidFill>
          </a:ln>
        </p:spPr>
        <p:txBody>
          <a:bodyPr lIns="0" tIns="0" rIns="0" bIns="0"/>
          <a:lstStyle/>
          <a:p>
            <a:pPr algn="ctr" eaLnBrk="1" fontAlgn="auto" hangingPunct="1">
              <a:spcBef>
                <a:spcPts val="0"/>
              </a:spcBef>
              <a:spcAft>
                <a:spcPts val="0"/>
              </a:spcAft>
              <a:defRPr/>
            </a:pPr>
            <a:r>
              <a:rPr lang="ja-JP" altLang="en-US" sz="1400" b="1" dirty="0">
                <a:solidFill>
                  <a:prstClr val="black"/>
                </a:solidFill>
                <a:latin typeface="メイリオ" panose="020B0604030504040204" pitchFamily="50" charset="-128"/>
                <a:ea typeface="メイリオ" panose="020B0604030504040204" pitchFamily="50" charset="-128"/>
              </a:rPr>
              <a:t>機械学習</a:t>
            </a:r>
          </a:p>
        </p:txBody>
      </p:sp>
      <p:grpSp>
        <p:nvGrpSpPr>
          <p:cNvPr id="272" name="グループ化 99"/>
          <p:cNvGrpSpPr>
            <a:grpSpLocks/>
          </p:cNvGrpSpPr>
          <p:nvPr/>
        </p:nvGrpSpPr>
        <p:grpSpPr bwMode="auto">
          <a:xfrm>
            <a:off x="7288213" y="2054525"/>
            <a:ext cx="1366837" cy="225425"/>
            <a:chOff x="693174" y="4296872"/>
            <a:chExt cx="1366828" cy="225017"/>
          </a:xfrm>
        </p:grpSpPr>
        <p:sp>
          <p:nvSpPr>
            <p:cNvPr id="273" name="市民・ユーザー"/>
            <p:cNvSpPr txBox="1"/>
            <p:nvPr/>
          </p:nvSpPr>
          <p:spPr>
            <a:xfrm>
              <a:off x="693174" y="4296872"/>
              <a:ext cx="1366828" cy="225017"/>
            </a:xfrm>
            <a:prstGeom prst="roundRect">
              <a:avLst>
                <a:gd name="adj" fmla="val 50000"/>
              </a:avLst>
            </a:prstGeom>
            <a:solidFill>
              <a:schemeClr val="bg1"/>
            </a:solidFill>
            <a:ln w="19050">
              <a:solidFill>
                <a:schemeClr val="accent1">
                  <a:lumMod val="75000"/>
                </a:schemeClr>
              </a:solidFill>
            </a:ln>
          </p:spPr>
          <p:txBody>
            <a:bodyPr lIns="0" tIns="0" rIns="0" bIns="0"/>
            <a:lstStyle/>
            <a:p>
              <a:pPr algn="ctr" eaLnBrk="1" fontAlgn="auto" hangingPunct="1">
                <a:spcBef>
                  <a:spcPts val="0"/>
                </a:spcBef>
                <a:spcAft>
                  <a:spcPts val="0"/>
                </a:spcAft>
                <a:defRPr/>
              </a:pPr>
              <a:endParaRPr lang="ja-JP" altLang="en-US" sz="1400" b="1" dirty="0">
                <a:solidFill>
                  <a:prstClr val="black"/>
                </a:solidFill>
                <a:latin typeface="メイリオ" panose="020B0604030504040204" pitchFamily="50" charset="-128"/>
                <a:ea typeface="メイリオ" panose="020B0604030504040204" pitchFamily="50" charset="-128"/>
              </a:endParaRPr>
            </a:p>
          </p:txBody>
        </p:sp>
        <p:sp>
          <p:nvSpPr>
            <p:cNvPr id="274" name="市民・ユーザー"/>
            <p:cNvSpPr txBox="1"/>
            <p:nvPr/>
          </p:nvSpPr>
          <p:spPr>
            <a:xfrm>
              <a:off x="796105" y="4319821"/>
              <a:ext cx="1189868" cy="180000"/>
            </a:xfrm>
            <a:prstGeom prst="rect">
              <a:avLst/>
            </a:prstGeom>
            <a:noFill/>
            <a:ln w="19050">
              <a:noFill/>
            </a:ln>
          </p:spPr>
          <p:txBody>
            <a:bodyPr wrap="none" lIns="0" tIns="0" rIns="0" bIns="0">
              <a:prstTxWarp prst="textPlain">
                <a:avLst/>
              </a:prstTxWarp>
            </a:bodyPr>
            <a:lstStyle/>
            <a:p>
              <a:pPr algn="ctr" eaLnBrk="1" fontAlgn="auto" hangingPunct="1">
                <a:spcBef>
                  <a:spcPts val="0"/>
                </a:spcBef>
                <a:spcAft>
                  <a:spcPts val="0"/>
                </a:spcAft>
                <a:defRPr/>
              </a:pPr>
              <a:r>
                <a:rPr lang="ja-JP" altLang="en-US" sz="1400" b="1" dirty="0">
                  <a:solidFill>
                    <a:prstClr val="black"/>
                  </a:solidFill>
                  <a:latin typeface="メイリオ" panose="020B0604030504040204" pitchFamily="50" charset="-128"/>
                  <a:ea typeface="メイリオ" panose="020B0604030504040204" pitchFamily="50" charset="-128"/>
                </a:rPr>
                <a:t>ビッグデータ解析</a:t>
              </a:r>
            </a:p>
          </p:txBody>
        </p:sp>
      </p:grpSp>
      <p:sp>
        <p:nvSpPr>
          <p:cNvPr id="275" name="市民・ユーザー"/>
          <p:cNvSpPr txBox="1"/>
          <p:nvPr/>
        </p:nvSpPr>
        <p:spPr>
          <a:xfrm>
            <a:off x="5713413" y="2145013"/>
            <a:ext cx="1214437" cy="225425"/>
          </a:xfrm>
          <a:prstGeom prst="roundRect">
            <a:avLst>
              <a:gd name="adj" fmla="val 50000"/>
            </a:avLst>
          </a:prstGeom>
          <a:solidFill>
            <a:schemeClr val="bg1"/>
          </a:solidFill>
          <a:ln w="19050">
            <a:solidFill>
              <a:schemeClr val="accent1">
                <a:lumMod val="75000"/>
              </a:schemeClr>
            </a:solidFill>
          </a:ln>
        </p:spPr>
        <p:txBody>
          <a:bodyPr lIns="0" tIns="0" rIns="0" bIns="0"/>
          <a:lstStyle/>
          <a:p>
            <a:pPr algn="ctr" eaLnBrk="1" fontAlgn="auto" hangingPunct="1">
              <a:spcBef>
                <a:spcPts val="0"/>
              </a:spcBef>
              <a:spcAft>
                <a:spcPts val="0"/>
              </a:spcAft>
              <a:defRPr/>
            </a:pPr>
            <a:r>
              <a:rPr lang="ja-JP" altLang="en-US" sz="1400" b="1" dirty="0">
                <a:solidFill>
                  <a:prstClr val="black"/>
                </a:solidFill>
                <a:latin typeface="メイリオ" panose="020B0604030504040204" pitchFamily="50" charset="-128"/>
                <a:ea typeface="メイリオ" panose="020B0604030504040204" pitchFamily="50" charset="-128"/>
              </a:rPr>
              <a:t>自然言語処理</a:t>
            </a:r>
          </a:p>
        </p:txBody>
      </p:sp>
      <p:grpSp>
        <p:nvGrpSpPr>
          <p:cNvPr id="276" name="グループ化 103"/>
          <p:cNvGrpSpPr>
            <a:grpSpLocks/>
          </p:cNvGrpSpPr>
          <p:nvPr/>
        </p:nvGrpSpPr>
        <p:grpSpPr bwMode="auto">
          <a:xfrm>
            <a:off x="188913" y="2489500"/>
            <a:ext cx="1158875" cy="225425"/>
            <a:chOff x="693174" y="4296872"/>
            <a:chExt cx="1159890" cy="225017"/>
          </a:xfrm>
        </p:grpSpPr>
        <p:sp>
          <p:nvSpPr>
            <p:cNvPr id="277" name="市民・ユーザー"/>
            <p:cNvSpPr>
              <a:spLocks noChangeArrowheads="1"/>
            </p:cNvSpPr>
            <p:nvPr/>
          </p:nvSpPr>
          <p:spPr bwMode="auto">
            <a:xfrm>
              <a:off x="693174" y="4296872"/>
              <a:ext cx="1159890" cy="225017"/>
            </a:xfrm>
            <a:prstGeom prst="roundRect">
              <a:avLst>
                <a:gd name="adj" fmla="val 50000"/>
              </a:avLst>
            </a:prstGeom>
            <a:solidFill>
              <a:schemeClr val="bg1"/>
            </a:solidFill>
            <a:ln w="25400">
              <a:solidFill>
                <a:schemeClr val="accent1"/>
              </a:solidFill>
              <a:round/>
              <a:headEnd/>
              <a:tailEnd/>
            </a:ln>
          </p:spPr>
          <p:txBody>
            <a:bodyPr lIns="0" tIns="0" rIns="0" bIns="0"/>
            <a:lstStyle>
              <a:lvl1pPr>
                <a:defRPr kumimoji="1">
                  <a:solidFill>
                    <a:schemeClr val="tx1"/>
                  </a:solidFill>
                  <a:latin typeface="Arial" pitchFamily="34" charset="0"/>
                  <a:ea typeface="ＭＳ Ｐゴシック" pitchFamily="50" charset="-128"/>
                </a:defRPr>
              </a:lvl1pPr>
              <a:lvl2pPr marL="742950" indent="-285750">
                <a:defRPr kumimoji="1">
                  <a:solidFill>
                    <a:schemeClr val="tx1"/>
                  </a:solidFill>
                  <a:latin typeface="Arial" pitchFamily="34" charset="0"/>
                  <a:ea typeface="ＭＳ Ｐゴシック" pitchFamily="50" charset="-128"/>
                </a:defRPr>
              </a:lvl2pPr>
              <a:lvl3pPr marL="1143000" indent="-228600">
                <a:defRPr kumimoji="1">
                  <a:solidFill>
                    <a:schemeClr val="tx1"/>
                  </a:solidFill>
                  <a:latin typeface="Arial" pitchFamily="34" charset="0"/>
                  <a:ea typeface="ＭＳ Ｐゴシック" pitchFamily="50" charset="-128"/>
                </a:defRPr>
              </a:lvl3pPr>
              <a:lvl4pPr marL="1600200" indent="-228600">
                <a:defRPr kumimoji="1">
                  <a:solidFill>
                    <a:schemeClr val="tx1"/>
                  </a:solidFill>
                  <a:latin typeface="Arial" pitchFamily="34" charset="0"/>
                  <a:ea typeface="ＭＳ Ｐゴシック" pitchFamily="50" charset="-128"/>
                </a:defRPr>
              </a:lvl4pPr>
              <a:lvl5pPr marL="2057400" indent="-228600">
                <a:defRPr kumimoji="1">
                  <a:solidFill>
                    <a:schemeClr val="tx1"/>
                  </a:solidFill>
                  <a:latin typeface="Arial" pitchFamily="34" charset="0"/>
                  <a:ea typeface="ＭＳ Ｐゴシック" pitchFamily="50" charset="-128"/>
                </a:defRPr>
              </a:lvl5pPr>
              <a:lvl6pPr marL="25146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6pPr>
              <a:lvl7pPr marL="29718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7pPr>
              <a:lvl8pPr marL="34290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8pPr>
              <a:lvl9pPr marL="3886200" indent="-228600" eaLnBrk="0" fontAlgn="base" hangingPunct="0">
                <a:spcBef>
                  <a:spcPct val="0"/>
                </a:spcBef>
                <a:spcAft>
                  <a:spcPct val="0"/>
                </a:spcAft>
                <a:defRPr kumimoji="1">
                  <a:solidFill>
                    <a:schemeClr val="tx1"/>
                  </a:solidFill>
                  <a:latin typeface="Arial" pitchFamily="34" charset="0"/>
                  <a:ea typeface="ＭＳ Ｐゴシック" pitchFamily="50" charset="-128"/>
                </a:defRPr>
              </a:lvl9pPr>
            </a:lstStyle>
            <a:p>
              <a:pPr algn="ctr" eaLnBrk="1" hangingPunct="1"/>
              <a:endParaRPr lang="ja-JP" altLang="en-US" sz="1400" b="1">
                <a:solidFill>
                  <a:srgbClr val="000000"/>
                </a:solidFill>
                <a:latin typeface="メイリオ" pitchFamily="50" charset="-128"/>
                <a:ea typeface="メイリオ" pitchFamily="50" charset="-128"/>
              </a:endParaRPr>
            </a:p>
          </p:txBody>
        </p:sp>
        <p:sp>
          <p:nvSpPr>
            <p:cNvPr id="278" name="市民・ユーザー"/>
            <p:cNvSpPr txBox="1"/>
            <p:nvPr/>
          </p:nvSpPr>
          <p:spPr>
            <a:xfrm>
              <a:off x="796105" y="4319821"/>
              <a:ext cx="983792" cy="180000"/>
            </a:xfrm>
            <a:prstGeom prst="rect">
              <a:avLst/>
            </a:prstGeom>
            <a:noFill/>
            <a:ln w="19050">
              <a:noFill/>
            </a:ln>
          </p:spPr>
          <p:txBody>
            <a:bodyPr wrap="none" lIns="0" tIns="0" rIns="0" bIns="0">
              <a:prstTxWarp prst="textPlain">
                <a:avLst/>
              </a:prstTxWarp>
            </a:bodyPr>
            <a:lstStyle/>
            <a:p>
              <a:pPr algn="ctr" eaLnBrk="1" fontAlgn="auto" hangingPunct="1">
                <a:spcBef>
                  <a:spcPts val="0"/>
                </a:spcBef>
                <a:spcAft>
                  <a:spcPts val="0"/>
                </a:spcAft>
                <a:defRPr/>
              </a:pPr>
              <a:r>
                <a:rPr lang="ja-JP" altLang="en-US" sz="1400" b="1" dirty="0">
                  <a:solidFill>
                    <a:prstClr val="black"/>
                  </a:solidFill>
                  <a:latin typeface="メイリオ" panose="020B0604030504040204" pitchFamily="50" charset="-128"/>
                  <a:ea typeface="メイリオ" panose="020B0604030504040204" pitchFamily="50" charset="-128"/>
                </a:rPr>
                <a:t>ワーキングメモリ</a:t>
              </a:r>
            </a:p>
          </p:txBody>
        </p:sp>
      </p:grpSp>
      <p:sp>
        <p:nvSpPr>
          <p:cNvPr id="279" name="テキスト ボックス 278"/>
          <p:cNvSpPr txBox="1"/>
          <p:nvPr/>
        </p:nvSpPr>
        <p:spPr>
          <a:xfrm>
            <a:off x="6569720" y="2692078"/>
            <a:ext cx="1875033" cy="245097"/>
          </a:xfrm>
          <a:prstGeom prst="rect">
            <a:avLst/>
          </a:prstGeom>
          <a:noFill/>
        </p:spPr>
        <p:txBody>
          <a:bodyPr wrap="none" lIns="0" tIns="0" rIns="0" bIns="0" anchor="ctr">
            <a:prstTxWarp prst="textPlain">
              <a:avLst/>
            </a:prstTxWarp>
          </a:bodyPr>
          <a:lstStyle/>
          <a:p>
            <a:pPr algn="ctr" eaLnBrk="1" fontAlgn="auto" hangingPunct="1">
              <a:spcBef>
                <a:spcPts val="0"/>
              </a:spcBef>
              <a:spcAft>
                <a:spcPts val="0"/>
              </a:spcAft>
              <a:defRPr/>
            </a:pPr>
            <a:r>
              <a:rPr lang="ja-JP" altLang="en-US" b="1" dirty="0">
                <a:solidFill>
                  <a:srgbClr val="3366FF">
                    <a:lumMod val="75000"/>
                  </a:srgbClr>
                </a:solidFill>
                <a:effectLst>
                  <a:glow rad="76200">
                    <a:prstClr val="white"/>
                  </a:glow>
                </a:effectLst>
                <a:latin typeface="メイリオ"/>
                <a:ea typeface="メイリオ"/>
              </a:rPr>
              <a:t>ビッグデータ解析・</a:t>
            </a:r>
            <a:r>
              <a:rPr lang="en-US" altLang="ja-JP" b="1" dirty="0">
                <a:solidFill>
                  <a:srgbClr val="3366FF">
                    <a:lumMod val="75000"/>
                  </a:srgbClr>
                </a:solidFill>
                <a:effectLst>
                  <a:glow rad="76200">
                    <a:prstClr val="white"/>
                  </a:glow>
                </a:effectLst>
                <a:latin typeface="メイリオ"/>
                <a:ea typeface="メイリオ"/>
              </a:rPr>
              <a:t>AI</a:t>
            </a:r>
            <a:endParaRPr lang="ja-JP" altLang="en-US" b="1" dirty="0">
              <a:solidFill>
                <a:srgbClr val="3366FF">
                  <a:lumMod val="75000"/>
                </a:srgbClr>
              </a:solidFill>
              <a:effectLst>
                <a:glow rad="76200">
                  <a:prstClr val="white"/>
                </a:glow>
              </a:effectLst>
              <a:latin typeface="メイリオ"/>
              <a:ea typeface="メイリオ"/>
            </a:endParaRPr>
          </a:p>
        </p:txBody>
      </p:sp>
      <p:pic>
        <p:nvPicPr>
          <p:cNvPr id="280" name="図 11"/>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rot="1116683">
            <a:off x="4321175" y="3703938"/>
            <a:ext cx="708025"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1" name="テキスト ボックス 280"/>
          <p:cNvSpPr txBox="1"/>
          <p:nvPr/>
        </p:nvSpPr>
        <p:spPr>
          <a:xfrm>
            <a:off x="4109143" y="4226285"/>
            <a:ext cx="1112005" cy="481946"/>
          </a:xfrm>
          <a:prstGeom prst="rect">
            <a:avLst/>
          </a:prstGeom>
          <a:noFill/>
        </p:spPr>
        <p:txBody>
          <a:bodyPr wrap="none" lIns="0" tIns="0" rIns="0" bIns="0" anchor="ctr">
            <a:prstTxWarp prst="textPlain">
              <a:avLst/>
            </a:prstTxWarp>
          </a:bodyPr>
          <a:lstStyle/>
          <a:p>
            <a:pPr algn="ctr" eaLnBrk="1" fontAlgn="auto" hangingPunct="1">
              <a:spcBef>
                <a:spcPts val="0"/>
              </a:spcBef>
              <a:spcAft>
                <a:spcPts val="0"/>
              </a:spcAft>
              <a:defRPr/>
            </a:pPr>
            <a:r>
              <a:rPr lang="ja-JP" altLang="en-US" b="1" dirty="0">
                <a:solidFill>
                  <a:srgbClr val="3366FF">
                    <a:lumMod val="75000"/>
                  </a:srgbClr>
                </a:solidFill>
                <a:effectLst>
                  <a:glow rad="76200">
                    <a:prstClr val="white"/>
                  </a:glow>
                </a:effectLst>
                <a:latin typeface="メイリオ"/>
                <a:ea typeface="メイリオ"/>
              </a:rPr>
              <a:t>センサー</a:t>
            </a:r>
          </a:p>
          <a:p>
            <a:pPr algn="ctr" eaLnBrk="1" fontAlgn="auto" hangingPunct="1">
              <a:spcBef>
                <a:spcPts val="0"/>
              </a:spcBef>
              <a:spcAft>
                <a:spcPts val="0"/>
              </a:spcAft>
              <a:defRPr/>
            </a:pPr>
            <a:r>
              <a:rPr lang="ja-JP" altLang="en-US" b="1" dirty="0">
                <a:solidFill>
                  <a:srgbClr val="3366FF">
                    <a:lumMod val="75000"/>
                  </a:srgbClr>
                </a:solidFill>
                <a:effectLst>
                  <a:glow rad="76200">
                    <a:prstClr val="white"/>
                  </a:glow>
                </a:effectLst>
                <a:latin typeface="メイリオ"/>
                <a:ea typeface="メイリオ"/>
              </a:rPr>
              <a:t>デバイス</a:t>
            </a:r>
          </a:p>
        </p:txBody>
      </p:sp>
      <p:pic>
        <p:nvPicPr>
          <p:cNvPr id="282" name="Picture 3"/>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14400" y="5974063"/>
            <a:ext cx="1333500" cy="28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3" name="図 13"/>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917575" y="3848400"/>
            <a:ext cx="1216025"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4" name="地域科学技術実証拠点棟"/>
          <p:cNvSpPr txBox="1"/>
          <p:nvPr/>
        </p:nvSpPr>
        <p:spPr>
          <a:xfrm>
            <a:off x="25614" y="5238816"/>
            <a:ext cx="3232086" cy="612730"/>
          </a:xfrm>
          <a:prstGeom prst="rect">
            <a:avLst/>
          </a:prstGeom>
          <a:noFill/>
        </p:spPr>
        <p:txBody>
          <a:bodyPr lIns="0" tIns="0" rIns="0" bIns="0"/>
          <a:lstStyle/>
          <a:p>
            <a:pPr algn="ctr" eaLnBrk="1" fontAlgn="auto" hangingPunct="1">
              <a:spcBef>
                <a:spcPts val="0"/>
              </a:spcBef>
              <a:spcAft>
                <a:spcPts val="0"/>
              </a:spcAft>
              <a:defRPr/>
            </a:pPr>
            <a:r>
              <a:rPr lang="ja-JP" altLang="en-US" sz="2000" b="1" dirty="0">
                <a:solidFill>
                  <a:srgbClr val="055DCD">
                    <a:lumMod val="75000"/>
                  </a:srgbClr>
                </a:solidFill>
                <a:effectLst>
                  <a:glow rad="101600">
                    <a:prstClr val="white"/>
                  </a:glow>
                </a:effectLst>
                <a:latin typeface="Meiryo UI" panose="020B0604030504040204" pitchFamily="50" charset="-128"/>
                <a:ea typeface="Meiryo UI" panose="020B0604030504040204" pitchFamily="50" charset="-128"/>
              </a:rPr>
              <a:t>大阪健康寿命延伸産業創出</a:t>
            </a:r>
            <a:endParaRPr lang="en-US" altLang="ja-JP" sz="2000" b="1" dirty="0">
              <a:solidFill>
                <a:srgbClr val="055DCD">
                  <a:lumMod val="75000"/>
                </a:srgbClr>
              </a:solidFill>
              <a:effectLst>
                <a:glow rad="101600">
                  <a:prstClr val="white"/>
                </a:glow>
              </a:effectLst>
              <a:latin typeface="Meiryo UI" panose="020B0604030504040204" pitchFamily="50" charset="-128"/>
              <a:ea typeface="Meiryo UI" panose="020B0604030504040204" pitchFamily="50" charset="-128"/>
            </a:endParaRPr>
          </a:p>
          <a:p>
            <a:pPr algn="ctr" eaLnBrk="1" fontAlgn="auto" hangingPunct="1">
              <a:spcBef>
                <a:spcPts val="0"/>
              </a:spcBef>
              <a:spcAft>
                <a:spcPts val="0"/>
              </a:spcAft>
              <a:defRPr/>
            </a:pPr>
            <a:r>
              <a:rPr lang="ja-JP" altLang="en-US" sz="2000" b="1" dirty="0">
                <a:solidFill>
                  <a:srgbClr val="055DCD">
                    <a:lumMod val="75000"/>
                  </a:srgbClr>
                </a:solidFill>
                <a:effectLst>
                  <a:glow rad="101600">
                    <a:prstClr val="white"/>
                  </a:glow>
                </a:effectLst>
                <a:latin typeface="Meiryo UI" panose="020B0604030504040204" pitchFamily="50" charset="-128"/>
                <a:ea typeface="Meiryo UI" panose="020B0604030504040204" pitchFamily="50" charset="-128"/>
              </a:rPr>
              <a:t>プラットフォーム（</a:t>
            </a:r>
            <a:r>
              <a:rPr lang="en-US" altLang="ja-JP" sz="2000" b="1" dirty="0">
                <a:solidFill>
                  <a:srgbClr val="055DCD">
                    <a:lumMod val="75000"/>
                  </a:srgbClr>
                </a:solidFill>
                <a:effectLst>
                  <a:glow rad="101600">
                    <a:prstClr val="white"/>
                  </a:glow>
                </a:effectLst>
                <a:latin typeface="Meiryo UI" panose="020B0604030504040204" pitchFamily="50" charset="-128"/>
                <a:ea typeface="Meiryo UI" panose="020B0604030504040204" pitchFamily="50" charset="-128"/>
              </a:rPr>
              <a:t>PF</a:t>
            </a:r>
            <a:r>
              <a:rPr lang="ja-JP" altLang="en-US" sz="2000" b="1" dirty="0">
                <a:solidFill>
                  <a:srgbClr val="055DCD">
                    <a:lumMod val="75000"/>
                  </a:srgbClr>
                </a:solidFill>
                <a:effectLst>
                  <a:glow rad="101600">
                    <a:prstClr val="white"/>
                  </a:glow>
                </a:effectLst>
                <a:latin typeface="Meiryo UI" panose="020B0604030504040204" pitchFamily="50" charset="-128"/>
                <a:ea typeface="Meiryo UI" panose="020B0604030504040204" pitchFamily="50" charset="-128"/>
              </a:rPr>
              <a:t>）</a:t>
            </a:r>
            <a:endParaRPr lang="ja-JP" altLang="en-US" b="1" dirty="0">
              <a:solidFill>
                <a:srgbClr val="055DCD">
                  <a:lumMod val="75000"/>
                </a:srgbClr>
              </a:solidFill>
              <a:effectLst>
                <a:glow rad="101600">
                  <a:prstClr val="white"/>
                </a:glow>
              </a:effectLst>
              <a:latin typeface="Meiryo UI" panose="020B0604030504040204" pitchFamily="50" charset="-128"/>
              <a:ea typeface="Meiryo UI" panose="020B0604030504040204" pitchFamily="50" charset="-128"/>
            </a:endParaRPr>
          </a:p>
        </p:txBody>
      </p:sp>
      <p:sp>
        <p:nvSpPr>
          <p:cNvPr id="285" name="地域科学技術実証拠点棟"/>
          <p:cNvSpPr txBox="1"/>
          <p:nvPr/>
        </p:nvSpPr>
        <p:spPr>
          <a:xfrm>
            <a:off x="7971031" y="3855045"/>
            <a:ext cx="1037987" cy="280296"/>
          </a:xfrm>
          <a:prstGeom prst="rect">
            <a:avLst/>
          </a:prstGeom>
          <a:noFill/>
        </p:spPr>
        <p:txBody>
          <a:bodyPr lIns="0" tIns="0" rIns="0" bIns="0"/>
          <a:lstStyle/>
          <a:p>
            <a:pPr algn="ctr" eaLnBrk="1" fontAlgn="auto" hangingPunct="1">
              <a:spcBef>
                <a:spcPts val="0"/>
              </a:spcBef>
              <a:spcAft>
                <a:spcPts val="0"/>
              </a:spcAft>
              <a:defRPr/>
            </a:pPr>
            <a:r>
              <a:rPr lang="ja-JP" altLang="en-US" sz="2000" b="1" dirty="0">
                <a:solidFill>
                  <a:srgbClr val="055DCD">
                    <a:lumMod val="75000"/>
                  </a:srgbClr>
                </a:solidFill>
                <a:effectLst>
                  <a:glow rad="101600">
                    <a:prstClr val="white"/>
                  </a:glow>
                </a:effectLst>
                <a:latin typeface="Meiryo UI" panose="020B0604030504040204" pitchFamily="50" charset="-128"/>
                <a:ea typeface="Meiryo UI" panose="020B0604030504040204" pitchFamily="50" charset="-128"/>
              </a:rPr>
              <a:t>うめきた</a:t>
            </a:r>
            <a:endParaRPr lang="ja-JP" altLang="en-US" b="1" dirty="0">
              <a:solidFill>
                <a:srgbClr val="055DCD">
                  <a:lumMod val="75000"/>
                </a:srgbClr>
              </a:solidFill>
              <a:effectLst>
                <a:glow rad="101600">
                  <a:prstClr val="white"/>
                </a:glow>
              </a:effectLst>
              <a:latin typeface="Meiryo UI" panose="020B0604030504040204" pitchFamily="50" charset="-128"/>
              <a:ea typeface="Meiryo UI" panose="020B0604030504040204" pitchFamily="50" charset="-128"/>
            </a:endParaRPr>
          </a:p>
        </p:txBody>
      </p:sp>
      <p:sp>
        <p:nvSpPr>
          <p:cNvPr id="286" name="テキスト ボックス 285"/>
          <p:cNvSpPr txBox="1"/>
          <p:nvPr/>
        </p:nvSpPr>
        <p:spPr>
          <a:xfrm>
            <a:off x="1769075" y="2722293"/>
            <a:ext cx="478911" cy="290874"/>
          </a:xfrm>
          <a:prstGeom prst="rect">
            <a:avLst/>
          </a:prstGeom>
          <a:noFill/>
        </p:spPr>
        <p:txBody>
          <a:bodyPr wrap="none" lIns="0" tIns="0" rIns="0" bIns="0" anchor="ctr">
            <a:prstTxWarp prst="textPlain">
              <a:avLst/>
            </a:prstTxWarp>
          </a:bodyPr>
          <a:lstStyle/>
          <a:p>
            <a:pPr algn="ctr" eaLnBrk="1" fontAlgn="auto" hangingPunct="1">
              <a:spcBef>
                <a:spcPts val="0"/>
              </a:spcBef>
              <a:spcAft>
                <a:spcPts val="0"/>
              </a:spcAft>
              <a:defRPr/>
            </a:pPr>
            <a:r>
              <a:rPr lang="ja-JP" altLang="en-US" b="1" dirty="0">
                <a:solidFill>
                  <a:srgbClr val="3366FF">
                    <a:lumMod val="75000"/>
                  </a:srgbClr>
                </a:solidFill>
                <a:effectLst>
                  <a:glow rad="76200">
                    <a:prstClr val="white"/>
                  </a:glow>
                </a:effectLst>
                <a:latin typeface="メイリオ"/>
                <a:ea typeface="メイリオ"/>
              </a:rPr>
              <a:t>脳</a:t>
            </a:r>
          </a:p>
        </p:txBody>
      </p:sp>
      <p:sp>
        <p:nvSpPr>
          <p:cNvPr id="2" name="タイトル 1"/>
          <p:cNvSpPr>
            <a:spLocks noGrp="1"/>
          </p:cNvSpPr>
          <p:nvPr>
            <p:ph type="title"/>
          </p:nvPr>
        </p:nvSpPr>
        <p:spPr/>
        <p:txBody>
          <a:bodyPr/>
          <a:lstStyle/>
          <a:p>
            <a:r>
              <a:rPr lang="ja-JP" altLang="en-US" dirty="0"/>
              <a:t>大阪大学・大阪府・大阪市の強み</a:t>
            </a:r>
            <a:endParaRPr kumimoji="1" lang="ja-JP" altLang="en-US" dirty="0"/>
          </a:p>
        </p:txBody>
      </p:sp>
    </p:spTree>
    <p:extLst>
      <p:ext uri="{BB962C8B-B14F-4D97-AF65-F5344CB8AC3E}">
        <p14:creationId xmlns:p14="http://schemas.microsoft.com/office/powerpoint/2010/main" val="324434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角丸四角形 4"/>
          <p:cNvSpPr/>
          <p:nvPr/>
        </p:nvSpPr>
        <p:spPr>
          <a:xfrm>
            <a:off x="3303142" y="2104515"/>
            <a:ext cx="5703655" cy="3024462"/>
          </a:xfrm>
          <a:prstGeom prst="roundRect">
            <a:avLst>
              <a:gd name="adj" fmla="val 5212"/>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角丸四角形 31"/>
          <p:cNvSpPr/>
          <p:nvPr/>
        </p:nvSpPr>
        <p:spPr>
          <a:xfrm>
            <a:off x="4484594" y="5272977"/>
            <a:ext cx="4571899" cy="1233107"/>
          </a:xfrm>
          <a:prstGeom prst="roundRect">
            <a:avLst>
              <a:gd name="adj" fmla="val 6166"/>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0" name="角丸四角形 29"/>
          <p:cNvSpPr/>
          <p:nvPr/>
        </p:nvSpPr>
        <p:spPr>
          <a:xfrm>
            <a:off x="1785862" y="5272977"/>
            <a:ext cx="2429690" cy="1233107"/>
          </a:xfrm>
          <a:prstGeom prst="roundRect">
            <a:avLst>
              <a:gd name="adj" fmla="val 616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37" name="図 36"/>
          <p:cNvPicPr>
            <a:picLocks noChangeAspect="1"/>
          </p:cNvPicPr>
          <p:nvPr/>
        </p:nvPicPr>
        <p:blipFill rotWithShape="1">
          <a:blip r:embed="rId2"/>
          <a:srcRect t="5430"/>
          <a:stretch/>
        </p:blipFill>
        <p:spPr>
          <a:xfrm>
            <a:off x="3910579" y="2196017"/>
            <a:ext cx="4870822" cy="2912283"/>
          </a:xfrm>
          <a:prstGeom prst="rect">
            <a:avLst/>
          </a:prstGeom>
        </p:spPr>
      </p:pic>
      <p:sp>
        <p:nvSpPr>
          <p:cNvPr id="38" name="角丸四角形 37"/>
          <p:cNvSpPr/>
          <p:nvPr/>
        </p:nvSpPr>
        <p:spPr>
          <a:xfrm>
            <a:off x="138597" y="2731938"/>
            <a:ext cx="2698732" cy="3774148"/>
          </a:xfrm>
          <a:prstGeom prst="roundRect">
            <a:avLst>
              <a:gd name="adj" fmla="val 6166"/>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41" name="図 40"/>
          <p:cNvPicPr>
            <a:picLocks noChangeAspect="1"/>
          </p:cNvPicPr>
          <p:nvPr/>
        </p:nvPicPr>
        <p:blipFill>
          <a:blip r:embed="rId3" cstate="screen">
            <a:extLst>
              <a:ext uri="{BEBA8EAE-BF5A-486C-A8C5-ECC9F3942E4B}">
                <a14:imgProps xmlns:a14="http://schemas.microsoft.com/office/drawing/2010/main">
                  <a14:imgLayer r:embed="rId4">
                    <a14:imgEffect>
                      <a14:colorTemperature colorTemp="5300"/>
                    </a14:imgEffect>
                    <a14:imgEffect>
                      <a14:saturation sat="66000"/>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426152" y="5501861"/>
            <a:ext cx="1412912" cy="941941"/>
          </a:xfrm>
          <a:prstGeom prst="rect">
            <a:avLst/>
          </a:prstGeom>
        </p:spPr>
      </p:pic>
      <p:pic>
        <p:nvPicPr>
          <p:cNvPr id="43" name="図 42"/>
          <p:cNvPicPr>
            <a:picLocks noChangeAspect="1"/>
          </p:cNvPicPr>
          <p:nvPr/>
        </p:nvPicPr>
        <p:blipFill rotWithShape="1">
          <a:blip r:embed="rId5" cstate="print">
            <a:extLst>
              <a:ext uri="{28A0092B-C50C-407E-A947-70E740481C1C}">
                <a14:useLocalDpi xmlns:a14="http://schemas.microsoft.com/office/drawing/2010/main" val="0"/>
              </a:ext>
            </a:extLst>
          </a:blip>
          <a:srcRect b="2137"/>
          <a:stretch/>
        </p:blipFill>
        <p:spPr>
          <a:xfrm>
            <a:off x="7854789" y="5272977"/>
            <a:ext cx="970259" cy="1252367"/>
          </a:xfrm>
          <a:prstGeom prst="ellipse">
            <a:avLst/>
          </a:prstGeom>
          <a:ln>
            <a:noFill/>
          </a:ln>
          <a:effectLst>
            <a:softEdge rad="112500"/>
          </a:effectLst>
        </p:spPr>
      </p:pic>
      <p:sp>
        <p:nvSpPr>
          <p:cNvPr id="44" name="テキスト ボックス 43"/>
          <p:cNvSpPr txBox="1"/>
          <p:nvPr/>
        </p:nvSpPr>
        <p:spPr>
          <a:xfrm>
            <a:off x="4623011" y="5744138"/>
            <a:ext cx="3135615" cy="586846"/>
          </a:xfrm>
          <a:prstGeom prst="roundRect">
            <a:avLst>
              <a:gd name="adj" fmla="val 16246"/>
            </a:avLst>
          </a:prstGeom>
          <a:solidFill>
            <a:srgbClr val="C00000"/>
          </a:solidFill>
        </p:spPr>
        <p:txBody>
          <a:bodyPr wrap="none" tIns="7200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現状：医療用脳波計</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　　　（</a:t>
            </a:r>
            <a:r>
              <a:rPr kumimoji="1" lang="en-US" altLang="ja-JP" sz="1800" b="1" i="0" u="none" strike="noStrike" kern="1200" cap="none" spc="0" normalizeH="0" baseline="0" noProof="0" dirty="0" err="1" smtClean="0">
                <a:ln>
                  <a:noFill/>
                </a:ln>
                <a:solidFill>
                  <a:prstClr val="white"/>
                </a:solidFill>
                <a:effectLst/>
                <a:uLnTx/>
                <a:uFillTx/>
                <a:latin typeface="メイリオ"/>
                <a:ea typeface="メイリオ"/>
                <a:cs typeface="+mn-cs"/>
              </a:rPr>
              <a:t>Neurofax</a:t>
            </a:r>
            <a:r>
              <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rPr>
              <a:t> </a:t>
            </a: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日本光電</a:t>
            </a: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a:t>
            </a:r>
            <a:endPar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45" name="テキスト ボックス 44"/>
          <p:cNvSpPr txBox="1"/>
          <p:nvPr/>
        </p:nvSpPr>
        <p:spPr>
          <a:xfrm>
            <a:off x="156904" y="2291606"/>
            <a:ext cx="2698876" cy="361899"/>
          </a:xfrm>
          <a:prstGeom prst="roundRect">
            <a:avLst>
              <a:gd name="adj" fmla="val 50000"/>
            </a:avLst>
          </a:prstGeom>
          <a:solidFill>
            <a:srgbClr val="3366FF"/>
          </a:solidFill>
        </p:spPr>
        <p:txBody>
          <a:bodyPr wrap="none" tIns="72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提案：パッチ式脳波計</a:t>
            </a:r>
            <a:endPar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46" name="テキスト ボックス 45"/>
          <p:cNvSpPr txBox="1"/>
          <p:nvPr/>
        </p:nvSpPr>
        <p:spPr>
          <a:xfrm>
            <a:off x="334474" y="988107"/>
            <a:ext cx="8729013" cy="1000274"/>
          </a:xfrm>
          <a:prstGeom prst="rect">
            <a:avLst/>
          </a:prstGeom>
          <a:noFill/>
          <a:ln>
            <a:noFill/>
          </a:ln>
        </p:spPr>
        <p:txBody>
          <a:bodyPr wrap="square" rtlCol="0">
            <a:spAutoFit/>
          </a:bodyPr>
          <a:lstStyle/>
          <a:p>
            <a:pPr marL="180000" marR="0" lvl="0" indent="-180000" algn="l" defTabSz="914400" rtl="0" eaLnBrk="1" fontAlgn="auto" latinLnBrk="0" hangingPunct="1">
              <a:lnSpc>
                <a:spcPct val="100000"/>
              </a:lnSpc>
              <a:spcBef>
                <a:spcPts val="0"/>
              </a:spcBef>
              <a:spcAft>
                <a:spcPts val="300"/>
              </a:spcAft>
              <a:buClr>
                <a:srgbClr val="00B050"/>
              </a:buClr>
              <a:buSzTx/>
              <a:buFont typeface="Wingdings" panose="05000000000000000000" pitchFamily="2" charset="2"/>
              <a:buChar char="l"/>
              <a:tabLst/>
              <a:defRPr/>
            </a:pPr>
            <a:r>
              <a:rPr kumimoji="1" lang="ja-JP" altLang="en-US" sz="18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医療機器精度：多チャンネル独自</a:t>
            </a:r>
            <a:r>
              <a:rPr kumimoji="1" lang="ja-JP" altLang="en-US"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アルゴリズムにより</a:t>
            </a:r>
            <a:r>
              <a:rPr kumimoji="1" lang="ja-JP" altLang="en-US" sz="18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、眼電等のノイズを除去</a:t>
            </a:r>
            <a:endParaRPr kumimoji="1" lang="en-US" altLang="ja-JP" sz="18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80000" marR="0" lvl="0" indent="-180000" algn="l" defTabSz="914400" rtl="0" eaLnBrk="1" fontAlgn="auto" latinLnBrk="0" hangingPunct="1">
              <a:lnSpc>
                <a:spcPct val="100000"/>
              </a:lnSpc>
              <a:spcBef>
                <a:spcPts val="0"/>
              </a:spcBef>
              <a:spcAft>
                <a:spcPts val="300"/>
              </a:spcAft>
              <a:buClr>
                <a:srgbClr val="00B050"/>
              </a:buClr>
              <a:buSzTx/>
              <a:buFont typeface="Wingdings" panose="05000000000000000000" pitchFamily="2" charset="2"/>
              <a:buChar char="l"/>
              <a:tabLst/>
              <a:defRPr/>
            </a:pPr>
            <a:r>
              <a:rPr kumimoji="1" lang="ja-JP" altLang="en-US"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睡眠・</a:t>
            </a:r>
            <a:r>
              <a:rPr kumimoji="1" lang="ja-JP" altLang="en-US" sz="18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運動時測定可能：生体</a:t>
            </a:r>
            <a:r>
              <a:rPr kumimoji="1" lang="ja-JP" altLang="en-US"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に優しい柔軟・伸縮自在な電極</a:t>
            </a:r>
            <a:r>
              <a:rPr kumimoji="1" lang="ja-JP" altLang="en-US" sz="18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シートを開発</a:t>
            </a:r>
            <a:endParaRPr kumimoji="1" lang="en-US" altLang="ja-JP" sz="18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endParaRPr>
          </a:p>
          <a:p>
            <a:pPr marL="180000" marR="0" lvl="0" indent="-180000" algn="l" defTabSz="914400" rtl="0" eaLnBrk="1" fontAlgn="auto" latinLnBrk="0" hangingPunct="1">
              <a:lnSpc>
                <a:spcPct val="100000"/>
              </a:lnSpc>
              <a:spcBef>
                <a:spcPts val="0"/>
              </a:spcBef>
              <a:spcAft>
                <a:spcPts val="300"/>
              </a:spcAft>
              <a:buClr>
                <a:srgbClr val="00B050"/>
              </a:buClr>
              <a:buSzTx/>
              <a:buFont typeface="Wingdings" panose="05000000000000000000" pitchFamily="2" charset="2"/>
              <a:buChar char="l"/>
              <a:tabLst/>
              <a:defRPr/>
            </a:pPr>
            <a:r>
              <a:rPr kumimoji="1" lang="ja-JP" altLang="en-US" sz="18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小型・安価：汎用</a:t>
            </a:r>
            <a:r>
              <a:rPr kumimoji="1" lang="ja-JP" altLang="en-US" sz="18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rPr>
              <a:t>電子部品を最大限に引き出し、コスト競争力のある</a:t>
            </a:r>
            <a:r>
              <a:rPr kumimoji="1" lang="ja-JP" altLang="en-US" sz="18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構成</a:t>
            </a:r>
            <a:endParaRPr kumimoji="1" lang="en-US" altLang="ja-JP" sz="18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47" name="角丸四角形 46"/>
          <p:cNvSpPr/>
          <p:nvPr/>
        </p:nvSpPr>
        <p:spPr>
          <a:xfrm>
            <a:off x="268941" y="1003350"/>
            <a:ext cx="8659906" cy="972000"/>
          </a:xfrm>
          <a:prstGeom prst="roundRect">
            <a:avLst>
              <a:gd name="adj" fmla="val 6063"/>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48" name="図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1452" y="3213361"/>
            <a:ext cx="1996896" cy="1528855"/>
          </a:xfrm>
          <a:prstGeom prst="rect">
            <a:avLst/>
          </a:prstGeom>
        </p:spPr>
      </p:pic>
      <p:sp>
        <p:nvSpPr>
          <p:cNvPr id="52" name="テキスト ボックス 51"/>
          <p:cNvSpPr txBox="1"/>
          <p:nvPr/>
        </p:nvSpPr>
        <p:spPr>
          <a:xfrm>
            <a:off x="268941" y="4984977"/>
            <a:ext cx="2515001" cy="288000"/>
          </a:xfrm>
          <a:prstGeom prst="rect">
            <a:avLst/>
          </a:prstGeom>
          <a:solidFill>
            <a:schemeClr val="bg1"/>
          </a:solidFill>
        </p:spPr>
        <p:txBody>
          <a:bodyPr wrap="none" tIns="3600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srgbClr val="9A0000"/>
                </a:solidFill>
                <a:effectLst/>
                <a:uLnTx/>
                <a:uFillTx/>
                <a:latin typeface="メイリオ"/>
                <a:ea typeface="メイリオ"/>
                <a:cs typeface="+mn-cs"/>
              </a:rPr>
              <a:t>小型・安価</a:t>
            </a:r>
            <a:endParaRPr kumimoji="1" lang="ja-JP" altLang="en-US" sz="1800" b="1" i="0" u="none" strike="noStrike" kern="1200" cap="none" spc="0" normalizeH="0" baseline="0" noProof="0" dirty="0">
              <a:ln>
                <a:noFill/>
              </a:ln>
              <a:solidFill>
                <a:srgbClr val="9A0000"/>
              </a:solidFill>
              <a:effectLst/>
              <a:uLnTx/>
              <a:uFillTx/>
              <a:latin typeface="メイリオ"/>
              <a:ea typeface="メイリオ"/>
              <a:cs typeface="+mn-cs"/>
            </a:endParaRPr>
          </a:p>
        </p:txBody>
      </p:sp>
      <p:sp>
        <p:nvSpPr>
          <p:cNvPr id="53" name="テキスト ボックス 52"/>
          <p:cNvSpPr txBox="1"/>
          <p:nvPr/>
        </p:nvSpPr>
        <p:spPr>
          <a:xfrm>
            <a:off x="268941" y="2926126"/>
            <a:ext cx="2515001" cy="288000"/>
          </a:xfrm>
          <a:prstGeom prst="rect">
            <a:avLst/>
          </a:prstGeom>
          <a:solidFill>
            <a:schemeClr val="bg1"/>
          </a:solidFill>
        </p:spPr>
        <p:txBody>
          <a:bodyPr wrap="non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srgbClr val="9A0000"/>
                </a:solidFill>
                <a:effectLst/>
                <a:uLnTx/>
                <a:uFillTx/>
                <a:latin typeface="メイリオ"/>
                <a:ea typeface="メイリオ"/>
                <a:cs typeface="+mn-cs"/>
              </a:rPr>
              <a:t>睡眠・運動時測定可能</a:t>
            </a:r>
            <a:endParaRPr kumimoji="1" lang="ja-JP" altLang="en-US" sz="1800" b="1" i="0" u="none" strike="noStrike" kern="1200" cap="none" spc="0" normalizeH="0" baseline="0" noProof="0" dirty="0">
              <a:ln>
                <a:noFill/>
              </a:ln>
              <a:solidFill>
                <a:srgbClr val="9A0000"/>
              </a:solidFill>
              <a:effectLst/>
              <a:uLnTx/>
              <a:uFillTx/>
              <a:latin typeface="メイリオ"/>
              <a:ea typeface="メイリオ"/>
              <a:cs typeface="+mn-cs"/>
            </a:endParaRPr>
          </a:p>
        </p:txBody>
      </p:sp>
      <p:pic>
        <p:nvPicPr>
          <p:cNvPr id="39" name="Picture 2" descr="C:\Users\Tsuyoshi Sekitani ER\Desktop\新しいフォルダー\Photo\IMG_3178.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0652" t="4483" b="20039"/>
          <a:stretch/>
        </p:blipFill>
        <p:spPr bwMode="auto">
          <a:xfrm flipH="1">
            <a:off x="2209189" y="3337045"/>
            <a:ext cx="1088511" cy="146459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2" name="図 41"/>
          <p:cNvPicPr>
            <a:picLocks noChangeAspect="1"/>
          </p:cNvPicPr>
          <p:nvPr/>
        </p:nvPicPr>
        <p:blipFill rotWithShape="1">
          <a:blip r:embed="rId8" cstate="screen">
            <a:extLst>
              <a:ext uri="{BEBA8EAE-BF5A-486C-A8C5-ECC9F3942E4B}">
                <a14:imgProps xmlns:a14="http://schemas.microsoft.com/office/drawing/2010/main">
                  <a14:imgLayer r:embed="rId9">
                    <a14:imgEffect>
                      <a14:saturation sat="66000"/>
                    </a14:imgEffect>
                    <a14:imgEffect>
                      <a14:brightnessContrast bright="20000" contrast="20000"/>
                    </a14:imgEffect>
                  </a14:imgLayer>
                </a14:imgProps>
              </a:ext>
              <a:ext uri="{28A0092B-C50C-407E-A947-70E740481C1C}">
                <a14:useLocalDpi xmlns:a14="http://schemas.microsoft.com/office/drawing/2010/main"/>
              </a:ext>
            </a:extLst>
          </a:blip>
          <a:srcRect l="15280" r="11766"/>
          <a:stretch/>
        </p:blipFill>
        <p:spPr>
          <a:xfrm>
            <a:off x="1570890" y="5073122"/>
            <a:ext cx="2126125" cy="1342032"/>
          </a:xfrm>
          <a:prstGeom prst="rect">
            <a:avLst/>
          </a:prstGeom>
          <a:effectLst>
            <a:softEdge rad="127000"/>
          </a:effectLst>
        </p:spPr>
      </p:pic>
      <p:sp>
        <p:nvSpPr>
          <p:cNvPr id="27" name="テキスト ボックス 26"/>
          <p:cNvSpPr txBox="1"/>
          <p:nvPr/>
        </p:nvSpPr>
        <p:spPr>
          <a:xfrm>
            <a:off x="7271618" y="2381861"/>
            <a:ext cx="1620000" cy="846386"/>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ECB100">
                    <a:lumMod val="50000"/>
                  </a:srgbClr>
                </a:solidFill>
                <a:effectLst/>
                <a:uLnTx/>
                <a:uFillTx/>
                <a:latin typeface="メイリオ"/>
                <a:ea typeface="メイリオ"/>
                <a:cs typeface="+mn-cs"/>
              </a:rPr>
              <a:t>・医学部の先生方と連携</a:t>
            </a:r>
            <a:endParaRPr kumimoji="1" lang="en-US" altLang="ja-JP" sz="1100" b="1" i="0" u="none" strike="noStrike" kern="1200" cap="none" spc="0" normalizeH="0" baseline="0" noProof="0" dirty="0" smtClean="0">
              <a:ln>
                <a:noFill/>
              </a:ln>
              <a:solidFill>
                <a:srgbClr val="ECB100">
                  <a:lumMod val="5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a:ln>
                  <a:noFill/>
                </a:ln>
                <a:solidFill>
                  <a:srgbClr val="ECB100">
                    <a:lumMod val="50000"/>
                  </a:srgbClr>
                </a:solidFill>
                <a:effectLst/>
                <a:uLnTx/>
                <a:uFillTx/>
                <a:latin typeface="メイリオ"/>
                <a:ea typeface="メイリオ"/>
                <a:cs typeface="+mn-cs"/>
              </a:rPr>
              <a:t>　</a:t>
            </a:r>
            <a:r>
              <a:rPr kumimoji="1" lang="ja-JP" altLang="en-US" sz="1100" b="1" i="0" u="none" strike="noStrike" kern="1200" cap="none" spc="0" normalizeH="0" baseline="0" noProof="0" dirty="0" smtClean="0">
                <a:ln>
                  <a:noFill/>
                </a:ln>
                <a:solidFill>
                  <a:srgbClr val="ECB100">
                    <a:lumMod val="50000"/>
                  </a:srgbClr>
                </a:solidFill>
                <a:effectLst/>
                <a:uLnTx/>
                <a:uFillTx/>
                <a:latin typeface="メイリオ"/>
                <a:ea typeface="メイリオ"/>
                <a:cs typeface="+mn-cs"/>
              </a:rPr>
              <a:t>シールドにて計測</a:t>
            </a:r>
            <a:endParaRPr kumimoji="1" lang="en-US" altLang="ja-JP" sz="1100" b="1" i="0" u="none" strike="noStrike" kern="1200" cap="none" spc="0" normalizeH="0" baseline="0" noProof="0" dirty="0" smtClean="0">
              <a:ln>
                <a:noFill/>
              </a:ln>
              <a:solidFill>
                <a:srgbClr val="ECB100">
                  <a:lumMod val="5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ECB100">
                    <a:lumMod val="50000"/>
                  </a:srgbClr>
                </a:solidFill>
                <a:effectLst/>
                <a:uLnTx/>
                <a:uFillTx/>
                <a:latin typeface="メイリオ"/>
                <a:ea typeface="メイリオ"/>
                <a:cs typeface="+mn-cs"/>
              </a:rPr>
              <a:t>・取得脳波一致</a:t>
            </a:r>
            <a:endParaRPr kumimoji="1" lang="en-US" altLang="ja-JP" sz="1100" b="1" i="0" u="none" strike="noStrike" kern="1200" cap="none" spc="0" normalizeH="0" baseline="0" noProof="0" dirty="0" smtClean="0">
              <a:ln>
                <a:noFill/>
              </a:ln>
              <a:solidFill>
                <a:srgbClr val="ECB100">
                  <a:lumMod val="5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ECB100">
                    <a:lumMod val="50000"/>
                  </a:srgbClr>
                </a:solidFill>
                <a:effectLst/>
                <a:uLnTx/>
                <a:uFillTx/>
                <a:latin typeface="メイリオ"/>
                <a:ea typeface="メイリオ"/>
                <a:cs typeface="+mn-cs"/>
              </a:rPr>
              <a:t>・周波数解析結果も一致</a:t>
            </a:r>
            <a:endParaRPr kumimoji="1" lang="en-US" altLang="ja-JP" sz="1100" b="1" i="0" u="none" strike="noStrike" kern="1200" cap="none" spc="0" normalizeH="0" baseline="0" noProof="0" dirty="0" smtClean="0">
              <a:ln>
                <a:noFill/>
              </a:ln>
              <a:solidFill>
                <a:srgbClr val="ECB100">
                  <a:lumMod val="50000"/>
                </a:srgbClr>
              </a:solidFill>
              <a:effectLst/>
              <a:uLnTx/>
              <a:uFillTx/>
              <a:latin typeface="メイリオ"/>
              <a:ea typeface="メイリオ"/>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ECB100">
                    <a:lumMod val="50000"/>
                  </a:srgbClr>
                </a:solidFill>
                <a:effectLst/>
                <a:uLnTx/>
                <a:uFillTx/>
                <a:latin typeface="メイリオ"/>
                <a:ea typeface="メイリオ"/>
                <a:cs typeface="+mn-cs"/>
              </a:rPr>
              <a:t>・相関係数</a:t>
            </a:r>
            <a:r>
              <a:rPr kumimoji="1" lang="en-US" altLang="ja-JP" sz="1100" b="1" i="0" u="none" strike="noStrike" kern="1200" cap="none" spc="0" normalizeH="0" baseline="0" noProof="0" dirty="0" smtClean="0">
                <a:ln>
                  <a:noFill/>
                </a:ln>
                <a:solidFill>
                  <a:srgbClr val="ECB100">
                    <a:lumMod val="50000"/>
                  </a:srgbClr>
                </a:solidFill>
                <a:effectLst/>
                <a:uLnTx/>
                <a:uFillTx/>
                <a:latin typeface="メイリオ"/>
                <a:ea typeface="メイリオ"/>
                <a:cs typeface="+mn-cs"/>
              </a:rPr>
              <a:t>0.99</a:t>
            </a:r>
            <a:r>
              <a:rPr kumimoji="1" lang="ja-JP" altLang="en-US" sz="1100" b="1" i="0" u="none" strike="noStrike" kern="1200" cap="none" spc="0" normalizeH="0" baseline="0" noProof="0" dirty="0" smtClean="0">
                <a:ln>
                  <a:noFill/>
                </a:ln>
                <a:solidFill>
                  <a:srgbClr val="ECB100">
                    <a:lumMod val="50000"/>
                  </a:srgbClr>
                </a:solidFill>
                <a:effectLst/>
                <a:uLnTx/>
                <a:uFillTx/>
                <a:latin typeface="メイリオ"/>
                <a:ea typeface="メイリオ"/>
                <a:cs typeface="+mn-cs"/>
              </a:rPr>
              <a:t>以上</a:t>
            </a:r>
            <a:endParaRPr kumimoji="1" lang="ja-JP" altLang="en-US" sz="1100" b="1" i="0" u="none" strike="noStrike" kern="1200" cap="none" spc="0" normalizeH="0" baseline="0" noProof="0" dirty="0">
              <a:ln>
                <a:noFill/>
              </a:ln>
              <a:solidFill>
                <a:srgbClr val="ECB100">
                  <a:lumMod val="50000"/>
                </a:srgbClr>
              </a:solidFill>
              <a:effectLst/>
              <a:uLnTx/>
              <a:uFillTx/>
              <a:latin typeface="メイリオ"/>
              <a:ea typeface="メイリオ"/>
              <a:cs typeface="+mn-cs"/>
            </a:endParaRPr>
          </a:p>
        </p:txBody>
      </p:sp>
      <p:sp>
        <p:nvSpPr>
          <p:cNvPr id="28" name="テキスト ボックス 27"/>
          <p:cNvSpPr txBox="1"/>
          <p:nvPr/>
        </p:nvSpPr>
        <p:spPr>
          <a:xfrm>
            <a:off x="4554070" y="5357861"/>
            <a:ext cx="1515036" cy="288000"/>
          </a:xfrm>
          <a:prstGeom prst="rect">
            <a:avLst/>
          </a:prstGeom>
          <a:solidFill>
            <a:schemeClr val="bg1"/>
          </a:solidFill>
        </p:spPr>
        <p:txBody>
          <a:bodyPr wrap="none" tIns="3600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srgbClr val="9A0000"/>
                </a:solidFill>
                <a:effectLst/>
                <a:uLnTx/>
                <a:uFillTx/>
                <a:latin typeface="メイリオ"/>
                <a:ea typeface="メイリオ"/>
                <a:cs typeface="+mn-cs"/>
              </a:rPr>
              <a:t>医療機器精度</a:t>
            </a:r>
            <a:endParaRPr kumimoji="1" lang="ja-JP" altLang="en-US" sz="1800" b="1" i="0" u="none" strike="noStrike" kern="1200" cap="none" spc="0" normalizeH="0" baseline="0" noProof="0" dirty="0">
              <a:ln>
                <a:noFill/>
              </a:ln>
              <a:solidFill>
                <a:srgbClr val="9A0000"/>
              </a:solidFill>
              <a:effectLst/>
              <a:uLnTx/>
              <a:uFillTx/>
              <a:latin typeface="メイリオ"/>
              <a:ea typeface="メイリオ"/>
              <a:cs typeface="+mn-cs"/>
            </a:endParaRPr>
          </a:p>
        </p:txBody>
      </p:sp>
      <p:sp>
        <p:nvSpPr>
          <p:cNvPr id="6" name="タイトル 5"/>
          <p:cNvSpPr>
            <a:spLocks noGrp="1"/>
          </p:cNvSpPr>
          <p:nvPr>
            <p:ph type="title"/>
          </p:nvPr>
        </p:nvSpPr>
        <p:spPr/>
        <p:txBody>
          <a:bodyPr/>
          <a:lstStyle/>
          <a:p>
            <a:r>
              <a:rPr lang="ja-JP" altLang="en-US" dirty="0"/>
              <a:t>代表例（パッチ式脳波計）競争優位性</a:t>
            </a:r>
            <a:endParaRPr kumimoji="1" lang="ja-JP" altLang="en-US" dirty="0"/>
          </a:p>
        </p:txBody>
      </p:sp>
      <p:sp>
        <p:nvSpPr>
          <p:cNvPr id="4" name="角丸四角形 3"/>
          <p:cNvSpPr/>
          <p:nvPr/>
        </p:nvSpPr>
        <p:spPr>
          <a:xfrm>
            <a:off x="2951012" y="2196016"/>
            <a:ext cx="2212141" cy="900000"/>
          </a:xfrm>
          <a:prstGeom prst="roundRect">
            <a:avLst>
              <a:gd name="adj" fmla="val 5054"/>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ボックス 25"/>
          <p:cNvSpPr txBox="1"/>
          <p:nvPr/>
        </p:nvSpPr>
        <p:spPr>
          <a:xfrm>
            <a:off x="3556848" y="2631432"/>
            <a:ext cx="1320870"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chemeClr val="accent5">
                    <a:lumMod val="75000"/>
                  </a:schemeClr>
                </a:solidFill>
                <a:effectLst/>
                <a:uLnTx/>
                <a:uFillTx/>
                <a:latin typeface="Meiryo UI" panose="020B0604030504040204" pitchFamily="50" charset="-128"/>
                <a:ea typeface="Meiryo UI" panose="020B0604030504040204" pitchFamily="50" charset="-128"/>
                <a:cs typeface="+mn-cs"/>
              </a:rPr>
              <a:t>医療用脳波計測器</a:t>
            </a:r>
            <a:endParaRPr kumimoji="1" lang="en-US" altLang="ja-JP" sz="1100" b="1" i="0" u="none" strike="noStrike" kern="1200" cap="none" spc="0" normalizeH="0" baseline="0" noProof="0" dirty="0" smtClean="0">
              <a:ln>
                <a:noFill/>
              </a:ln>
              <a:solidFill>
                <a:schemeClr val="accent5">
                  <a:lumMod val="75000"/>
                </a:schemeClr>
              </a:solidFill>
              <a:effectLst/>
              <a:uLnTx/>
              <a:uFillTx/>
              <a:latin typeface="Meiryo UI" panose="020B0604030504040204" pitchFamily="50" charset="-128"/>
              <a:ea typeface="Meiryo UI" panose="020B0604030504040204" pitchFamily="50" charset="-128"/>
              <a:cs typeface="+mn-cs"/>
            </a:endParaRPr>
          </a:p>
        </p:txBody>
      </p:sp>
      <p:sp>
        <p:nvSpPr>
          <p:cNvPr id="21" name="テキスト ボックス 20"/>
          <p:cNvSpPr txBox="1"/>
          <p:nvPr/>
        </p:nvSpPr>
        <p:spPr>
          <a:xfrm>
            <a:off x="3497502" y="2349888"/>
            <a:ext cx="1745163"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rgbClr val="000090">
                    <a:lumMod val="60000"/>
                    <a:lumOff val="40000"/>
                  </a:srgbClr>
                </a:solidFill>
                <a:effectLst/>
                <a:uLnTx/>
                <a:uFillTx/>
                <a:latin typeface="Meiryo UI" panose="020B0604030504040204" pitchFamily="50" charset="-128"/>
                <a:ea typeface="Meiryo UI" panose="020B0604030504040204" pitchFamily="50" charset="-128"/>
                <a:cs typeface="+mn-cs"/>
              </a:rPr>
              <a:t>パッチ式脳波セン</a:t>
            </a:r>
            <a:r>
              <a:rPr kumimoji="1" lang="ja-JP" altLang="en-US" sz="1100" b="1" i="0" u="none" strike="noStrike" kern="1200" cap="none" spc="-600" normalizeH="0" noProof="0" dirty="0" smtClean="0">
                <a:ln>
                  <a:noFill/>
                </a:ln>
                <a:solidFill>
                  <a:srgbClr val="000090">
                    <a:lumMod val="60000"/>
                    <a:lumOff val="40000"/>
                  </a:srgbClr>
                </a:solidFill>
                <a:effectLst/>
                <a:uLnTx/>
                <a:uFillTx/>
                <a:latin typeface="Meiryo UI" panose="020B0604030504040204" pitchFamily="50" charset="-128"/>
                <a:ea typeface="Meiryo UI" panose="020B0604030504040204" pitchFamily="50" charset="-128"/>
                <a:cs typeface="+mn-cs"/>
              </a:rPr>
              <a:t>サ</a:t>
            </a:r>
            <a:r>
              <a:rPr kumimoji="1" lang="ja-JP" altLang="en-US" sz="1100" b="1" i="0" u="none" strike="noStrike" kern="1200" cap="none" spc="0" normalizeH="0" baseline="0" noProof="0" dirty="0" smtClean="0">
                <a:ln>
                  <a:noFill/>
                </a:ln>
                <a:solidFill>
                  <a:srgbClr val="000090">
                    <a:lumMod val="60000"/>
                    <a:lumOff val="40000"/>
                  </a:srgbClr>
                </a:solidFill>
                <a:effectLst/>
                <a:uLnTx/>
                <a:uFillTx/>
                <a:latin typeface="Meiryo UI" panose="020B0604030504040204" pitchFamily="50" charset="-128"/>
                <a:ea typeface="Meiryo UI" panose="020B0604030504040204" pitchFamily="50" charset="-128"/>
                <a:cs typeface="+mn-cs"/>
              </a:rPr>
              <a:t>（本研究）</a:t>
            </a:r>
            <a:endParaRPr kumimoji="1" lang="ja-JP" altLang="en-US" sz="1100" b="1"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cs typeface="+mn-cs"/>
            </a:endParaRPr>
          </a:p>
        </p:txBody>
      </p:sp>
      <p:sp>
        <p:nvSpPr>
          <p:cNvPr id="22" name="テキスト ボックス 21"/>
          <p:cNvSpPr txBox="1"/>
          <p:nvPr/>
        </p:nvSpPr>
        <p:spPr>
          <a:xfrm>
            <a:off x="3476437" y="2810042"/>
            <a:ext cx="1686716" cy="169277"/>
          </a:xfrm>
          <a:prstGeom prst="rect">
            <a:avLst/>
          </a:prstGeom>
          <a:noFill/>
        </p:spPr>
        <p:txBody>
          <a:bodyPr wrap="square" lIns="0" tIns="0" rIns="0" bIns="0" rtlCol="0">
            <a:spAutoFit/>
          </a:bodyPr>
          <a:lstStyle/>
          <a:p>
            <a:pPr marL="0" marR="0" lvl="0" algn="l" defTabSz="9144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chemeClr val="accent5">
                    <a:lumMod val="75000"/>
                  </a:schemeClr>
                </a:solidFill>
                <a:effectLst/>
                <a:uLnTx/>
                <a:uFillTx/>
                <a:latin typeface="Meiryo UI" panose="020B0604030504040204" pitchFamily="50" charset="-128"/>
                <a:ea typeface="Meiryo UI" panose="020B0604030504040204" pitchFamily="50" charset="-128"/>
                <a:cs typeface="+mn-cs"/>
              </a:rPr>
              <a:t>（</a:t>
            </a:r>
            <a:r>
              <a:rPr kumimoji="1" lang="en-US" altLang="ja-JP" sz="1100" b="1" i="0" u="none" strike="noStrike" kern="1200" cap="none" spc="0" normalizeH="0" baseline="0" noProof="0" dirty="0" err="1" smtClean="0">
                <a:ln>
                  <a:noFill/>
                </a:ln>
                <a:solidFill>
                  <a:schemeClr val="accent5">
                    <a:lumMod val="75000"/>
                  </a:schemeClr>
                </a:solidFill>
                <a:effectLst/>
                <a:uLnTx/>
                <a:uFillTx/>
                <a:latin typeface="Meiryo UI" panose="020B0604030504040204" pitchFamily="50" charset="-128"/>
                <a:ea typeface="Meiryo UI" panose="020B0604030504040204" pitchFamily="50" charset="-128"/>
                <a:cs typeface="+mn-cs"/>
              </a:rPr>
              <a:t>Neurofax</a:t>
            </a:r>
            <a:r>
              <a:rPr kumimoji="1" lang="ja-JP" altLang="en-US" sz="1100" b="1" i="0" u="none" strike="noStrike" kern="1200" cap="none" spc="0" normalizeH="0" baseline="0" noProof="0" dirty="0" smtClean="0">
                <a:ln>
                  <a:noFill/>
                </a:ln>
                <a:solidFill>
                  <a:schemeClr val="accent5">
                    <a:lumMod val="75000"/>
                  </a:schemeClr>
                </a:solidFill>
                <a:effectLst/>
                <a:uLnTx/>
                <a:uFillTx/>
                <a:latin typeface="Meiryo UI" panose="020B0604030504040204" pitchFamily="50" charset="-128"/>
                <a:ea typeface="Meiryo UI" panose="020B0604030504040204" pitchFamily="50" charset="-128"/>
                <a:cs typeface="+mn-cs"/>
              </a:rPr>
              <a:t>日本光電）</a:t>
            </a:r>
            <a:endParaRPr kumimoji="1" lang="ja-JP" altLang="en-US" sz="1100" b="1" i="0" u="none" strike="noStrike" kern="1200" cap="none" spc="0" normalizeH="0" baseline="0" noProof="0" dirty="0">
              <a:ln>
                <a:noFill/>
              </a:ln>
              <a:solidFill>
                <a:schemeClr val="accent5">
                  <a:lumMod val="75000"/>
                </a:schemeClr>
              </a:solidFill>
              <a:effectLst/>
              <a:uLnTx/>
              <a:uFillTx/>
              <a:latin typeface="Meiryo UI" panose="020B0604030504040204" pitchFamily="50" charset="-128"/>
              <a:ea typeface="Meiryo UI" panose="020B0604030504040204" pitchFamily="50" charset="-128"/>
              <a:cs typeface="+mn-cs"/>
            </a:endParaRPr>
          </a:p>
        </p:txBody>
      </p:sp>
      <p:sp>
        <p:nvSpPr>
          <p:cNvPr id="3" name="フリーフォーム 2"/>
          <p:cNvSpPr/>
          <p:nvPr/>
        </p:nvSpPr>
        <p:spPr>
          <a:xfrm>
            <a:off x="3008105" y="2360921"/>
            <a:ext cx="440044" cy="135780"/>
          </a:xfrm>
          <a:custGeom>
            <a:avLst/>
            <a:gdLst>
              <a:gd name="connsiteX0" fmla="*/ 0 w 609600"/>
              <a:gd name="connsiteY0" fmla="*/ 125506 h 206189"/>
              <a:gd name="connsiteX1" fmla="*/ 161364 w 609600"/>
              <a:gd name="connsiteY1" fmla="*/ 125506 h 206189"/>
              <a:gd name="connsiteX2" fmla="*/ 161364 w 609600"/>
              <a:gd name="connsiteY2" fmla="*/ 0 h 206189"/>
              <a:gd name="connsiteX3" fmla="*/ 224117 w 609600"/>
              <a:gd name="connsiteY3" fmla="*/ 206189 h 206189"/>
              <a:gd name="connsiteX4" fmla="*/ 268941 w 609600"/>
              <a:gd name="connsiteY4" fmla="*/ 0 h 206189"/>
              <a:gd name="connsiteX5" fmla="*/ 295835 w 609600"/>
              <a:gd name="connsiteY5" fmla="*/ 179295 h 206189"/>
              <a:gd name="connsiteX6" fmla="*/ 331694 w 609600"/>
              <a:gd name="connsiteY6" fmla="*/ 143436 h 206189"/>
              <a:gd name="connsiteX7" fmla="*/ 376517 w 609600"/>
              <a:gd name="connsiteY7" fmla="*/ 8965 h 206189"/>
              <a:gd name="connsiteX8" fmla="*/ 376517 w 609600"/>
              <a:gd name="connsiteY8" fmla="*/ 143436 h 206189"/>
              <a:gd name="connsiteX9" fmla="*/ 609600 w 609600"/>
              <a:gd name="connsiteY9" fmla="*/ 143436 h 206189"/>
              <a:gd name="connsiteX0" fmla="*/ 0 w 609600"/>
              <a:gd name="connsiteY0" fmla="*/ 125506 h 206189"/>
              <a:gd name="connsiteX1" fmla="*/ 127074 w 609600"/>
              <a:gd name="connsiteY1" fmla="*/ 129316 h 206189"/>
              <a:gd name="connsiteX2" fmla="*/ 161364 w 609600"/>
              <a:gd name="connsiteY2" fmla="*/ 0 h 206189"/>
              <a:gd name="connsiteX3" fmla="*/ 224117 w 609600"/>
              <a:gd name="connsiteY3" fmla="*/ 206189 h 206189"/>
              <a:gd name="connsiteX4" fmla="*/ 268941 w 609600"/>
              <a:gd name="connsiteY4" fmla="*/ 0 h 206189"/>
              <a:gd name="connsiteX5" fmla="*/ 295835 w 609600"/>
              <a:gd name="connsiteY5" fmla="*/ 179295 h 206189"/>
              <a:gd name="connsiteX6" fmla="*/ 331694 w 609600"/>
              <a:gd name="connsiteY6" fmla="*/ 143436 h 206189"/>
              <a:gd name="connsiteX7" fmla="*/ 376517 w 609600"/>
              <a:gd name="connsiteY7" fmla="*/ 8965 h 206189"/>
              <a:gd name="connsiteX8" fmla="*/ 376517 w 609600"/>
              <a:gd name="connsiteY8" fmla="*/ 143436 h 206189"/>
              <a:gd name="connsiteX9" fmla="*/ 609600 w 609600"/>
              <a:gd name="connsiteY9" fmla="*/ 143436 h 206189"/>
              <a:gd name="connsiteX0" fmla="*/ 0 w 609600"/>
              <a:gd name="connsiteY0" fmla="*/ 125506 h 206189"/>
              <a:gd name="connsiteX1" fmla="*/ 127074 w 609600"/>
              <a:gd name="connsiteY1" fmla="*/ 129316 h 206189"/>
              <a:gd name="connsiteX2" fmla="*/ 161364 w 609600"/>
              <a:gd name="connsiteY2" fmla="*/ 0 h 206189"/>
              <a:gd name="connsiteX3" fmla="*/ 224117 w 609600"/>
              <a:gd name="connsiteY3" fmla="*/ 206189 h 206189"/>
              <a:gd name="connsiteX4" fmla="*/ 268941 w 609600"/>
              <a:gd name="connsiteY4" fmla="*/ 0 h 206189"/>
              <a:gd name="connsiteX5" fmla="*/ 295835 w 609600"/>
              <a:gd name="connsiteY5" fmla="*/ 179295 h 206189"/>
              <a:gd name="connsiteX6" fmla="*/ 331694 w 609600"/>
              <a:gd name="connsiteY6" fmla="*/ 143436 h 206189"/>
              <a:gd name="connsiteX7" fmla="*/ 376517 w 609600"/>
              <a:gd name="connsiteY7" fmla="*/ 8965 h 206189"/>
              <a:gd name="connsiteX8" fmla="*/ 410807 w 609600"/>
              <a:gd name="connsiteY8" fmla="*/ 143436 h 206189"/>
              <a:gd name="connsiteX9" fmla="*/ 609600 w 609600"/>
              <a:gd name="connsiteY9" fmla="*/ 143436 h 206189"/>
              <a:gd name="connsiteX0" fmla="*/ 203173 w 812773"/>
              <a:gd name="connsiteY0" fmla="*/ 125506 h 206189"/>
              <a:gd name="connsiteX1" fmla="*/ 122 w 812773"/>
              <a:gd name="connsiteY1" fmla="*/ 124834 h 206189"/>
              <a:gd name="connsiteX2" fmla="*/ 330247 w 812773"/>
              <a:gd name="connsiteY2" fmla="*/ 129316 h 206189"/>
              <a:gd name="connsiteX3" fmla="*/ 364537 w 812773"/>
              <a:gd name="connsiteY3" fmla="*/ 0 h 206189"/>
              <a:gd name="connsiteX4" fmla="*/ 427290 w 812773"/>
              <a:gd name="connsiteY4" fmla="*/ 206189 h 206189"/>
              <a:gd name="connsiteX5" fmla="*/ 472114 w 812773"/>
              <a:gd name="connsiteY5" fmla="*/ 0 h 206189"/>
              <a:gd name="connsiteX6" fmla="*/ 499008 w 812773"/>
              <a:gd name="connsiteY6" fmla="*/ 179295 h 206189"/>
              <a:gd name="connsiteX7" fmla="*/ 534867 w 812773"/>
              <a:gd name="connsiteY7" fmla="*/ 143436 h 206189"/>
              <a:gd name="connsiteX8" fmla="*/ 579690 w 812773"/>
              <a:gd name="connsiteY8" fmla="*/ 8965 h 206189"/>
              <a:gd name="connsiteX9" fmla="*/ 613980 w 812773"/>
              <a:gd name="connsiteY9" fmla="*/ 143436 h 206189"/>
              <a:gd name="connsiteX10" fmla="*/ 812773 w 812773"/>
              <a:gd name="connsiteY10" fmla="*/ 143436 h 206189"/>
              <a:gd name="connsiteX0" fmla="*/ 58633 w 668233"/>
              <a:gd name="connsiteY0" fmla="*/ 125506 h 206189"/>
              <a:gd name="connsiteX1" fmla="*/ 362 w 668233"/>
              <a:gd name="connsiteY1" fmla="*/ 132454 h 206189"/>
              <a:gd name="connsiteX2" fmla="*/ 185707 w 668233"/>
              <a:gd name="connsiteY2" fmla="*/ 129316 h 206189"/>
              <a:gd name="connsiteX3" fmla="*/ 219997 w 668233"/>
              <a:gd name="connsiteY3" fmla="*/ 0 h 206189"/>
              <a:gd name="connsiteX4" fmla="*/ 282750 w 668233"/>
              <a:gd name="connsiteY4" fmla="*/ 206189 h 206189"/>
              <a:gd name="connsiteX5" fmla="*/ 327574 w 668233"/>
              <a:gd name="connsiteY5" fmla="*/ 0 h 206189"/>
              <a:gd name="connsiteX6" fmla="*/ 354468 w 668233"/>
              <a:gd name="connsiteY6" fmla="*/ 179295 h 206189"/>
              <a:gd name="connsiteX7" fmla="*/ 390327 w 668233"/>
              <a:gd name="connsiteY7" fmla="*/ 143436 h 206189"/>
              <a:gd name="connsiteX8" fmla="*/ 435150 w 668233"/>
              <a:gd name="connsiteY8" fmla="*/ 8965 h 206189"/>
              <a:gd name="connsiteX9" fmla="*/ 469440 w 668233"/>
              <a:gd name="connsiteY9" fmla="*/ 143436 h 206189"/>
              <a:gd name="connsiteX10" fmla="*/ 668233 w 668233"/>
              <a:gd name="connsiteY10" fmla="*/ 143436 h 206189"/>
              <a:gd name="connsiteX0" fmla="*/ 58633 w 668233"/>
              <a:gd name="connsiteY0" fmla="*/ 125506 h 206189"/>
              <a:gd name="connsiteX1" fmla="*/ 362 w 668233"/>
              <a:gd name="connsiteY1" fmla="*/ 132454 h 206189"/>
              <a:gd name="connsiteX2" fmla="*/ 185707 w 668233"/>
              <a:gd name="connsiteY2" fmla="*/ 129316 h 206189"/>
              <a:gd name="connsiteX3" fmla="*/ 219997 w 668233"/>
              <a:gd name="connsiteY3" fmla="*/ 0 h 206189"/>
              <a:gd name="connsiteX4" fmla="*/ 282750 w 668233"/>
              <a:gd name="connsiteY4" fmla="*/ 206189 h 206189"/>
              <a:gd name="connsiteX5" fmla="*/ 327574 w 668233"/>
              <a:gd name="connsiteY5" fmla="*/ 0 h 206189"/>
              <a:gd name="connsiteX6" fmla="*/ 354468 w 668233"/>
              <a:gd name="connsiteY6" fmla="*/ 179295 h 206189"/>
              <a:gd name="connsiteX7" fmla="*/ 435150 w 668233"/>
              <a:gd name="connsiteY7" fmla="*/ 8965 h 206189"/>
              <a:gd name="connsiteX8" fmla="*/ 469440 w 668233"/>
              <a:gd name="connsiteY8" fmla="*/ 143436 h 206189"/>
              <a:gd name="connsiteX9" fmla="*/ 668233 w 668233"/>
              <a:gd name="connsiteY9" fmla="*/ 143436 h 206189"/>
              <a:gd name="connsiteX0" fmla="*/ 58633 w 668233"/>
              <a:gd name="connsiteY0" fmla="*/ 125506 h 206189"/>
              <a:gd name="connsiteX1" fmla="*/ 362 w 668233"/>
              <a:gd name="connsiteY1" fmla="*/ 132454 h 206189"/>
              <a:gd name="connsiteX2" fmla="*/ 185707 w 668233"/>
              <a:gd name="connsiteY2" fmla="*/ 129316 h 206189"/>
              <a:gd name="connsiteX3" fmla="*/ 219997 w 668233"/>
              <a:gd name="connsiteY3" fmla="*/ 0 h 206189"/>
              <a:gd name="connsiteX4" fmla="*/ 282750 w 668233"/>
              <a:gd name="connsiteY4" fmla="*/ 206189 h 206189"/>
              <a:gd name="connsiteX5" fmla="*/ 327574 w 668233"/>
              <a:gd name="connsiteY5" fmla="*/ 0 h 206189"/>
              <a:gd name="connsiteX6" fmla="*/ 377328 w 668233"/>
              <a:gd name="connsiteY6" fmla="*/ 179295 h 206189"/>
              <a:gd name="connsiteX7" fmla="*/ 435150 w 668233"/>
              <a:gd name="connsiteY7" fmla="*/ 8965 h 206189"/>
              <a:gd name="connsiteX8" fmla="*/ 469440 w 668233"/>
              <a:gd name="connsiteY8" fmla="*/ 143436 h 206189"/>
              <a:gd name="connsiteX9" fmla="*/ 668233 w 668233"/>
              <a:gd name="connsiteY9" fmla="*/ 143436 h 20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233" h="206189">
                <a:moveTo>
                  <a:pt x="58633" y="125506"/>
                </a:moveTo>
                <a:cubicBezTo>
                  <a:pt x="64609" y="126552"/>
                  <a:pt x="-5614" y="131408"/>
                  <a:pt x="362" y="132454"/>
                </a:cubicBezTo>
                <a:lnTo>
                  <a:pt x="185707" y="129316"/>
                </a:lnTo>
                <a:lnTo>
                  <a:pt x="219997" y="0"/>
                </a:lnTo>
                <a:lnTo>
                  <a:pt x="282750" y="206189"/>
                </a:lnTo>
                <a:lnTo>
                  <a:pt x="327574" y="0"/>
                </a:lnTo>
                <a:lnTo>
                  <a:pt x="377328" y="179295"/>
                </a:lnTo>
                <a:lnTo>
                  <a:pt x="435150" y="8965"/>
                </a:lnTo>
                <a:lnTo>
                  <a:pt x="469440" y="143436"/>
                </a:lnTo>
                <a:lnTo>
                  <a:pt x="668233" y="143436"/>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リーフォーム 23"/>
          <p:cNvSpPr/>
          <p:nvPr/>
        </p:nvSpPr>
        <p:spPr>
          <a:xfrm>
            <a:off x="3008105" y="2648180"/>
            <a:ext cx="440044" cy="135780"/>
          </a:xfrm>
          <a:custGeom>
            <a:avLst/>
            <a:gdLst>
              <a:gd name="connsiteX0" fmla="*/ 0 w 609600"/>
              <a:gd name="connsiteY0" fmla="*/ 125506 h 206189"/>
              <a:gd name="connsiteX1" fmla="*/ 161364 w 609600"/>
              <a:gd name="connsiteY1" fmla="*/ 125506 h 206189"/>
              <a:gd name="connsiteX2" fmla="*/ 161364 w 609600"/>
              <a:gd name="connsiteY2" fmla="*/ 0 h 206189"/>
              <a:gd name="connsiteX3" fmla="*/ 224117 w 609600"/>
              <a:gd name="connsiteY3" fmla="*/ 206189 h 206189"/>
              <a:gd name="connsiteX4" fmla="*/ 268941 w 609600"/>
              <a:gd name="connsiteY4" fmla="*/ 0 h 206189"/>
              <a:gd name="connsiteX5" fmla="*/ 295835 w 609600"/>
              <a:gd name="connsiteY5" fmla="*/ 179295 h 206189"/>
              <a:gd name="connsiteX6" fmla="*/ 331694 w 609600"/>
              <a:gd name="connsiteY6" fmla="*/ 143436 h 206189"/>
              <a:gd name="connsiteX7" fmla="*/ 376517 w 609600"/>
              <a:gd name="connsiteY7" fmla="*/ 8965 h 206189"/>
              <a:gd name="connsiteX8" fmla="*/ 376517 w 609600"/>
              <a:gd name="connsiteY8" fmla="*/ 143436 h 206189"/>
              <a:gd name="connsiteX9" fmla="*/ 609600 w 609600"/>
              <a:gd name="connsiteY9" fmla="*/ 143436 h 206189"/>
              <a:gd name="connsiteX0" fmla="*/ 0 w 609600"/>
              <a:gd name="connsiteY0" fmla="*/ 125506 h 206189"/>
              <a:gd name="connsiteX1" fmla="*/ 127074 w 609600"/>
              <a:gd name="connsiteY1" fmla="*/ 129316 h 206189"/>
              <a:gd name="connsiteX2" fmla="*/ 161364 w 609600"/>
              <a:gd name="connsiteY2" fmla="*/ 0 h 206189"/>
              <a:gd name="connsiteX3" fmla="*/ 224117 w 609600"/>
              <a:gd name="connsiteY3" fmla="*/ 206189 h 206189"/>
              <a:gd name="connsiteX4" fmla="*/ 268941 w 609600"/>
              <a:gd name="connsiteY4" fmla="*/ 0 h 206189"/>
              <a:gd name="connsiteX5" fmla="*/ 295835 w 609600"/>
              <a:gd name="connsiteY5" fmla="*/ 179295 h 206189"/>
              <a:gd name="connsiteX6" fmla="*/ 331694 w 609600"/>
              <a:gd name="connsiteY6" fmla="*/ 143436 h 206189"/>
              <a:gd name="connsiteX7" fmla="*/ 376517 w 609600"/>
              <a:gd name="connsiteY7" fmla="*/ 8965 h 206189"/>
              <a:gd name="connsiteX8" fmla="*/ 376517 w 609600"/>
              <a:gd name="connsiteY8" fmla="*/ 143436 h 206189"/>
              <a:gd name="connsiteX9" fmla="*/ 609600 w 609600"/>
              <a:gd name="connsiteY9" fmla="*/ 143436 h 206189"/>
              <a:gd name="connsiteX0" fmla="*/ 0 w 609600"/>
              <a:gd name="connsiteY0" fmla="*/ 125506 h 206189"/>
              <a:gd name="connsiteX1" fmla="*/ 127074 w 609600"/>
              <a:gd name="connsiteY1" fmla="*/ 129316 h 206189"/>
              <a:gd name="connsiteX2" fmla="*/ 161364 w 609600"/>
              <a:gd name="connsiteY2" fmla="*/ 0 h 206189"/>
              <a:gd name="connsiteX3" fmla="*/ 224117 w 609600"/>
              <a:gd name="connsiteY3" fmla="*/ 206189 h 206189"/>
              <a:gd name="connsiteX4" fmla="*/ 268941 w 609600"/>
              <a:gd name="connsiteY4" fmla="*/ 0 h 206189"/>
              <a:gd name="connsiteX5" fmla="*/ 295835 w 609600"/>
              <a:gd name="connsiteY5" fmla="*/ 179295 h 206189"/>
              <a:gd name="connsiteX6" fmla="*/ 331694 w 609600"/>
              <a:gd name="connsiteY6" fmla="*/ 143436 h 206189"/>
              <a:gd name="connsiteX7" fmla="*/ 376517 w 609600"/>
              <a:gd name="connsiteY7" fmla="*/ 8965 h 206189"/>
              <a:gd name="connsiteX8" fmla="*/ 410807 w 609600"/>
              <a:gd name="connsiteY8" fmla="*/ 143436 h 206189"/>
              <a:gd name="connsiteX9" fmla="*/ 609600 w 609600"/>
              <a:gd name="connsiteY9" fmla="*/ 143436 h 206189"/>
              <a:gd name="connsiteX0" fmla="*/ 203173 w 812773"/>
              <a:gd name="connsiteY0" fmla="*/ 125506 h 206189"/>
              <a:gd name="connsiteX1" fmla="*/ 122 w 812773"/>
              <a:gd name="connsiteY1" fmla="*/ 124834 h 206189"/>
              <a:gd name="connsiteX2" fmla="*/ 330247 w 812773"/>
              <a:gd name="connsiteY2" fmla="*/ 129316 h 206189"/>
              <a:gd name="connsiteX3" fmla="*/ 364537 w 812773"/>
              <a:gd name="connsiteY3" fmla="*/ 0 h 206189"/>
              <a:gd name="connsiteX4" fmla="*/ 427290 w 812773"/>
              <a:gd name="connsiteY4" fmla="*/ 206189 h 206189"/>
              <a:gd name="connsiteX5" fmla="*/ 472114 w 812773"/>
              <a:gd name="connsiteY5" fmla="*/ 0 h 206189"/>
              <a:gd name="connsiteX6" fmla="*/ 499008 w 812773"/>
              <a:gd name="connsiteY6" fmla="*/ 179295 h 206189"/>
              <a:gd name="connsiteX7" fmla="*/ 534867 w 812773"/>
              <a:gd name="connsiteY7" fmla="*/ 143436 h 206189"/>
              <a:gd name="connsiteX8" fmla="*/ 579690 w 812773"/>
              <a:gd name="connsiteY8" fmla="*/ 8965 h 206189"/>
              <a:gd name="connsiteX9" fmla="*/ 613980 w 812773"/>
              <a:gd name="connsiteY9" fmla="*/ 143436 h 206189"/>
              <a:gd name="connsiteX10" fmla="*/ 812773 w 812773"/>
              <a:gd name="connsiteY10" fmla="*/ 143436 h 206189"/>
              <a:gd name="connsiteX0" fmla="*/ 58633 w 668233"/>
              <a:gd name="connsiteY0" fmla="*/ 125506 h 206189"/>
              <a:gd name="connsiteX1" fmla="*/ 362 w 668233"/>
              <a:gd name="connsiteY1" fmla="*/ 132454 h 206189"/>
              <a:gd name="connsiteX2" fmla="*/ 185707 w 668233"/>
              <a:gd name="connsiteY2" fmla="*/ 129316 h 206189"/>
              <a:gd name="connsiteX3" fmla="*/ 219997 w 668233"/>
              <a:gd name="connsiteY3" fmla="*/ 0 h 206189"/>
              <a:gd name="connsiteX4" fmla="*/ 282750 w 668233"/>
              <a:gd name="connsiteY4" fmla="*/ 206189 h 206189"/>
              <a:gd name="connsiteX5" fmla="*/ 327574 w 668233"/>
              <a:gd name="connsiteY5" fmla="*/ 0 h 206189"/>
              <a:gd name="connsiteX6" fmla="*/ 354468 w 668233"/>
              <a:gd name="connsiteY6" fmla="*/ 179295 h 206189"/>
              <a:gd name="connsiteX7" fmla="*/ 390327 w 668233"/>
              <a:gd name="connsiteY7" fmla="*/ 143436 h 206189"/>
              <a:gd name="connsiteX8" fmla="*/ 435150 w 668233"/>
              <a:gd name="connsiteY8" fmla="*/ 8965 h 206189"/>
              <a:gd name="connsiteX9" fmla="*/ 469440 w 668233"/>
              <a:gd name="connsiteY9" fmla="*/ 143436 h 206189"/>
              <a:gd name="connsiteX10" fmla="*/ 668233 w 668233"/>
              <a:gd name="connsiteY10" fmla="*/ 143436 h 206189"/>
              <a:gd name="connsiteX0" fmla="*/ 58633 w 668233"/>
              <a:gd name="connsiteY0" fmla="*/ 125506 h 206189"/>
              <a:gd name="connsiteX1" fmla="*/ 362 w 668233"/>
              <a:gd name="connsiteY1" fmla="*/ 132454 h 206189"/>
              <a:gd name="connsiteX2" fmla="*/ 185707 w 668233"/>
              <a:gd name="connsiteY2" fmla="*/ 129316 h 206189"/>
              <a:gd name="connsiteX3" fmla="*/ 219997 w 668233"/>
              <a:gd name="connsiteY3" fmla="*/ 0 h 206189"/>
              <a:gd name="connsiteX4" fmla="*/ 282750 w 668233"/>
              <a:gd name="connsiteY4" fmla="*/ 206189 h 206189"/>
              <a:gd name="connsiteX5" fmla="*/ 327574 w 668233"/>
              <a:gd name="connsiteY5" fmla="*/ 0 h 206189"/>
              <a:gd name="connsiteX6" fmla="*/ 354468 w 668233"/>
              <a:gd name="connsiteY6" fmla="*/ 179295 h 206189"/>
              <a:gd name="connsiteX7" fmla="*/ 435150 w 668233"/>
              <a:gd name="connsiteY7" fmla="*/ 8965 h 206189"/>
              <a:gd name="connsiteX8" fmla="*/ 469440 w 668233"/>
              <a:gd name="connsiteY8" fmla="*/ 143436 h 206189"/>
              <a:gd name="connsiteX9" fmla="*/ 668233 w 668233"/>
              <a:gd name="connsiteY9" fmla="*/ 143436 h 206189"/>
              <a:gd name="connsiteX0" fmla="*/ 58633 w 668233"/>
              <a:gd name="connsiteY0" fmla="*/ 125506 h 206189"/>
              <a:gd name="connsiteX1" fmla="*/ 362 w 668233"/>
              <a:gd name="connsiteY1" fmla="*/ 132454 h 206189"/>
              <a:gd name="connsiteX2" fmla="*/ 185707 w 668233"/>
              <a:gd name="connsiteY2" fmla="*/ 129316 h 206189"/>
              <a:gd name="connsiteX3" fmla="*/ 219997 w 668233"/>
              <a:gd name="connsiteY3" fmla="*/ 0 h 206189"/>
              <a:gd name="connsiteX4" fmla="*/ 282750 w 668233"/>
              <a:gd name="connsiteY4" fmla="*/ 206189 h 206189"/>
              <a:gd name="connsiteX5" fmla="*/ 327574 w 668233"/>
              <a:gd name="connsiteY5" fmla="*/ 0 h 206189"/>
              <a:gd name="connsiteX6" fmla="*/ 377328 w 668233"/>
              <a:gd name="connsiteY6" fmla="*/ 179295 h 206189"/>
              <a:gd name="connsiteX7" fmla="*/ 435150 w 668233"/>
              <a:gd name="connsiteY7" fmla="*/ 8965 h 206189"/>
              <a:gd name="connsiteX8" fmla="*/ 469440 w 668233"/>
              <a:gd name="connsiteY8" fmla="*/ 143436 h 206189"/>
              <a:gd name="connsiteX9" fmla="*/ 668233 w 668233"/>
              <a:gd name="connsiteY9" fmla="*/ 143436 h 20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8233" h="206189">
                <a:moveTo>
                  <a:pt x="58633" y="125506"/>
                </a:moveTo>
                <a:cubicBezTo>
                  <a:pt x="64609" y="126552"/>
                  <a:pt x="-5614" y="131408"/>
                  <a:pt x="362" y="132454"/>
                </a:cubicBezTo>
                <a:lnTo>
                  <a:pt x="185707" y="129316"/>
                </a:lnTo>
                <a:lnTo>
                  <a:pt x="219997" y="0"/>
                </a:lnTo>
                <a:lnTo>
                  <a:pt x="282750" y="206189"/>
                </a:lnTo>
                <a:lnTo>
                  <a:pt x="327574" y="0"/>
                </a:lnTo>
                <a:lnTo>
                  <a:pt x="377328" y="179295"/>
                </a:lnTo>
                <a:lnTo>
                  <a:pt x="435150" y="8965"/>
                </a:lnTo>
                <a:lnTo>
                  <a:pt x="469440" y="143436"/>
                </a:lnTo>
                <a:lnTo>
                  <a:pt x="668233" y="143436"/>
                </a:lnTo>
              </a:path>
            </a:pathLst>
          </a:cu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38457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図 84"/>
          <p:cNvPicPr>
            <a:picLocks noChangeAspect="1"/>
          </p:cNvPicPr>
          <p:nvPr/>
        </p:nvPicPr>
        <p:blipFill rotWithShape="1">
          <a:blip r:embed="rId2" cstate="print">
            <a:extLst>
              <a:ext uri="{28A0092B-C50C-407E-A947-70E740481C1C}">
                <a14:useLocalDpi xmlns:a14="http://schemas.microsoft.com/office/drawing/2010/main"/>
              </a:ext>
            </a:extLst>
          </a:blip>
          <a:srcRect l="16210" t="2819" b="7273"/>
          <a:stretch/>
        </p:blipFill>
        <p:spPr>
          <a:xfrm>
            <a:off x="2762151" y="1448197"/>
            <a:ext cx="4203254" cy="5013592"/>
          </a:xfrm>
          <a:prstGeom prst="rect">
            <a:avLst/>
          </a:prstGeom>
        </p:spPr>
      </p:pic>
      <p:sp>
        <p:nvSpPr>
          <p:cNvPr id="142" name="角丸四角形 141"/>
          <p:cNvSpPr/>
          <p:nvPr/>
        </p:nvSpPr>
        <p:spPr>
          <a:xfrm>
            <a:off x="268941" y="835951"/>
            <a:ext cx="8659906" cy="648000"/>
          </a:xfrm>
          <a:prstGeom prst="roundRect">
            <a:avLst>
              <a:gd name="adj" fmla="val 6063"/>
            </a:avLst>
          </a:prstGeom>
          <a:solidFill>
            <a:srgbClr val="10661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lang="ja-JP" altLang="en-US" dirty="0"/>
              <a:t>大阪府 地域の活性化の具体的取り組み</a:t>
            </a:r>
            <a:endParaRPr kumimoji="1" lang="ja-JP" altLang="en-US" dirty="0"/>
          </a:p>
        </p:txBody>
      </p:sp>
      <p:sp>
        <p:nvSpPr>
          <p:cNvPr id="122" name="角丸四角形 121"/>
          <p:cNvSpPr/>
          <p:nvPr/>
        </p:nvSpPr>
        <p:spPr>
          <a:xfrm>
            <a:off x="191625" y="3185476"/>
            <a:ext cx="3660860" cy="856384"/>
          </a:xfrm>
          <a:prstGeom prst="roundRect">
            <a:avLst>
              <a:gd name="adj" fmla="val 4903"/>
            </a:avLst>
          </a:prstGeom>
          <a:solidFill>
            <a:schemeClr val="bg1"/>
          </a:solidFill>
          <a:ln w="38100">
            <a:solidFill>
              <a:srgbClr val="E97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6" name="テキスト ボックス 85"/>
          <p:cNvSpPr txBox="1"/>
          <p:nvPr/>
        </p:nvSpPr>
        <p:spPr>
          <a:xfrm>
            <a:off x="1374538" y="2661405"/>
            <a:ext cx="1010044" cy="296950"/>
          </a:xfrm>
          <a:prstGeom prst="roundRect">
            <a:avLst>
              <a:gd name="adj" fmla="val 50000"/>
            </a:avLst>
          </a:prstGeom>
          <a:solidFill>
            <a:srgbClr val="C00000"/>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豊中市</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p:txBody>
      </p:sp>
      <p:sp>
        <p:nvSpPr>
          <p:cNvPr id="87" name="テキスト ボックス 86"/>
          <p:cNvSpPr txBox="1"/>
          <p:nvPr/>
        </p:nvSpPr>
        <p:spPr>
          <a:xfrm>
            <a:off x="2441872" y="2688952"/>
            <a:ext cx="1949766" cy="282573"/>
          </a:xfrm>
          <a:prstGeom prst="rect">
            <a:avLst/>
          </a:prstGeom>
          <a:noFill/>
        </p:spPr>
        <p:txBody>
          <a:bodyPr wrap="square" lIns="0" tIns="3600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rPr>
              <a:t>呼気モニタリング</a:t>
            </a:r>
            <a:endPar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mn-cs"/>
            </a:endParaRPr>
          </a:p>
        </p:txBody>
      </p:sp>
      <p:sp>
        <p:nvSpPr>
          <p:cNvPr id="88" name="テキスト ボックス 87"/>
          <p:cNvSpPr txBox="1"/>
          <p:nvPr/>
        </p:nvSpPr>
        <p:spPr>
          <a:xfrm>
            <a:off x="559101" y="2039732"/>
            <a:ext cx="1118585" cy="293498"/>
          </a:xfrm>
          <a:prstGeom prst="roundRect">
            <a:avLst>
              <a:gd name="adj" fmla="val 50000"/>
            </a:avLst>
          </a:prstGeom>
          <a:solidFill>
            <a:srgbClr val="C00000"/>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mn-cs"/>
              </a:rPr>
              <a:t>豊能町</a:t>
            </a:r>
            <a:endParaRPr kumimoji="1" lang="en-US" altLang="ja-JP" sz="1600" b="1" i="0" u="none" strike="noStrike" kern="1200" cap="none" spc="0" normalizeH="0" baseline="0" noProof="0" dirty="0" smtClean="0">
              <a:ln>
                <a:noFill/>
              </a:ln>
              <a:solidFill>
                <a:prstClr val="white"/>
              </a:solidFill>
              <a:effectLst/>
              <a:uLnTx/>
              <a:uFillTx/>
              <a:latin typeface="メイリオ"/>
              <a:ea typeface="メイリオ"/>
              <a:cs typeface="+mn-cs"/>
            </a:endParaRPr>
          </a:p>
        </p:txBody>
      </p:sp>
      <p:sp>
        <p:nvSpPr>
          <p:cNvPr id="89" name="テキスト ボックス 88"/>
          <p:cNvSpPr txBox="1"/>
          <p:nvPr/>
        </p:nvSpPr>
        <p:spPr>
          <a:xfrm>
            <a:off x="1526451" y="2039732"/>
            <a:ext cx="2556882" cy="282573"/>
          </a:xfrm>
          <a:prstGeom prst="rect">
            <a:avLst/>
          </a:prstGeom>
          <a:noFill/>
        </p:spPr>
        <p:txBody>
          <a:bodyPr wrap="square" lIns="0" tIns="3600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C00000"/>
                </a:solidFill>
                <a:effectLst/>
                <a:uLnTx/>
                <a:uFillTx/>
                <a:latin typeface="メイリオ"/>
                <a:ea typeface="メイリオ"/>
                <a:cs typeface="+mn-cs"/>
              </a:rPr>
              <a:t>ヤーコン栽培 町おこし</a:t>
            </a:r>
            <a:endPar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endParaRPr>
          </a:p>
        </p:txBody>
      </p:sp>
      <p:sp>
        <p:nvSpPr>
          <p:cNvPr id="90" name="テキスト ボックス 89"/>
          <p:cNvSpPr txBox="1"/>
          <p:nvPr/>
        </p:nvSpPr>
        <p:spPr>
          <a:xfrm>
            <a:off x="4366412" y="2186390"/>
            <a:ext cx="500137" cy="200055"/>
          </a:xfrm>
          <a:prstGeom prst="rect">
            <a:avLst/>
          </a:prstGeom>
          <a:noFill/>
          <a:effectLst>
            <a:glow rad="1003300">
              <a:schemeClr val="accent1">
                <a:satMod val="175000"/>
                <a:alpha val="0"/>
              </a:schemeClr>
            </a:glow>
          </a:effectLst>
        </p:spPr>
        <p:txBody>
          <a:bodyPr wrap="non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prstClr val="white"/>
                </a:solidFill>
                <a:effectLst>
                  <a:glow rad="101600">
                    <a:prstClr val="black"/>
                  </a:glow>
                </a:effectLst>
                <a:uLnTx/>
                <a:uFillTx/>
                <a:latin typeface="Meiryo UI" panose="020B0604030504040204" pitchFamily="50" charset="-128"/>
                <a:ea typeface="Meiryo UI" panose="020B0604030504040204" pitchFamily="50" charset="-128"/>
                <a:cs typeface="+mn-cs"/>
              </a:rPr>
              <a:t>豊能町</a:t>
            </a:r>
            <a:endParaRPr kumimoji="1" lang="ja-JP" altLang="en-US" sz="1300" b="0" i="0" u="none" strike="noStrike" kern="1200" cap="none" spc="0" normalizeH="0" baseline="0" noProof="0" dirty="0">
              <a:ln>
                <a:noFill/>
              </a:ln>
              <a:solidFill>
                <a:prstClr val="white"/>
              </a:solidFill>
              <a:effectLst>
                <a:glow rad="101600">
                  <a:prstClr val="black"/>
                </a:glow>
              </a:effectLst>
              <a:uLnTx/>
              <a:uFillTx/>
              <a:latin typeface="メイリオ"/>
              <a:ea typeface="メイリオ"/>
              <a:cs typeface="+mn-cs"/>
            </a:endParaRPr>
          </a:p>
        </p:txBody>
      </p:sp>
      <p:sp>
        <p:nvSpPr>
          <p:cNvPr id="91" name="テキスト ボックス 90"/>
          <p:cNvSpPr txBox="1"/>
          <p:nvPr/>
        </p:nvSpPr>
        <p:spPr>
          <a:xfrm>
            <a:off x="4362688" y="3138721"/>
            <a:ext cx="500137" cy="200055"/>
          </a:xfrm>
          <a:prstGeom prst="rect">
            <a:avLst/>
          </a:prstGeom>
          <a:noFill/>
          <a:effectLst>
            <a:glow rad="1003300">
              <a:schemeClr val="accent1">
                <a:satMod val="175000"/>
                <a:alpha val="0"/>
              </a:schemeClr>
            </a:glow>
          </a:effectLst>
        </p:spPr>
        <p:txBody>
          <a:bodyPr wrap="non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prstClr val="white"/>
                </a:solidFill>
                <a:effectLst>
                  <a:glow rad="101600">
                    <a:prstClr val="black"/>
                  </a:glow>
                </a:effectLst>
                <a:uLnTx/>
                <a:uFillTx/>
                <a:latin typeface="Meiryo UI" panose="020B0604030504040204" pitchFamily="50" charset="-128"/>
                <a:ea typeface="Meiryo UI" panose="020B0604030504040204" pitchFamily="50" charset="-128"/>
                <a:cs typeface="+mn-cs"/>
              </a:rPr>
              <a:t>豊中市</a:t>
            </a:r>
            <a:endParaRPr kumimoji="1" lang="ja-JP" altLang="en-US" sz="1300" b="0" i="0" u="none" strike="noStrike" kern="1200" cap="none" spc="0" normalizeH="0" baseline="0" noProof="0" dirty="0">
              <a:ln>
                <a:noFill/>
              </a:ln>
              <a:solidFill>
                <a:prstClr val="white"/>
              </a:solidFill>
              <a:effectLst>
                <a:glow rad="101600">
                  <a:prstClr val="black"/>
                </a:glow>
              </a:effectLst>
              <a:uLnTx/>
              <a:uFillTx/>
              <a:latin typeface="メイリオ"/>
              <a:ea typeface="メイリオ"/>
              <a:cs typeface="+mn-cs"/>
            </a:endParaRPr>
          </a:p>
        </p:txBody>
      </p:sp>
      <p:sp>
        <p:nvSpPr>
          <p:cNvPr id="92" name="テキスト ボックス 91"/>
          <p:cNvSpPr txBox="1"/>
          <p:nvPr/>
        </p:nvSpPr>
        <p:spPr>
          <a:xfrm>
            <a:off x="5255158" y="3056164"/>
            <a:ext cx="500137" cy="200055"/>
          </a:xfrm>
          <a:prstGeom prst="rect">
            <a:avLst/>
          </a:prstGeom>
          <a:noFill/>
          <a:effectLst>
            <a:glow rad="1003300">
              <a:schemeClr val="accent1">
                <a:satMod val="175000"/>
                <a:alpha val="0"/>
              </a:schemeClr>
            </a:glow>
          </a:effectLst>
        </p:spPr>
        <p:txBody>
          <a:bodyPr wrap="non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prstClr val="white"/>
                </a:solidFill>
                <a:effectLst>
                  <a:glow rad="101600">
                    <a:prstClr val="black"/>
                  </a:glow>
                </a:effectLst>
                <a:uLnTx/>
                <a:uFillTx/>
                <a:latin typeface="Meiryo UI" panose="020B0604030504040204" pitchFamily="50" charset="-128"/>
                <a:ea typeface="Meiryo UI" panose="020B0604030504040204" pitchFamily="50" charset="-128"/>
                <a:cs typeface="+mn-cs"/>
              </a:rPr>
              <a:t>吹田市</a:t>
            </a:r>
            <a:endParaRPr kumimoji="1" lang="ja-JP" altLang="en-US" sz="1300" b="0" i="0" u="none" strike="noStrike" kern="1200" cap="none" spc="0" normalizeH="0" baseline="0" noProof="0" dirty="0">
              <a:ln>
                <a:noFill/>
              </a:ln>
              <a:solidFill>
                <a:prstClr val="white"/>
              </a:solidFill>
              <a:effectLst>
                <a:glow rad="101600">
                  <a:prstClr val="black"/>
                </a:glow>
              </a:effectLst>
              <a:uLnTx/>
              <a:uFillTx/>
              <a:latin typeface="メイリオ"/>
              <a:ea typeface="メイリオ"/>
              <a:cs typeface="+mn-cs"/>
            </a:endParaRPr>
          </a:p>
        </p:txBody>
      </p:sp>
      <p:sp>
        <p:nvSpPr>
          <p:cNvPr id="93" name="テキスト ボックス 92"/>
          <p:cNvSpPr txBox="1"/>
          <p:nvPr/>
        </p:nvSpPr>
        <p:spPr>
          <a:xfrm>
            <a:off x="5799185" y="3351509"/>
            <a:ext cx="500137" cy="200055"/>
          </a:xfrm>
          <a:prstGeom prst="rect">
            <a:avLst/>
          </a:prstGeom>
          <a:noFill/>
          <a:effectLst>
            <a:glow rad="1003300">
              <a:schemeClr val="accent1">
                <a:satMod val="175000"/>
                <a:alpha val="0"/>
              </a:schemeClr>
            </a:glow>
          </a:effectLst>
        </p:spPr>
        <p:txBody>
          <a:bodyPr wrap="non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prstClr val="white"/>
                </a:solidFill>
                <a:effectLst>
                  <a:glow rad="101600">
                    <a:prstClr val="black"/>
                  </a:glow>
                </a:effectLst>
                <a:uLnTx/>
                <a:uFillTx/>
                <a:latin typeface="Meiryo UI" panose="020B0604030504040204" pitchFamily="50" charset="-128"/>
                <a:ea typeface="Meiryo UI" panose="020B0604030504040204" pitchFamily="50" charset="-128"/>
                <a:cs typeface="+mn-cs"/>
              </a:rPr>
              <a:t>門真市</a:t>
            </a:r>
            <a:endParaRPr kumimoji="1" lang="ja-JP" altLang="en-US" sz="1300" b="0" i="0" u="none" strike="noStrike" kern="1200" cap="none" spc="0" normalizeH="0" baseline="0" noProof="0" dirty="0">
              <a:ln>
                <a:noFill/>
              </a:ln>
              <a:solidFill>
                <a:prstClr val="white"/>
              </a:solidFill>
              <a:effectLst>
                <a:glow rad="101600">
                  <a:prstClr val="black"/>
                </a:glow>
              </a:effectLst>
              <a:uLnTx/>
              <a:uFillTx/>
              <a:latin typeface="メイリオ"/>
              <a:ea typeface="メイリオ"/>
              <a:cs typeface="+mn-cs"/>
            </a:endParaRPr>
          </a:p>
        </p:txBody>
      </p:sp>
      <p:sp>
        <p:nvSpPr>
          <p:cNvPr id="94" name="テキスト ボックス 93"/>
          <p:cNvSpPr txBox="1"/>
          <p:nvPr/>
        </p:nvSpPr>
        <p:spPr>
          <a:xfrm>
            <a:off x="4920697" y="4228852"/>
            <a:ext cx="500137" cy="200055"/>
          </a:xfrm>
          <a:prstGeom prst="rect">
            <a:avLst/>
          </a:prstGeom>
          <a:noFill/>
          <a:effectLst>
            <a:glow rad="1003300">
              <a:schemeClr val="accent1">
                <a:satMod val="175000"/>
                <a:alpha val="0"/>
              </a:schemeClr>
            </a:glow>
          </a:effectLst>
        </p:spPr>
        <p:txBody>
          <a:bodyPr wrap="non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prstClr val="white"/>
                </a:solidFill>
                <a:effectLst>
                  <a:glow rad="101600">
                    <a:prstClr val="black"/>
                  </a:glow>
                </a:effectLst>
                <a:uLnTx/>
                <a:uFillTx/>
                <a:latin typeface="Meiryo UI" panose="020B0604030504040204" pitchFamily="50" charset="-128"/>
                <a:ea typeface="Meiryo UI" panose="020B0604030504040204" pitchFamily="50" charset="-128"/>
                <a:cs typeface="+mn-cs"/>
              </a:rPr>
              <a:t>大阪市</a:t>
            </a:r>
            <a:endParaRPr kumimoji="1" lang="ja-JP" altLang="en-US" sz="1300" b="0" i="0" u="none" strike="noStrike" kern="1200" cap="none" spc="0" normalizeH="0" baseline="0" noProof="0" dirty="0">
              <a:ln>
                <a:noFill/>
              </a:ln>
              <a:solidFill>
                <a:prstClr val="white"/>
              </a:solidFill>
              <a:effectLst>
                <a:glow rad="101600">
                  <a:prstClr val="black"/>
                </a:glow>
              </a:effectLst>
              <a:uLnTx/>
              <a:uFillTx/>
              <a:latin typeface="メイリオ"/>
              <a:ea typeface="メイリオ"/>
              <a:cs typeface="+mn-cs"/>
            </a:endParaRPr>
          </a:p>
        </p:txBody>
      </p:sp>
      <p:sp>
        <p:nvSpPr>
          <p:cNvPr id="95" name="テキスト ボックス 94"/>
          <p:cNvSpPr txBox="1"/>
          <p:nvPr/>
        </p:nvSpPr>
        <p:spPr>
          <a:xfrm>
            <a:off x="5088185" y="3890092"/>
            <a:ext cx="423193" cy="169277"/>
          </a:xfrm>
          <a:prstGeom prst="rect">
            <a:avLst/>
          </a:prstGeom>
          <a:noFill/>
          <a:effectLst/>
        </p:spPr>
        <p:txBody>
          <a:bodyPr wrap="non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glow rad="177800">
                    <a:prstClr val="white"/>
                  </a:glow>
                </a:effectLst>
                <a:uLnTx/>
                <a:uFillTx/>
                <a:latin typeface="Meiryo UI" panose="020B0604030504040204" pitchFamily="50" charset="-128"/>
                <a:ea typeface="Meiryo UI" panose="020B0604030504040204" pitchFamily="50" charset="-128"/>
                <a:cs typeface="+mn-cs"/>
              </a:rPr>
              <a:t>中央区</a:t>
            </a:r>
            <a:endParaRPr kumimoji="1" lang="ja-JP" altLang="en-US" sz="1100" b="0" i="0" u="none" strike="noStrike" kern="1200" cap="none" spc="0" normalizeH="0" baseline="0" noProof="0" dirty="0">
              <a:ln>
                <a:noFill/>
              </a:ln>
              <a:solidFill>
                <a:prstClr val="black"/>
              </a:solidFill>
              <a:effectLst>
                <a:glow rad="177800">
                  <a:prstClr val="white"/>
                </a:glow>
              </a:effectLst>
              <a:uLnTx/>
              <a:uFillTx/>
              <a:latin typeface="メイリオ"/>
              <a:ea typeface="メイリオ"/>
              <a:cs typeface="+mn-cs"/>
            </a:endParaRPr>
          </a:p>
        </p:txBody>
      </p:sp>
      <p:sp>
        <p:nvSpPr>
          <p:cNvPr id="96" name="テキスト ボックス 95"/>
          <p:cNvSpPr txBox="1"/>
          <p:nvPr/>
        </p:nvSpPr>
        <p:spPr>
          <a:xfrm>
            <a:off x="5076882" y="3654742"/>
            <a:ext cx="282129" cy="169277"/>
          </a:xfrm>
          <a:prstGeom prst="rect">
            <a:avLst/>
          </a:prstGeom>
          <a:noFill/>
          <a:effectLst>
            <a:glow rad="1003300">
              <a:schemeClr val="accent1">
                <a:satMod val="175000"/>
                <a:alpha val="0"/>
              </a:schemeClr>
            </a:glow>
          </a:effectLst>
        </p:spPr>
        <p:txBody>
          <a:bodyPr wrap="non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glow rad="215900">
                    <a:prstClr val="white"/>
                  </a:glow>
                </a:effectLst>
                <a:uLnTx/>
                <a:uFillTx/>
                <a:latin typeface="Meiryo UI" panose="020B0604030504040204" pitchFamily="50" charset="-128"/>
                <a:ea typeface="Meiryo UI" panose="020B0604030504040204" pitchFamily="50" charset="-128"/>
                <a:cs typeface="+mn-cs"/>
              </a:rPr>
              <a:t>北区</a:t>
            </a:r>
            <a:endParaRPr kumimoji="1" lang="ja-JP" altLang="en-US" sz="1100" b="0" i="0" u="none" strike="noStrike" kern="1200" cap="none" spc="0" normalizeH="0" baseline="0" noProof="0" dirty="0">
              <a:ln>
                <a:noFill/>
              </a:ln>
              <a:solidFill>
                <a:prstClr val="black"/>
              </a:solidFill>
              <a:effectLst>
                <a:glow rad="215900">
                  <a:prstClr val="white"/>
                </a:glow>
              </a:effectLst>
              <a:uLnTx/>
              <a:uFillTx/>
              <a:latin typeface="メイリオ"/>
              <a:ea typeface="メイリオ"/>
              <a:cs typeface="+mn-cs"/>
            </a:endParaRPr>
          </a:p>
        </p:txBody>
      </p:sp>
      <p:sp>
        <p:nvSpPr>
          <p:cNvPr id="97" name="テキスト ボックス 96"/>
          <p:cNvSpPr txBox="1"/>
          <p:nvPr/>
        </p:nvSpPr>
        <p:spPr>
          <a:xfrm>
            <a:off x="5123333" y="3343127"/>
            <a:ext cx="564257" cy="169277"/>
          </a:xfrm>
          <a:prstGeom prst="rect">
            <a:avLst/>
          </a:prstGeom>
          <a:noFill/>
          <a:effectLst>
            <a:glow rad="1003300">
              <a:schemeClr val="accent1">
                <a:satMod val="175000"/>
                <a:alpha val="0"/>
              </a:schemeClr>
            </a:glow>
          </a:effectLst>
        </p:spPr>
        <p:txBody>
          <a:bodyPr wrap="non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prstClr val="black"/>
                </a:solidFill>
                <a:effectLst>
                  <a:glow rad="215900">
                    <a:prstClr val="white"/>
                  </a:glow>
                </a:effectLst>
                <a:uLnTx/>
                <a:uFillTx/>
                <a:latin typeface="Meiryo UI" panose="020B0604030504040204" pitchFamily="50" charset="-128"/>
                <a:ea typeface="Meiryo UI" panose="020B0604030504040204" pitchFamily="50" charset="-128"/>
                <a:cs typeface="+mn-cs"/>
              </a:rPr>
              <a:t>東淀川区</a:t>
            </a:r>
            <a:endParaRPr kumimoji="1" lang="ja-JP" altLang="en-US" sz="1100" b="0" i="0" u="none" strike="noStrike" kern="1200" cap="none" spc="0" normalizeH="0" baseline="0" noProof="0" dirty="0">
              <a:ln>
                <a:noFill/>
              </a:ln>
              <a:solidFill>
                <a:prstClr val="black"/>
              </a:solidFill>
              <a:effectLst>
                <a:glow rad="215900">
                  <a:prstClr val="white"/>
                </a:glow>
              </a:effectLst>
              <a:uLnTx/>
              <a:uFillTx/>
              <a:latin typeface="メイリオ"/>
              <a:ea typeface="メイリオ"/>
              <a:cs typeface="+mn-cs"/>
            </a:endParaRPr>
          </a:p>
        </p:txBody>
      </p:sp>
      <p:sp>
        <p:nvSpPr>
          <p:cNvPr id="98" name="テキスト ボックス 97"/>
          <p:cNvSpPr txBox="1"/>
          <p:nvPr/>
        </p:nvSpPr>
        <p:spPr>
          <a:xfrm>
            <a:off x="5661461" y="3875960"/>
            <a:ext cx="666849" cy="200055"/>
          </a:xfrm>
          <a:prstGeom prst="rect">
            <a:avLst/>
          </a:prstGeom>
          <a:noFill/>
          <a:effectLst>
            <a:glow rad="1003300">
              <a:schemeClr val="accent1">
                <a:satMod val="175000"/>
                <a:alpha val="0"/>
              </a:schemeClr>
            </a:glow>
          </a:effectLst>
        </p:spPr>
        <p:txBody>
          <a:bodyPr wrap="non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prstClr val="white"/>
                </a:solidFill>
                <a:effectLst>
                  <a:glow rad="101600">
                    <a:prstClr val="black"/>
                  </a:glow>
                </a:effectLst>
                <a:uLnTx/>
                <a:uFillTx/>
                <a:latin typeface="Meiryo UI" panose="020B0604030504040204" pitchFamily="50" charset="-128"/>
                <a:ea typeface="Meiryo UI" panose="020B0604030504040204" pitchFamily="50" charset="-128"/>
                <a:cs typeface="+mn-cs"/>
              </a:rPr>
              <a:t>東大阪市</a:t>
            </a:r>
            <a:endParaRPr kumimoji="1" lang="ja-JP" altLang="en-US" sz="1300" b="0" i="0" u="none" strike="noStrike" kern="1200" cap="none" spc="0" normalizeH="0" baseline="0" noProof="0" dirty="0">
              <a:ln>
                <a:noFill/>
              </a:ln>
              <a:solidFill>
                <a:prstClr val="white"/>
              </a:solidFill>
              <a:effectLst>
                <a:glow rad="101600">
                  <a:prstClr val="black"/>
                </a:glow>
              </a:effectLst>
              <a:uLnTx/>
              <a:uFillTx/>
              <a:latin typeface="メイリオ"/>
              <a:ea typeface="メイリオ"/>
              <a:cs typeface="+mn-cs"/>
            </a:endParaRPr>
          </a:p>
        </p:txBody>
      </p:sp>
      <p:sp>
        <p:nvSpPr>
          <p:cNvPr id="99" name="テキスト ボックス 98"/>
          <p:cNvSpPr txBox="1"/>
          <p:nvPr/>
        </p:nvSpPr>
        <p:spPr>
          <a:xfrm>
            <a:off x="4982405" y="4974030"/>
            <a:ext cx="333425" cy="200055"/>
          </a:xfrm>
          <a:prstGeom prst="rect">
            <a:avLst/>
          </a:prstGeom>
          <a:noFill/>
          <a:effectLst>
            <a:glow rad="1003300">
              <a:schemeClr val="accent1">
                <a:satMod val="175000"/>
                <a:alpha val="0"/>
              </a:schemeClr>
            </a:glow>
          </a:effectLst>
        </p:spPr>
        <p:txBody>
          <a:bodyPr wrap="none" lIns="0" tIns="0" rIns="0" bIns="0" rtlCol="0" anchor="ctr" anchorCtr="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300" b="1" i="0" u="none" strike="noStrike" kern="1200" cap="none" spc="0" normalizeH="0" baseline="0" noProof="0" dirty="0" smtClean="0">
                <a:ln>
                  <a:noFill/>
                </a:ln>
                <a:solidFill>
                  <a:prstClr val="white"/>
                </a:solidFill>
                <a:effectLst>
                  <a:glow rad="101600">
                    <a:prstClr val="black"/>
                  </a:glow>
                </a:effectLst>
                <a:uLnTx/>
                <a:uFillTx/>
                <a:latin typeface="Meiryo UI" panose="020B0604030504040204" pitchFamily="50" charset="-128"/>
                <a:ea typeface="Meiryo UI" panose="020B0604030504040204" pitchFamily="50" charset="-128"/>
                <a:cs typeface="+mn-cs"/>
              </a:rPr>
              <a:t>堺市</a:t>
            </a:r>
            <a:endParaRPr kumimoji="1" lang="ja-JP" altLang="en-US" sz="1300" b="0" i="0" u="none" strike="noStrike" kern="1200" cap="none" spc="0" normalizeH="0" baseline="0" noProof="0" dirty="0">
              <a:ln>
                <a:noFill/>
              </a:ln>
              <a:solidFill>
                <a:prstClr val="white"/>
              </a:solidFill>
              <a:effectLst>
                <a:glow rad="101600">
                  <a:prstClr val="black"/>
                </a:glow>
              </a:effectLst>
              <a:uLnTx/>
              <a:uFillTx/>
              <a:latin typeface="メイリオ"/>
              <a:ea typeface="メイリオ"/>
              <a:cs typeface="+mn-cs"/>
            </a:endParaRPr>
          </a:p>
        </p:txBody>
      </p:sp>
      <p:sp>
        <p:nvSpPr>
          <p:cNvPr id="100" name="テキスト ボックス 99"/>
          <p:cNvSpPr txBox="1"/>
          <p:nvPr/>
        </p:nvSpPr>
        <p:spPr>
          <a:xfrm>
            <a:off x="6497969" y="1639373"/>
            <a:ext cx="1010044" cy="296950"/>
          </a:xfrm>
          <a:prstGeom prst="roundRect">
            <a:avLst>
              <a:gd name="adj" fmla="val 50000"/>
            </a:avLst>
          </a:prstGeom>
          <a:solidFill>
            <a:schemeClr val="accent6">
              <a:lumMod val="75000"/>
            </a:schemeClr>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prstClr val="white"/>
                </a:solidFill>
                <a:effectLst/>
                <a:uLnTx/>
                <a:uFillTx/>
                <a:latin typeface="メイリオ"/>
                <a:ea typeface="メイリオ"/>
                <a:cs typeface="+mn-cs"/>
              </a:rPr>
              <a:t>PGV</a:t>
            </a: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社</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p:txBody>
      </p:sp>
      <p:sp>
        <p:nvSpPr>
          <p:cNvPr id="101" name="テキスト ボックス 100"/>
          <p:cNvSpPr txBox="1"/>
          <p:nvPr/>
        </p:nvSpPr>
        <p:spPr>
          <a:xfrm>
            <a:off x="6590752" y="2014092"/>
            <a:ext cx="2233304" cy="492443"/>
          </a:xfrm>
          <a:prstGeom prst="rect">
            <a:avLst/>
          </a:prstGeom>
          <a:noFill/>
        </p:spPr>
        <p:txBody>
          <a:bodyPr wrap="none" lIns="0" tIns="0" rIns="0" bIns="0" rtlCol="0" anchor="ctr" anchorCtr="0">
            <a:spAutoFit/>
          </a:bodyPr>
          <a:lstStyle/>
          <a:p>
            <a:pPr marL="180000" marR="0" lvl="0" indent="-180000" algn="l" defTabSz="457200" rtl="0" eaLnBrk="1" fontAlgn="auto" latinLnBrk="0" hangingPunct="1">
              <a:lnSpc>
                <a:spcPct val="100000"/>
              </a:lnSpc>
              <a:spcBef>
                <a:spcPts val="0"/>
              </a:spcBef>
              <a:spcAft>
                <a:spcPts val="0"/>
              </a:spcAft>
              <a:buClr>
                <a:srgbClr val="3366FF">
                  <a:lumMod val="60000"/>
                  <a:lumOff val="40000"/>
                </a:srgbClr>
              </a:buClr>
              <a:buSzTx/>
              <a:buFont typeface="Wingdings" panose="05000000000000000000" pitchFamily="2" charset="2"/>
              <a:buChar char="l"/>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パッチ式脳波</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センサ</a:t>
            </a:r>
            <a:r>
              <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mn-cs"/>
              </a:rPr>
              <a:t/>
            </a:r>
            <a:br>
              <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mn-cs"/>
              </a:rPr>
            </a:b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ソルーションビジネス</a:t>
            </a:r>
            <a:endParaRPr kumimoji="1" lang="en-US" altLang="ja-JP" sz="16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02" name="テキスト ボックス 101"/>
          <p:cNvSpPr txBox="1"/>
          <p:nvPr/>
        </p:nvSpPr>
        <p:spPr>
          <a:xfrm>
            <a:off x="6497969" y="2516717"/>
            <a:ext cx="747331" cy="296950"/>
          </a:xfrm>
          <a:prstGeom prst="roundRect">
            <a:avLst>
              <a:gd name="adj" fmla="val 50000"/>
            </a:avLst>
          </a:prstGeom>
          <a:solidFill>
            <a:schemeClr val="accent6">
              <a:lumMod val="75000"/>
            </a:schemeClr>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a:ln>
                  <a:noFill/>
                </a:ln>
                <a:solidFill>
                  <a:prstClr val="white"/>
                </a:solidFill>
                <a:effectLst/>
                <a:uLnTx/>
                <a:uFillTx/>
                <a:latin typeface="メイリオ"/>
                <a:ea typeface="メイリオ"/>
                <a:cs typeface="+mn-cs"/>
              </a:rPr>
              <a:t>QB</a:t>
            </a: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社</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p:txBody>
      </p:sp>
      <p:sp>
        <p:nvSpPr>
          <p:cNvPr id="103" name="テキスト ボックス 102"/>
          <p:cNvSpPr txBox="1"/>
          <p:nvPr/>
        </p:nvSpPr>
        <p:spPr>
          <a:xfrm>
            <a:off x="7270006" y="2570730"/>
            <a:ext cx="1617751" cy="492443"/>
          </a:xfrm>
          <a:prstGeom prst="rect">
            <a:avLst/>
          </a:prstGeom>
          <a:noFill/>
        </p:spPr>
        <p:txBody>
          <a:bodyPr wrap="none" lIns="0" tIns="0" rIns="0" bIns="0" rtlCol="0" anchor="ctr" anchorCtr="0">
            <a:spAutoFit/>
          </a:bodyPr>
          <a:lstStyle/>
          <a:p>
            <a:pPr marL="180000" marR="0" lvl="0" indent="-180000" algn="l" defTabSz="457200" rtl="0" eaLnBrk="1" fontAlgn="auto" latinLnBrk="0" hangingPunct="1">
              <a:lnSpc>
                <a:spcPct val="100000"/>
              </a:lnSpc>
              <a:spcBef>
                <a:spcPts val="0"/>
              </a:spcBef>
              <a:spcAft>
                <a:spcPts val="0"/>
              </a:spcAft>
              <a:buClr>
                <a:srgbClr val="3366FF">
                  <a:lumMod val="60000"/>
                  <a:lumOff val="40000"/>
                </a:srgbClr>
              </a:buClr>
              <a:buSzTx/>
              <a:buFont typeface="Wingdings" panose="05000000000000000000" pitchFamily="2" charset="2"/>
              <a:buChar char="l"/>
              <a:tabLst/>
              <a:defRPr/>
            </a:pPr>
            <a:r>
              <a:rPr kumimoji="1" lang="en-US" altLang="ja-JP" sz="1600" b="1" i="0" u="none" strike="noStrike" kern="1200" cap="none" spc="0" normalizeH="0" baseline="0" noProof="0" dirty="0">
                <a:ln>
                  <a:noFill/>
                </a:ln>
                <a:solidFill>
                  <a:prstClr val="black"/>
                </a:solidFill>
                <a:effectLst/>
                <a:uLnTx/>
                <a:uFillTx/>
                <a:latin typeface="メイリオ"/>
                <a:ea typeface="メイリオ"/>
                <a:cs typeface="+mn-cs"/>
              </a:rPr>
              <a:t>1</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分子</a:t>
            </a:r>
            <a:r>
              <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mn-cs"/>
              </a:rPr>
              <a:t>DNA</a:t>
            </a:r>
            <a:br>
              <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mn-cs"/>
              </a:rPr>
            </a:b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シークエンサー</a:t>
            </a:r>
            <a:endPar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sp>
        <p:nvSpPr>
          <p:cNvPr id="104" name="テキスト ボックス 103"/>
          <p:cNvSpPr txBox="1"/>
          <p:nvPr/>
        </p:nvSpPr>
        <p:spPr>
          <a:xfrm>
            <a:off x="6497968" y="3079553"/>
            <a:ext cx="1564639" cy="296950"/>
          </a:xfrm>
          <a:prstGeom prst="roundRect">
            <a:avLst>
              <a:gd name="adj" fmla="val 50000"/>
            </a:avLst>
          </a:prstGeom>
          <a:solidFill>
            <a:schemeClr val="accent6">
              <a:lumMod val="75000"/>
            </a:schemeClr>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err="1">
                <a:ln>
                  <a:noFill/>
                </a:ln>
                <a:solidFill>
                  <a:prstClr val="white"/>
                </a:solidFill>
                <a:effectLst/>
                <a:uLnTx/>
                <a:uFillTx/>
                <a:latin typeface="メイリオ"/>
                <a:ea typeface="メイリオ"/>
                <a:cs typeface="+mn-cs"/>
              </a:rPr>
              <a:t>imec</a:t>
            </a:r>
            <a:r>
              <a:rPr kumimoji="1" lang="en-US" altLang="ja-JP" sz="1800" b="1" i="0" u="none" strike="noStrike" kern="1200" cap="none" spc="0" normalizeH="0" baseline="0" noProof="0" dirty="0">
                <a:ln>
                  <a:noFill/>
                </a:ln>
                <a:solidFill>
                  <a:prstClr val="white"/>
                </a:solidFill>
                <a:effectLst/>
                <a:uLnTx/>
                <a:uFillTx/>
                <a:latin typeface="メイリオ"/>
                <a:ea typeface="メイリオ"/>
                <a:cs typeface="+mn-cs"/>
              </a:rPr>
              <a:t> Japan</a:t>
            </a:r>
          </a:p>
        </p:txBody>
      </p:sp>
      <p:sp>
        <p:nvSpPr>
          <p:cNvPr id="105" name="テキスト ボックス 104"/>
          <p:cNvSpPr txBox="1"/>
          <p:nvPr/>
        </p:nvSpPr>
        <p:spPr>
          <a:xfrm>
            <a:off x="7245300" y="3467704"/>
            <a:ext cx="1412566" cy="246221"/>
          </a:xfrm>
          <a:prstGeom prst="rect">
            <a:avLst/>
          </a:prstGeom>
          <a:noFill/>
        </p:spPr>
        <p:txBody>
          <a:bodyPr wrap="none" lIns="0" tIns="0" rIns="0" bIns="0" rtlCol="0" anchor="ctr" anchorCtr="0">
            <a:spAutoFit/>
          </a:bodyPr>
          <a:lstStyle/>
          <a:p>
            <a:pPr marL="180000" marR="0" lvl="0" indent="-180000" algn="l" defTabSz="457200" rtl="0" eaLnBrk="1" fontAlgn="auto" latinLnBrk="0" hangingPunct="1">
              <a:lnSpc>
                <a:spcPct val="100000"/>
              </a:lnSpc>
              <a:spcBef>
                <a:spcPts val="0"/>
              </a:spcBef>
              <a:spcAft>
                <a:spcPts val="0"/>
              </a:spcAft>
              <a:buClr>
                <a:srgbClr val="3366FF">
                  <a:lumMod val="60000"/>
                  <a:lumOff val="40000"/>
                </a:srgbClr>
              </a:buClr>
              <a:buSzTx/>
              <a:buFont typeface="Wingdings" panose="05000000000000000000" pitchFamily="2" charset="2"/>
              <a:buChar char="l"/>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デバイス試作</a:t>
            </a:r>
          </a:p>
        </p:txBody>
      </p:sp>
      <p:sp>
        <p:nvSpPr>
          <p:cNvPr id="106" name="角丸四角形 105"/>
          <p:cNvSpPr/>
          <p:nvPr/>
        </p:nvSpPr>
        <p:spPr>
          <a:xfrm>
            <a:off x="6410917" y="1578825"/>
            <a:ext cx="2559755" cy="2148451"/>
          </a:xfrm>
          <a:prstGeom prst="roundRect">
            <a:avLst>
              <a:gd name="adj" fmla="val 4903"/>
            </a:avLst>
          </a:prstGeom>
          <a:noFill/>
          <a:ln w="38100">
            <a:solidFill>
              <a:srgbClr val="004D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7" name="テキスト ボックス 106"/>
          <p:cNvSpPr txBox="1"/>
          <p:nvPr/>
        </p:nvSpPr>
        <p:spPr>
          <a:xfrm>
            <a:off x="6657332" y="3915788"/>
            <a:ext cx="1696938" cy="296950"/>
          </a:xfrm>
          <a:prstGeom prst="roundRect">
            <a:avLst>
              <a:gd name="adj" fmla="val 50000"/>
            </a:avLst>
          </a:prstGeom>
          <a:solidFill>
            <a:schemeClr val="accent6">
              <a:lumMod val="75000"/>
            </a:schemeClr>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パナソニック</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p:txBody>
      </p:sp>
      <p:sp>
        <p:nvSpPr>
          <p:cNvPr id="108" name="テキスト ボックス 107"/>
          <p:cNvSpPr txBox="1"/>
          <p:nvPr/>
        </p:nvSpPr>
        <p:spPr>
          <a:xfrm>
            <a:off x="6799398" y="4271275"/>
            <a:ext cx="2028119" cy="738664"/>
          </a:xfrm>
          <a:prstGeom prst="rect">
            <a:avLst/>
          </a:prstGeom>
          <a:noFill/>
        </p:spPr>
        <p:txBody>
          <a:bodyPr wrap="none" lIns="0" tIns="0" rIns="0" bIns="0" rtlCol="0" anchor="ctr" anchorCtr="0">
            <a:spAutoFit/>
          </a:bodyPr>
          <a:lstStyle/>
          <a:p>
            <a:pPr marL="180000" marR="0" lvl="0" indent="-180000" algn="l" defTabSz="457200" rtl="0" eaLnBrk="1" fontAlgn="auto" latinLnBrk="0" hangingPunct="1">
              <a:lnSpc>
                <a:spcPct val="100000"/>
              </a:lnSpc>
              <a:spcBef>
                <a:spcPts val="0"/>
              </a:spcBef>
              <a:spcAft>
                <a:spcPts val="0"/>
              </a:spcAft>
              <a:buClr>
                <a:srgbClr val="3366FF">
                  <a:lumMod val="60000"/>
                  <a:lumOff val="40000"/>
                </a:srgbClr>
              </a:buClr>
              <a:buSzTx/>
              <a:buFont typeface="Wingdings" panose="05000000000000000000" pitchFamily="2" charset="2"/>
              <a:buChar char="l"/>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呼気センサ</a:t>
            </a:r>
          </a:p>
          <a:p>
            <a:pPr marL="180000" marR="0" lvl="0" indent="-180000" algn="l" defTabSz="457200" rtl="0" eaLnBrk="1" fontAlgn="auto" latinLnBrk="0" hangingPunct="1">
              <a:lnSpc>
                <a:spcPct val="100000"/>
              </a:lnSpc>
              <a:spcBef>
                <a:spcPts val="0"/>
              </a:spcBef>
              <a:spcAft>
                <a:spcPts val="0"/>
              </a:spcAft>
              <a:buClr>
                <a:srgbClr val="3366FF">
                  <a:lumMod val="60000"/>
                  <a:lumOff val="40000"/>
                </a:srgbClr>
              </a:buClr>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深</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睡眠双方向ソフト</a:t>
            </a:r>
          </a:p>
          <a:p>
            <a:pPr marL="180000" marR="0" lvl="0" indent="-180000" algn="l" defTabSz="457200" rtl="0" eaLnBrk="1" fontAlgn="auto" latinLnBrk="0" hangingPunct="1">
              <a:lnSpc>
                <a:spcPct val="100000"/>
              </a:lnSpc>
              <a:spcBef>
                <a:spcPts val="0"/>
              </a:spcBef>
              <a:spcAft>
                <a:spcPts val="0"/>
              </a:spcAft>
              <a:buClr>
                <a:srgbClr val="3366FF">
                  <a:lumMod val="60000"/>
                  <a:lumOff val="40000"/>
                </a:srgbClr>
              </a:buClr>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歩</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容認証</a:t>
            </a:r>
          </a:p>
        </p:txBody>
      </p:sp>
      <p:sp>
        <p:nvSpPr>
          <p:cNvPr id="109" name="角丸四角形 108"/>
          <p:cNvSpPr/>
          <p:nvPr/>
        </p:nvSpPr>
        <p:spPr>
          <a:xfrm>
            <a:off x="6592205" y="3832380"/>
            <a:ext cx="2377440" cy="1234051"/>
          </a:xfrm>
          <a:prstGeom prst="roundRect">
            <a:avLst>
              <a:gd name="adj" fmla="val 4903"/>
            </a:avLst>
          </a:prstGeom>
          <a:noFill/>
          <a:ln w="38100">
            <a:solidFill>
              <a:srgbClr val="850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0" name="テキスト ボックス 109"/>
          <p:cNvSpPr txBox="1"/>
          <p:nvPr/>
        </p:nvSpPr>
        <p:spPr>
          <a:xfrm>
            <a:off x="6632892" y="5423135"/>
            <a:ext cx="1299528" cy="296950"/>
          </a:xfrm>
          <a:prstGeom prst="roundRect">
            <a:avLst>
              <a:gd name="adj" fmla="val 50000"/>
            </a:avLst>
          </a:prstGeom>
          <a:solidFill>
            <a:srgbClr val="C00000"/>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東大阪市</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p:txBody>
      </p:sp>
      <p:sp>
        <p:nvSpPr>
          <p:cNvPr id="111" name="テキスト ボックス 110"/>
          <p:cNvSpPr txBox="1"/>
          <p:nvPr/>
        </p:nvSpPr>
        <p:spPr>
          <a:xfrm>
            <a:off x="7046154" y="5755805"/>
            <a:ext cx="1949766" cy="282573"/>
          </a:xfrm>
          <a:prstGeom prst="rect">
            <a:avLst/>
          </a:prstGeom>
          <a:noFill/>
        </p:spPr>
        <p:txBody>
          <a:bodyPr wrap="square" lIns="0" tIns="3600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TW" altLang="en-US" sz="1600" b="1" i="0" u="none" strike="noStrike" kern="1200" cap="none" spc="0" normalizeH="0" baseline="0" noProof="0" dirty="0">
                <a:ln>
                  <a:noFill/>
                </a:ln>
                <a:solidFill>
                  <a:srgbClr val="C00000"/>
                </a:solidFill>
                <a:effectLst/>
                <a:uLnTx/>
                <a:uFillTx/>
                <a:latin typeface="メイリオ"/>
                <a:ea typeface="メイリオ"/>
                <a:cs typeface="+mn-cs"/>
              </a:rPr>
              <a:t>幼児睡眠指導</a:t>
            </a:r>
          </a:p>
        </p:txBody>
      </p:sp>
      <p:sp>
        <p:nvSpPr>
          <p:cNvPr id="112" name="角丸四角形 111"/>
          <p:cNvSpPr/>
          <p:nvPr/>
        </p:nvSpPr>
        <p:spPr>
          <a:xfrm>
            <a:off x="1233606" y="2609979"/>
            <a:ext cx="2988020" cy="396000"/>
          </a:xfrm>
          <a:prstGeom prst="roundRect">
            <a:avLst>
              <a:gd name="adj" fmla="val 4903"/>
            </a:avLst>
          </a:prstGeom>
          <a:noFill/>
          <a:ln w="38100">
            <a:solidFill>
              <a:srgbClr val="0019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3" name="角丸四角形 112"/>
          <p:cNvSpPr/>
          <p:nvPr/>
        </p:nvSpPr>
        <p:spPr>
          <a:xfrm>
            <a:off x="431894" y="1988715"/>
            <a:ext cx="3552313" cy="396000"/>
          </a:xfrm>
          <a:prstGeom prst="roundRect">
            <a:avLst>
              <a:gd name="adj" fmla="val 4903"/>
            </a:avLst>
          </a:prstGeom>
          <a:noFill/>
          <a:ln w="38100">
            <a:solidFill>
              <a:srgbClr val="64B3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4" name="角丸四角形 113"/>
          <p:cNvSpPr/>
          <p:nvPr/>
        </p:nvSpPr>
        <p:spPr>
          <a:xfrm>
            <a:off x="6537960" y="5323457"/>
            <a:ext cx="1874520" cy="788281"/>
          </a:xfrm>
          <a:prstGeom prst="roundRect">
            <a:avLst>
              <a:gd name="adj" fmla="val 4903"/>
            </a:avLst>
          </a:prstGeom>
          <a:noFill/>
          <a:ln w="38100">
            <a:solidFill>
              <a:srgbClr val="28D4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8" name="テキスト ボックス 117"/>
          <p:cNvSpPr txBox="1"/>
          <p:nvPr/>
        </p:nvSpPr>
        <p:spPr>
          <a:xfrm>
            <a:off x="301555" y="3272701"/>
            <a:ext cx="1199691" cy="296950"/>
          </a:xfrm>
          <a:prstGeom prst="roundRect">
            <a:avLst>
              <a:gd name="adj" fmla="val 50000"/>
            </a:avLst>
          </a:prstGeom>
          <a:solidFill>
            <a:schemeClr val="accent6">
              <a:lumMod val="75000"/>
            </a:schemeClr>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ファイン</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p:txBody>
      </p:sp>
      <p:sp>
        <p:nvSpPr>
          <p:cNvPr id="119" name="テキスト ボックス 118"/>
          <p:cNvSpPr txBox="1"/>
          <p:nvPr/>
        </p:nvSpPr>
        <p:spPr>
          <a:xfrm>
            <a:off x="1526451" y="3330382"/>
            <a:ext cx="2233304" cy="246221"/>
          </a:xfrm>
          <a:prstGeom prst="rect">
            <a:avLst/>
          </a:prstGeom>
          <a:noFill/>
        </p:spPr>
        <p:txBody>
          <a:bodyPr wrap="none" lIns="0" tIns="0" rIns="0" bIns="0" rtlCol="0" anchor="ctr" anchorCtr="0">
            <a:spAutoFit/>
          </a:bodyPr>
          <a:lstStyle/>
          <a:p>
            <a:pPr marL="180000" marR="0" lvl="0" indent="-180000" algn="l" defTabSz="457200" rtl="0" eaLnBrk="1" fontAlgn="auto" latinLnBrk="0" hangingPunct="1">
              <a:lnSpc>
                <a:spcPct val="100000"/>
              </a:lnSpc>
              <a:spcBef>
                <a:spcPts val="0"/>
              </a:spcBef>
              <a:spcAft>
                <a:spcPts val="0"/>
              </a:spcAft>
              <a:buClr>
                <a:srgbClr val="3366FF">
                  <a:lumMod val="60000"/>
                  <a:lumOff val="40000"/>
                </a:srgbClr>
              </a:buClr>
              <a:buSzTx/>
              <a:buFont typeface="Wingdings" panose="05000000000000000000" pitchFamily="2" charset="2"/>
              <a:buChar char="l"/>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ヤーコンゼリーサプリ</a:t>
            </a:r>
          </a:p>
        </p:txBody>
      </p:sp>
      <p:sp>
        <p:nvSpPr>
          <p:cNvPr id="120" name="テキスト ボックス 119"/>
          <p:cNvSpPr txBox="1"/>
          <p:nvPr/>
        </p:nvSpPr>
        <p:spPr>
          <a:xfrm>
            <a:off x="301555" y="3642079"/>
            <a:ext cx="1199691" cy="296950"/>
          </a:xfrm>
          <a:prstGeom prst="roundRect">
            <a:avLst>
              <a:gd name="adj" fmla="val 50000"/>
            </a:avLst>
          </a:prstGeom>
          <a:solidFill>
            <a:schemeClr val="accent6">
              <a:lumMod val="75000"/>
            </a:schemeClr>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ダイキン</a:t>
            </a:r>
          </a:p>
        </p:txBody>
      </p:sp>
      <p:sp>
        <p:nvSpPr>
          <p:cNvPr id="121" name="テキスト ボックス 120"/>
          <p:cNvSpPr txBox="1"/>
          <p:nvPr/>
        </p:nvSpPr>
        <p:spPr>
          <a:xfrm>
            <a:off x="1526451" y="3710696"/>
            <a:ext cx="1617751" cy="246221"/>
          </a:xfrm>
          <a:prstGeom prst="rect">
            <a:avLst/>
          </a:prstGeom>
          <a:noFill/>
        </p:spPr>
        <p:txBody>
          <a:bodyPr wrap="none" lIns="0" tIns="0" rIns="0" bIns="0" rtlCol="0" anchor="ctr" anchorCtr="0">
            <a:spAutoFit/>
          </a:bodyPr>
          <a:lstStyle/>
          <a:p>
            <a:pPr marL="180000" marR="0" lvl="0" indent="-180000" algn="l" defTabSz="457200" rtl="0" eaLnBrk="1" fontAlgn="auto" latinLnBrk="0" hangingPunct="1">
              <a:lnSpc>
                <a:spcPct val="100000"/>
              </a:lnSpc>
              <a:spcBef>
                <a:spcPts val="0"/>
              </a:spcBef>
              <a:spcAft>
                <a:spcPts val="0"/>
              </a:spcAft>
              <a:buClr>
                <a:srgbClr val="3366FF">
                  <a:lumMod val="60000"/>
                  <a:lumOff val="40000"/>
                </a:srgbClr>
              </a:buClr>
              <a:buSzTx/>
              <a:buFont typeface="Wingdings" panose="05000000000000000000" pitchFamily="2" charset="2"/>
              <a:buChar char="l"/>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深睡眠システム</a:t>
            </a:r>
          </a:p>
        </p:txBody>
      </p:sp>
      <p:sp>
        <p:nvSpPr>
          <p:cNvPr id="123" name="テキスト ボックス 122"/>
          <p:cNvSpPr txBox="1"/>
          <p:nvPr/>
        </p:nvSpPr>
        <p:spPr>
          <a:xfrm>
            <a:off x="334200" y="4286080"/>
            <a:ext cx="1318420" cy="293498"/>
          </a:xfrm>
          <a:prstGeom prst="roundRect">
            <a:avLst>
              <a:gd name="adj" fmla="val 50000"/>
            </a:avLst>
          </a:prstGeom>
          <a:solidFill>
            <a:srgbClr val="C00000"/>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大阪市北区</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p:txBody>
      </p:sp>
      <p:sp>
        <p:nvSpPr>
          <p:cNvPr id="124" name="テキスト ボックス 123"/>
          <p:cNvSpPr txBox="1"/>
          <p:nvPr/>
        </p:nvSpPr>
        <p:spPr>
          <a:xfrm>
            <a:off x="1659534" y="4298211"/>
            <a:ext cx="1548122" cy="282573"/>
          </a:xfrm>
          <a:prstGeom prst="rect">
            <a:avLst/>
          </a:prstGeom>
          <a:noFill/>
        </p:spPr>
        <p:txBody>
          <a:bodyPr wrap="square" lIns="0" tIns="3600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C00000"/>
                </a:solidFill>
                <a:effectLst/>
                <a:uLnTx/>
                <a:uFillTx/>
                <a:latin typeface="メイリオ"/>
                <a:ea typeface="メイリオ"/>
                <a:cs typeface="+mn-cs"/>
              </a:rPr>
              <a:t>歩容認証</a:t>
            </a:r>
          </a:p>
        </p:txBody>
      </p:sp>
      <p:sp>
        <p:nvSpPr>
          <p:cNvPr id="125" name="角丸四角形 124"/>
          <p:cNvSpPr/>
          <p:nvPr/>
        </p:nvSpPr>
        <p:spPr>
          <a:xfrm>
            <a:off x="191625" y="4146443"/>
            <a:ext cx="2512493" cy="1318839"/>
          </a:xfrm>
          <a:prstGeom prst="roundRect">
            <a:avLst>
              <a:gd name="adj" fmla="val 4903"/>
            </a:avLst>
          </a:prstGeom>
          <a:noFill/>
          <a:ln w="38100">
            <a:solidFill>
              <a:srgbClr val="E97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26" name="テキスト ボックス 125"/>
          <p:cNvSpPr txBox="1"/>
          <p:nvPr/>
        </p:nvSpPr>
        <p:spPr>
          <a:xfrm>
            <a:off x="301555" y="4773439"/>
            <a:ext cx="1351065" cy="296950"/>
          </a:xfrm>
          <a:prstGeom prst="roundRect">
            <a:avLst>
              <a:gd name="adj" fmla="val 50000"/>
            </a:avLst>
          </a:prstGeom>
          <a:solidFill>
            <a:schemeClr val="accent6">
              <a:lumMod val="75000"/>
            </a:schemeClr>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日立製作所</a:t>
            </a:r>
          </a:p>
        </p:txBody>
      </p:sp>
      <p:sp>
        <p:nvSpPr>
          <p:cNvPr id="127" name="テキスト ボックス 126"/>
          <p:cNvSpPr txBox="1"/>
          <p:nvPr/>
        </p:nvSpPr>
        <p:spPr>
          <a:xfrm>
            <a:off x="711275" y="5139015"/>
            <a:ext cx="1617751" cy="246221"/>
          </a:xfrm>
          <a:prstGeom prst="rect">
            <a:avLst/>
          </a:prstGeom>
          <a:noFill/>
        </p:spPr>
        <p:txBody>
          <a:bodyPr wrap="none" lIns="0" tIns="0" rIns="0" bIns="0" rtlCol="0" anchor="ctr" anchorCtr="0">
            <a:spAutoFit/>
          </a:bodyPr>
          <a:lstStyle/>
          <a:p>
            <a:pPr marL="180000" marR="0" lvl="0" indent="-180000" algn="l" defTabSz="457200" rtl="0" eaLnBrk="1" fontAlgn="auto" latinLnBrk="0" hangingPunct="1">
              <a:lnSpc>
                <a:spcPct val="100000"/>
              </a:lnSpc>
              <a:spcBef>
                <a:spcPts val="0"/>
              </a:spcBef>
              <a:spcAft>
                <a:spcPts val="0"/>
              </a:spcAft>
              <a:buClr>
                <a:srgbClr val="3366FF">
                  <a:lumMod val="60000"/>
                  <a:lumOff val="40000"/>
                </a:srgbClr>
              </a:buClr>
              <a:buSzTx/>
              <a:buFont typeface="Wingdings" panose="05000000000000000000" pitchFamily="2" charset="2"/>
              <a:buChar char="l"/>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スポーツ活性化</a:t>
            </a:r>
          </a:p>
        </p:txBody>
      </p:sp>
      <p:sp>
        <p:nvSpPr>
          <p:cNvPr id="128" name="テキスト ボックス 127"/>
          <p:cNvSpPr txBox="1"/>
          <p:nvPr/>
        </p:nvSpPr>
        <p:spPr>
          <a:xfrm>
            <a:off x="366609" y="5659143"/>
            <a:ext cx="1351065" cy="296950"/>
          </a:xfrm>
          <a:prstGeom prst="roundRect">
            <a:avLst>
              <a:gd name="adj" fmla="val 50000"/>
            </a:avLst>
          </a:prstGeom>
          <a:solidFill>
            <a:schemeClr val="accent6">
              <a:lumMod val="75000"/>
            </a:schemeClr>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日新化成</a:t>
            </a:r>
          </a:p>
        </p:txBody>
      </p:sp>
      <p:sp>
        <p:nvSpPr>
          <p:cNvPr id="129" name="テキスト ボックス 128"/>
          <p:cNvSpPr txBox="1"/>
          <p:nvPr/>
        </p:nvSpPr>
        <p:spPr>
          <a:xfrm>
            <a:off x="408980" y="6054931"/>
            <a:ext cx="2155543" cy="246221"/>
          </a:xfrm>
          <a:prstGeom prst="rect">
            <a:avLst/>
          </a:prstGeom>
          <a:noFill/>
        </p:spPr>
        <p:txBody>
          <a:bodyPr wrap="square" lIns="0" tIns="0" rIns="0" bIns="0" rtlCol="0" anchor="ctr" anchorCtr="0">
            <a:spAutoFit/>
          </a:bodyPr>
          <a:lstStyle/>
          <a:p>
            <a:pPr marL="180000" marR="0" lvl="0" indent="-180000" algn="l" defTabSz="457200" rtl="0" eaLnBrk="1" fontAlgn="auto" latinLnBrk="0" hangingPunct="1">
              <a:lnSpc>
                <a:spcPct val="100000"/>
              </a:lnSpc>
              <a:spcBef>
                <a:spcPts val="0"/>
              </a:spcBef>
              <a:spcAft>
                <a:spcPts val="0"/>
              </a:spcAft>
              <a:buClr>
                <a:srgbClr val="3366FF">
                  <a:lumMod val="60000"/>
                  <a:lumOff val="40000"/>
                </a:srgbClr>
              </a:buClr>
              <a:buSzTx/>
              <a:buFont typeface="Wingdings" panose="05000000000000000000" pitchFamily="2" charset="2"/>
              <a:buChar char="l"/>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体内水素</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錠剤サプリ</a:t>
            </a:r>
            <a:endPar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30" name="角丸四角形 129"/>
          <p:cNvSpPr/>
          <p:nvPr/>
        </p:nvSpPr>
        <p:spPr>
          <a:xfrm>
            <a:off x="194841" y="5551852"/>
            <a:ext cx="2430330" cy="798672"/>
          </a:xfrm>
          <a:prstGeom prst="roundRect">
            <a:avLst>
              <a:gd name="adj" fmla="val 4903"/>
            </a:avLst>
          </a:prstGeom>
          <a:noFill/>
          <a:ln w="38100">
            <a:solidFill>
              <a:srgbClr val="E9707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1" name="フリーフォーム 130"/>
          <p:cNvSpPr/>
          <p:nvPr/>
        </p:nvSpPr>
        <p:spPr>
          <a:xfrm>
            <a:off x="3983421" y="2031755"/>
            <a:ext cx="1050903" cy="222540"/>
          </a:xfrm>
          <a:custGeom>
            <a:avLst/>
            <a:gdLst>
              <a:gd name="connsiteX0" fmla="*/ 0 w 1166648"/>
              <a:gd name="connsiteY0" fmla="*/ 0 h 336331"/>
              <a:gd name="connsiteX1" fmla="*/ 830317 w 1166648"/>
              <a:gd name="connsiteY1" fmla="*/ 0 h 336331"/>
              <a:gd name="connsiteX2" fmla="*/ 1166648 w 1166648"/>
              <a:gd name="connsiteY2" fmla="*/ 336331 h 336331"/>
            </a:gdLst>
            <a:ahLst/>
            <a:cxnLst>
              <a:cxn ang="0">
                <a:pos x="connsiteX0" y="connsiteY0"/>
              </a:cxn>
              <a:cxn ang="0">
                <a:pos x="connsiteX1" y="connsiteY1"/>
              </a:cxn>
              <a:cxn ang="0">
                <a:pos x="connsiteX2" y="connsiteY2"/>
              </a:cxn>
            </a:cxnLst>
            <a:rect l="l" t="t" r="r" b="b"/>
            <a:pathLst>
              <a:path w="1166648" h="336331">
                <a:moveTo>
                  <a:pt x="0" y="0"/>
                </a:moveTo>
                <a:lnTo>
                  <a:pt x="830317" y="0"/>
                </a:lnTo>
                <a:lnTo>
                  <a:pt x="1166648" y="336331"/>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2" name="フリーフォーム 131"/>
          <p:cNvSpPr/>
          <p:nvPr/>
        </p:nvSpPr>
        <p:spPr>
          <a:xfrm>
            <a:off x="4235669" y="2799010"/>
            <a:ext cx="707345" cy="337452"/>
          </a:xfrm>
          <a:custGeom>
            <a:avLst/>
            <a:gdLst>
              <a:gd name="connsiteX0" fmla="*/ 0 w 819806"/>
              <a:gd name="connsiteY0" fmla="*/ 0 h 472965"/>
              <a:gd name="connsiteX1" fmla="*/ 346841 w 819806"/>
              <a:gd name="connsiteY1" fmla="*/ 0 h 472965"/>
              <a:gd name="connsiteX2" fmla="*/ 819806 w 819806"/>
              <a:gd name="connsiteY2" fmla="*/ 472965 h 472965"/>
            </a:gdLst>
            <a:ahLst/>
            <a:cxnLst>
              <a:cxn ang="0">
                <a:pos x="connsiteX0" y="connsiteY0"/>
              </a:cxn>
              <a:cxn ang="0">
                <a:pos x="connsiteX1" y="connsiteY1"/>
              </a:cxn>
              <a:cxn ang="0">
                <a:pos x="connsiteX2" y="connsiteY2"/>
              </a:cxn>
            </a:cxnLst>
            <a:rect l="l" t="t" r="r" b="b"/>
            <a:pathLst>
              <a:path w="819806" h="472965">
                <a:moveTo>
                  <a:pt x="0" y="0"/>
                </a:moveTo>
                <a:lnTo>
                  <a:pt x="346841" y="0"/>
                </a:lnTo>
                <a:lnTo>
                  <a:pt x="819806" y="47296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3" name="フリーフォーム 132"/>
          <p:cNvSpPr/>
          <p:nvPr/>
        </p:nvSpPr>
        <p:spPr>
          <a:xfrm>
            <a:off x="5135374" y="2704416"/>
            <a:ext cx="1275543" cy="367782"/>
          </a:xfrm>
          <a:custGeom>
            <a:avLst/>
            <a:gdLst>
              <a:gd name="connsiteX0" fmla="*/ 0 w 1156137"/>
              <a:gd name="connsiteY0" fmla="*/ 504496 h 504496"/>
              <a:gd name="connsiteX1" fmla="*/ 504496 w 1156137"/>
              <a:gd name="connsiteY1" fmla="*/ 0 h 504496"/>
              <a:gd name="connsiteX2" fmla="*/ 1156137 w 1156137"/>
              <a:gd name="connsiteY2" fmla="*/ 0 h 504496"/>
            </a:gdLst>
            <a:ahLst/>
            <a:cxnLst>
              <a:cxn ang="0">
                <a:pos x="connsiteX0" y="connsiteY0"/>
              </a:cxn>
              <a:cxn ang="0">
                <a:pos x="connsiteX1" y="connsiteY1"/>
              </a:cxn>
              <a:cxn ang="0">
                <a:pos x="connsiteX2" y="connsiteY2"/>
              </a:cxn>
            </a:cxnLst>
            <a:rect l="l" t="t" r="r" b="b"/>
            <a:pathLst>
              <a:path w="1156137" h="504496">
                <a:moveTo>
                  <a:pt x="0" y="504496"/>
                </a:moveTo>
                <a:lnTo>
                  <a:pt x="504496" y="0"/>
                </a:lnTo>
                <a:lnTo>
                  <a:pt x="115613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4" name="フリーフォーム 133"/>
          <p:cNvSpPr/>
          <p:nvPr/>
        </p:nvSpPr>
        <p:spPr>
          <a:xfrm>
            <a:off x="5694964" y="3569651"/>
            <a:ext cx="913510" cy="522130"/>
          </a:xfrm>
          <a:custGeom>
            <a:avLst/>
            <a:gdLst>
              <a:gd name="connsiteX0" fmla="*/ 746235 w 746235"/>
              <a:gd name="connsiteY0" fmla="*/ 304800 h 304800"/>
              <a:gd name="connsiteX1" fmla="*/ 441435 w 746235"/>
              <a:gd name="connsiteY1" fmla="*/ 0 h 304800"/>
              <a:gd name="connsiteX2" fmla="*/ 0 w 746235"/>
              <a:gd name="connsiteY2" fmla="*/ 0 h 304800"/>
            </a:gdLst>
            <a:ahLst/>
            <a:cxnLst>
              <a:cxn ang="0">
                <a:pos x="connsiteX0" y="connsiteY0"/>
              </a:cxn>
              <a:cxn ang="0">
                <a:pos x="connsiteX1" y="connsiteY1"/>
              </a:cxn>
              <a:cxn ang="0">
                <a:pos x="connsiteX2" y="connsiteY2"/>
              </a:cxn>
            </a:cxnLst>
            <a:rect l="l" t="t" r="r" b="b"/>
            <a:pathLst>
              <a:path w="746235" h="304800">
                <a:moveTo>
                  <a:pt x="746235" y="304800"/>
                </a:moveTo>
                <a:lnTo>
                  <a:pt x="441435" y="0"/>
                </a:lnTo>
                <a:lnTo>
                  <a:pt x="0"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5" name="フリーフォーム 134"/>
          <p:cNvSpPr/>
          <p:nvPr/>
        </p:nvSpPr>
        <p:spPr>
          <a:xfrm>
            <a:off x="5862648" y="4059370"/>
            <a:ext cx="884993" cy="1262122"/>
          </a:xfrm>
          <a:custGeom>
            <a:avLst/>
            <a:gdLst>
              <a:gd name="connsiteX0" fmla="*/ 609600 w 609600"/>
              <a:gd name="connsiteY0" fmla="*/ 1019503 h 1019503"/>
              <a:gd name="connsiteX1" fmla="*/ 0 w 609600"/>
              <a:gd name="connsiteY1" fmla="*/ 409903 h 1019503"/>
              <a:gd name="connsiteX2" fmla="*/ 0 w 609600"/>
              <a:gd name="connsiteY2" fmla="*/ 0 h 1019503"/>
            </a:gdLst>
            <a:ahLst/>
            <a:cxnLst>
              <a:cxn ang="0">
                <a:pos x="connsiteX0" y="connsiteY0"/>
              </a:cxn>
              <a:cxn ang="0">
                <a:pos x="connsiteX1" y="connsiteY1"/>
              </a:cxn>
              <a:cxn ang="0">
                <a:pos x="connsiteX2" y="connsiteY2"/>
              </a:cxn>
            </a:cxnLst>
            <a:rect l="l" t="t" r="r" b="b"/>
            <a:pathLst>
              <a:path w="609600" h="1019503">
                <a:moveTo>
                  <a:pt x="609600" y="1019503"/>
                </a:moveTo>
                <a:lnTo>
                  <a:pt x="0" y="409903"/>
                </a:lnTo>
                <a:lnTo>
                  <a:pt x="0" y="0"/>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6" name="フリーフォーム 135"/>
          <p:cNvSpPr/>
          <p:nvPr/>
        </p:nvSpPr>
        <p:spPr>
          <a:xfrm>
            <a:off x="4729655" y="5332002"/>
            <a:ext cx="367862" cy="735724"/>
          </a:xfrm>
          <a:custGeom>
            <a:avLst/>
            <a:gdLst>
              <a:gd name="connsiteX0" fmla="*/ 0 w 367862"/>
              <a:gd name="connsiteY0" fmla="*/ 735724 h 735724"/>
              <a:gd name="connsiteX1" fmla="*/ 0 w 367862"/>
              <a:gd name="connsiteY1" fmla="*/ 367862 h 735724"/>
              <a:gd name="connsiteX2" fmla="*/ 367862 w 367862"/>
              <a:gd name="connsiteY2" fmla="*/ 0 h 735724"/>
            </a:gdLst>
            <a:ahLst/>
            <a:cxnLst>
              <a:cxn ang="0">
                <a:pos x="connsiteX0" y="connsiteY0"/>
              </a:cxn>
              <a:cxn ang="0">
                <a:pos x="connsiteX1" y="connsiteY1"/>
              </a:cxn>
              <a:cxn ang="0">
                <a:pos x="connsiteX2" y="connsiteY2"/>
              </a:cxn>
            </a:cxnLst>
            <a:rect l="l" t="t" r="r" b="b"/>
            <a:pathLst>
              <a:path w="367862" h="735724">
                <a:moveTo>
                  <a:pt x="0" y="735724"/>
                </a:moveTo>
                <a:lnTo>
                  <a:pt x="0" y="367862"/>
                </a:lnTo>
                <a:lnTo>
                  <a:pt x="367862" y="0"/>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8" name="フリーフォーム 137"/>
          <p:cNvSpPr/>
          <p:nvPr/>
        </p:nvSpPr>
        <p:spPr>
          <a:xfrm>
            <a:off x="2699864" y="3761140"/>
            <a:ext cx="2296269" cy="985770"/>
          </a:xfrm>
          <a:custGeom>
            <a:avLst/>
            <a:gdLst>
              <a:gd name="connsiteX0" fmla="*/ 2435510 w 2435510"/>
              <a:gd name="connsiteY0" fmla="*/ 0 h 793057"/>
              <a:gd name="connsiteX1" fmla="*/ 1001072 w 2435510"/>
              <a:gd name="connsiteY1" fmla="*/ 793057 h 793057"/>
              <a:gd name="connsiteX2" fmla="*/ 0 w 2435510"/>
              <a:gd name="connsiteY2" fmla="*/ 793057 h 793057"/>
            </a:gdLst>
            <a:ahLst/>
            <a:cxnLst>
              <a:cxn ang="0">
                <a:pos x="connsiteX0" y="connsiteY0"/>
              </a:cxn>
              <a:cxn ang="0">
                <a:pos x="connsiteX1" y="connsiteY1"/>
              </a:cxn>
              <a:cxn ang="0">
                <a:pos x="connsiteX2" y="connsiteY2"/>
              </a:cxn>
            </a:cxnLst>
            <a:rect l="l" t="t" r="r" b="b"/>
            <a:pathLst>
              <a:path w="2435510" h="793057">
                <a:moveTo>
                  <a:pt x="2435510" y="0"/>
                </a:moveTo>
                <a:lnTo>
                  <a:pt x="1001072" y="793057"/>
                </a:lnTo>
                <a:lnTo>
                  <a:pt x="0" y="793057"/>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39" name="フリーフォーム 138"/>
          <p:cNvSpPr/>
          <p:nvPr/>
        </p:nvSpPr>
        <p:spPr>
          <a:xfrm>
            <a:off x="2629578" y="3939029"/>
            <a:ext cx="2423269" cy="1848903"/>
          </a:xfrm>
          <a:custGeom>
            <a:avLst/>
            <a:gdLst>
              <a:gd name="connsiteX0" fmla="*/ 2764868 w 2764868"/>
              <a:gd name="connsiteY0" fmla="*/ 0 h 1932807"/>
              <a:gd name="connsiteX1" fmla="*/ 832061 w 2764868"/>
              <a:gd name="connsiteY1" fmla="*/ 1932807 h 1932807"/>
              <a:gd name="connsiteX2" fmla="*/ 0 w 2764868"/>
              <a:gd name="connsiteY2" fmla="*/ 1932807 h 1932807"/>
            </a:gdLst>
            <a:ahLst/>
            <a:cxnLst>
              <a:cxn ang="0">
                <a:pos x="connsiteX0" y="connsiteY0"/>
              </a:cxn>
              <a:cxn ang="0">
                <a:pos x="connsiteX1" y="connsiteY1"/>
              </a:cxn>
              <a:cxn ang="0">
                <a:pos x="connsiteX2" y="connsiteY2"/>
              </a:cxn>
            </a:cxnLst>
            <a:rect l="l" t="t" r="r" b="b"/>
            <a:pathLst>
              <a:path w="2764868" h="1932807">
                <a:moveTo>
                  <a:pt x="2764868" y="0"/>
                </a:moveTo>
                <a:lnTo>
                  <a:pt x="832061" y="1932807"/>
                </a:lnTo>
                <a:lnTo>
                  <a:pt x="0" y="1932807"/>
                </a:lnTo>
              </a:path>
            </a:pathLst>
          </a:cu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40" name="テキスト ボックス 139"/>
          <p:cNvSpPr txBox="1"/>
          <p:nvPr/>
        </p:nvSpPr>
        <p:spPr>
          <a:xfrm>
            <a:off x="672899" y="1518461"/>
            <a:ext cx="5426486"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smtClean="0">
                <a:ln>
                  <a:noFill/>
                </a:ln>
                <a:solidFill>
                  <a:prstClr val="black"/>
                </a:solidFill>
                <a:effectLst/>
                <a:uLnTx/>
                <a:uFillTx/>
                <a:latin typeface="メイリオ"/>
                <a:ea typeface="メイリオ"/>
                <a:cs typeface="+mn-cs"/>
              </a:rPr>
              <a:t>5</a:t>
            </a:r>
            <a:r>
              <a:rPr kumimoji="1" lang="ja-JP" altLang="en-US" sz="2400" b="1" i="0" u="none" strike="noStrike" kern="1200" cap="none" spc="0" normalizeH="0" baseline="0" noProof="0" dirty="0" smtClean="0">
                <a:ln>
                  <a:noFill/>
                </a:ln>
                <a:solidFill>
                  <a:prstClr val="black"/>
                </a:solidFill>
                <a:effectLst/>
                <a:uLnTx/>
                <a:uFillTx/>
                <a:latin typeface="メイリオ"/>
                <a:ea typeface="メイリオ"/>
                <a:cs typeface="+mn-cs"/>
              </a:rPr>
              <a:t>自治体、</a:t>
            </a:r>
            <a:r>
              <a:rPr kumimoji="1" lang="en-US" altLang="ja-JP" sz="2400" b="1" i="0" u="none" strike="noStrike" kern="1200" cap="none" spc="0" normalizeH="0" baseline="0" noProof="0" dirty="0" smtClean="0">
                <a:ln>
                  <a:noFill/>
                </a:ln>
                <a:solidFill>
                  <a:prstClr val="black"/>
                </a:solidFill>
                <a:effectLst/>
                <a:uLnTx/>
                <a:uFillTx/>
                <a:latin typeface="メイリオ"/>
                <a:ea typeface="メイリオ"/>
                <a:cs typeface="+mn-cs"/>
              </a:rPr>
              <a:t>8</a:t>
            </a:r>
            <a:r>
              <a:rPr kumimoji="1" lang="ja-JP" altLang="en-US" sz="2400" b="1" i="0" u="none" strike="noStrike" kern="1200" cap="none" spc="0" normalizeH="0" baseline="0" noProof="0" dirty="0" smtClean="0">
                <a:ln>
                  <a:noFill/>
                </a:ln>
                <a:solidFill>
                  <a:prstClr val="black"/>
                </a:solidFill>
                <a:effectLst/>
                <a:uLnTx/>
                <a:uFillTx/>
                <a:latin typeface="メイリオ"/>
                <a:ea typeface="メイリオ"/>
                <a:cs typeface="+mn-cs"/>
              </a:rPr>
              <a:t>企業、</a:t>
            </a:r>
            <a:r>
              <a:rPr kumimoji="1" lang="en-US" altLang="ja-JP" sz="2400" b="1" i="0" u="none" strike="noStrike" kern="1200" cap="none" spc="0" normalizeH="0" baseline="0" noProof="0" dirty="0" smtClean="0">
                <a:ln>
                  <a:noFill/>
                </a:ln>
                <a:solidFill>
                  <a:prstClr val="black"/>
                </a:solidFill>
                <a:effectLst/>
                <a:uLnTx/>
                <a:uFillTx/>
                <a:latin typeface="メイリオ"/>
                <a:ea typeface="メイリオ"/>
                <a:cs typeface="+mn-cs"/>
              </a:rPr>
              <a:t>9</a:t>
            </a:r>
            <a:r>
              <a:rPr kumimoji="1" lang="ja-JP" altLang="en-US" sz="2400" b="1" i="0" u="none" strike="noStrike" kern="1200" cap="none" spc="0" normalizeH="0" baseline="0" noProof="0" dirty="0" smtClean="0">
                <a:ln>
                  <a:noFill/>
                </a:ln>
                <a:solidFill>
                  <a:prstClr val="black"/>
                </a:solidFill>
                <a:effectLst/>
                <a:uLnTx/>
                <a:uFillTx/>
                <a:latin typeface="メイリオ"/>
                <a:ea typeface="メイリオ"/>
                <a:cs typeface="+mn-cs"/>
              </a:rPr>
              <a:t>テーマで地域連携</a:t>
            </a:r>
            <a:endParaRPr kumimoji="1" lang="ja-JP" altLang="en-US" sz="2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41" name="テキスト ボックス 140"/>
          <p:cNvSpPr txBox="1"/>
          <p:nvPr/>
        </p:nvSpPr>
        <p:spPr>
          <a:xfrm>
            <a:off x="334475" y="812338"/>
            <a:ext cx="8594372" cy="684803"/>
          </a:xfrm>
          <a:prstGeom prst="rect">
            <a:avLst/>
          </a:prstGeom>
          <a:noFill/>
          <a:ln>
            <a:noFill/>
          </a:ln>
        </p:spPr>
        <p:txBody>
          <a:bodyPr wrap="square" rtlCol="0">
            <a:spAutoFit/>
          </a:bodyPr>
          <a:lstStyle/>
          <a:p>
            <a:pPr marL="180000" marR="0" lvl="0" indent="-180000" algn="l" defTabSz="457200" rtl="0" eaLnBrk="1" fontAlgn="auto" latinLnBrk="0" hangingPunct="1">
              <a:lnSpc>
                <a:spcPct val="100000"/>
              </a:lnSpc>
              <a:spcBef>
                <a:spcPts val="0"/>
              </a:spcBef>
              <a:spcAft>
                <a:spcPts val="300"/>
              </a:spcAft>
              <a:buClr>
                <a:schemeClr val="accent2"/>
              </a:buClr>
              <a:buSzTx/>
              <a:buFont typeface="Wingdings" panose="05000000000000000000" pitchFamily="2" charset="2"/>
              <a:buChar char="l"/>
              <a:tabLst/>
              <a:defRPr/>
            </a:pPr>
            <a:r>
              <a:rPr kumimoji="1" lang="ja-JP" altLang="en-US" sz="18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大阪府、大阪市に加え、地域の自治体・市民との連携による実証研究を開始</a:t>
            </a:r>
            <a:endParaRPr kumimoji="1" lang="en-US" altLang="ja-JP" sz="18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endParaRPr>
          </a:p>
          <a:p>
            <a:pPr marL="180000" marR="0" lvl="0" indent="-180000" algn="l" defTabSz="457200" rtl="0" eaLnBrk="1" fontAlgn="auto" latinLnBrk="0" hangingPunct="1">
              <a:lnSpc>
                <a:spcPct val="100000"/>
              </a:lnSpc>
              <a:spcBef>
                <a:spcPts val="0"/>
              </a:spcBef>
              <a:spcAft>
                <a:spcPts val="300"/>
              </a:spcAft>
              <a:buClr>
                <a:schemeClr val="accent2"/>
              </a:buClr>
              <a:buSzTx/>
              <a:buFont typeface="Wingdings" panose="05000000000000000000" pitchFamily="2" charset="2"/>
              <a:buChar char="l"/>
              <a:tabLst/>
              <a:defRPr/>
            </a:pPr>
            <a:r>
              <a:rPr kumimoji="1" lang="ja-JP" altLang="en-US" sz="18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地域の企業で、製品・サービスに向けた施策を開始</a:t>
            </a:r>
            <a:endParaRPr kumimoji="1" lang="en-US" altLang="ja-JP" sz="18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sp>
        <p:nvSpPr>
          <p:cNvPr id="64" name="フリーフォーム 63"/>
          <p:cNvSpPr/>
          <p:nvPr/>
        </p:nvSpPr>
        <p:spPr>
          <a:xfrm flipV="1">
            <a:off x="3852485" y="3539325"/>
            <a:ext cx="1334826" cy="117231"/>
          </a:xfrm>
          <a:custGeom>
            <a:avLst/>
            <a:gdLst>
              <a:gd name="connsiteX0" fmla="*/ 0 w 819806"/>
              <a:gd name="connsiteY0" fmla="*/ 0 h 472965"/>
              <a:gd name="connsiteX1" fmla="*/ 346841 w 819806"/>
              <a:gd name="connsiteY1" fmla="*/ 0 h 472965"/>
              <a:gd name="connsiteX2" fmla="*/ 819806 w 819806"/>
              <a:gd name="connsiteY2" fmla="*/ 472965 h 472965"/>
            </a:gdLst>
            <a:ahLst/>
            <a:cxnLst>
              <a:cxn ang="0">
                <a:pos x="connsiteX0" y="connsiteY0"/>
              </a:cxn>
              <a:cxn ang="0">
                <a:pos x="connsiteX1" y="connsiteY1"/>
              </a:cxn>
              <a:cxn ang="0">
                <a:pos x="connsiteX2" y="connsiteY2"/>
              </a:cxn>
            </a:cxnLst>
            <a:rect l="l" t="t" r="r" b="b"/>
            <a:pathLst>
              <a:path w="819806" h="472965">
                <a:moveTo>
                  <a:pt x="0" y="0"/>
                </a:moveTo>
                <a:lnTo>
                  <a:pt x="346841" y="0"/>
                </a:lnTo>
                <a:lnTo>
                  <a:pt x="819806" y="472965"/>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7" name="角丸四角形 116"/>
          <p:cNvSpPr/>
          <p:nvPr/>
        </p:nvSpPr>
        <p:spPr>
          <a:xfrm>
            <a:off x="3602129" y="5893788"/>
            <a:ext cx="2352391" cy="456736"/>
          </a:xfrm>
          <a:prstGeom prst="roundRect">
            <a:avLst>
              <a:gd name="adj" fmla="val 4903"/>
            </a:avLst>
          </a:prstGeom>
          <a:solidFill>
            <a:schemeClr val="bg1"/>
          </a:solidFill>
          <a:ln w="38100">
            <a:solidFill>
              <a:srgbClr val="FFC8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15" name="テキスト ボックス 114"/>
          <p:cNvSpPr txBox="1"/>
          <p:nvPr/>
        </p:nvSpPr>
        <p:spPr>
          <a:xfrm>
            <a:off x="3689084" y="5966295"/>
            <a:ext cx="964691" cy="296950"/>
          </a:xfrm>
          <a:prstGeom prst="roundRect">
            <a:avLst>
              <a:gd name="adj" fmla="val 50000"/>
            </a:avLst>
          </a:prstGeom>
          <a:solidFill>
            <a:srgbClr val="C00000"/>
          </a:solidFill>
        </p:spPr>
        <p:txBody>
          <a:bodyPr wrap="none" lIns="0" tIns="0" rIns="0" bIns="0" rtlCol="0" anchor="t" anchorCtr="0">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堺  市</a:t>
            </a:r>
            <a:endPar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endParaRPr>
          </a:p>
        </p:txBody>
      </p:sp>
      <p:sp>
        <p:nvSpPr>
          <p:cNvPr id="116" name="テキスト ボックス 115"/>
          <p:cNvSpPr txBox="1"/>
          <p:nvPr/>
        </p:nvSpPr>
        <p:spPr>
          <a:xfrm>
            <a:off x="4700812" y="5992520"/>
            <a:ext cx="1213868" cy="282573"/>
          </a:xfrm>
          <a:prstGeom prst="rect">
            <a:avLst/>
          </a:prstGeom>
          <a:noFill/>
        </p:spPr>
        <p:txBody>
          <a:bodyPr wrap="square" lIns="0" tIns="3600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TW" sz="1600" b="1" i="0" u="none" strike="noStrike" kern="1200" cap="none" spc="0" normalizeH="0" baseline="0" noProof="0" dirty="0">
                <a:ln>
                  <a:noFill/>
                </a:ln>
                <a:solidFill>
                  <a:srgbClr val="C00000"/>
                </a:solidFill>
                <a:effectLst/>
                <a:uLnTx/>
                <a:uFillTx/>
                <a:latin typeface="メイリオ"/>
                <a:ea typeface="メイリオ"/>
                <a:cs typeface="+mn-cs"/>
              </a:rPr>
              <a:t>J-GREEN</a:t>
            </a:r>
            <a:r>
              <a:rPr kumimoji="1" lang="zh-TW" altLang="en-US" sz="1600" b="1" i="0" u="none" strike="noStrike" kern="1200" cap="none" spc="0" normalizeH="0" baseline="0" noProof="0" dirty="0">
                <a:ln>
                  <a:noFill/>
                </a:ln>
                <a:solidFill>
                  <a:srgbClr val="C00000"/>
                </a:solidFill>
                <a:effectLst/>
                <a:uLnTx/>
                <a:uFillTx/>
                <a:latin typeface="メイリオ"/>
                <a:ea typeface="メイリオ"/>
                <a:cs typeface="+mn-cs"/>
              </a:rPr>
              <a:t>堺</a:t>
            </a:r>
          </a:p>
        </p:txBody>
      </p:sp>
    </p:spTree>
    <p:extLst>
      <p:ext uri="{BB962C8B-B14F-4D97-AF65-F5344CB8AC3E}">
        <p14:creationId xmlns:p14="http://schemas.microsoft.com/office/powerpoint/2010/main" val="209182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円/楕円 17"/>
          <p:cNvSpPr/>
          <p:nvPr/>
        </p:nvSpPr>
        <p:spPr>
          <a:xfrm>
            <a:off x="1674495" y="486232"/>
            <a:ext cx="5832648" cy="5832648"/>
          </a:xfrm>
          <a:prstGeom prst="ellipse">
            <a:avLst/>
          </a:prstGeom>
          <a:solidFill>
            <a:schemeClr val="bg1"/>
          </a:solidFill>
          <a:ln w="381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7" name="円/楕円 16"/>
          <p:cNvSpPr/>
          <p:nvPr/>
        </p:nvSpPr>
        <p:spPr>
          <a:xfrm>
            <a:off x="1674495" y="486232"/>
            <a:ext cx="5832648" cy="5832648"/>
          </a:xfrm>
          <a:prstGeom prst="ellipse">
            <a:avLst/>
          </a:prstGeom>
          <a:blipFill>
            <a:blip r:embed="rId2" cstate="print">
              <a:extLst>
                <a:ext uri="{28A0092B-C50C-407E-A947-70E740481C1C}">
                  <a14:useLocalDpi xmlns:a14="http://schemas.microsoft.com/office/drawing/2010/main"/>
                </a:ext>
              </a:extLst>
            </a:blip>
            <a:srcRect/>
            <a:stretch>
              <a:fillRect l="21280" t="71441" r="3411"/>
            </a:stretch>
          </a:blipFill>
          <a:ln w="3810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pic>
        <p:nvPicPr>
          <p:cNvPr id="11" name="図 10"/>
          <p:cNvPicPr>
            <a:picLocks noChangeAspect="1"/>
          </p:cNvPicPr>
          <p:nvPr/>
        </p:nvPicPr>
        <p:blipFill rotWithShape="1">
          <a:blip r:embed="rId3" cstate="print">
            <a:extLst>
              <a:ext uri="{28A0092B-C50C-407E-A947-70E740481C1C}">
                <a14:useLocalDpi xmlns:a14="http://schemas.microsoft.com/office/drawing/2010/main"/>
              </a:ext>
            </a:extLst>
          </a:blip>
          <a:srcRect r="31368" b="24920"/>
          <a:stretch/>
        </p:blipFill>
        <p:spPr>
          <a:xfrm>
            <a:off x="6270498" y="3229271"/>
            <a:ext cx="2873502" cy="3628729"/>
          </a:xfrm>
          <a:prstGeom prst="rect">
            <a:avLst/>
          </a:prstGeom>
        </p:spPr>
      </p:pic>
      <p:pic>
        <p:nvPicPr>
          <p:cNvPr id="12" name="図 11"/>
          <p:cNvPicPr>
            <a:picLocks noChangeAspect="1"/>
          </p:cNvPicPr>
          <p:nvPr/>
        </p:nvPicPr>
        <p:blipFill rotWithShape="1">
          <a:blip r:embed="rId4" cstate="print">
            <a:extLst>
              <a:ext uri="{28A0092B-C50C-407E-A947-70E740481C1C}">
                <a14:useLocalDpi xmlns:a14="http://schemas.microsoft.com/office/drawing/2010/main"/>
              </a:ext>
            </a:extLst>
          </a:blip>
          <a:srcRect l="20955" t="26275"/>
          <a:stretch/>
        </p:blipFill>
        <p:spPr>
          <a:xfrm>
            <a:off x="0" y="265300"/>
            <a:ext cx="3297960" cy="2697082"/>
          </a:xfrm>
          <a:prstGeom prst="rect">
            <a:avLst/>
          </a:prstGeom>
        </p:spPr>
      </p:pic>
      <p:pic>
        <p:nvPicPr>
          <p:cNvPr id="13" name="図 12"/>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166186" y="259620"/>
            <a:ext cx="4977814" cy="2199467"/>
          </a:xfrm>
          <a:prstGeom prst="rect">
            <a:avLst/>
          </a:prstGeom>
        </p:spPr>
      </p:pic>
      <p:sp>
        <p:nvSpPr>
          <p:cNvPr id="14" name="正方形/長方形 13"/>
          <p:cNvSpPr/>
          <p:nvPr/>
        </p:nvSpPr>
        <p:spPr>
          <a:xfrm>
            <a:off x="0" y="3229270"/>
            <a:ext cx="4229228" cy="3628729"/>
          </a:xfrm>
          <a:prstGeom prst="rect">
            <a:avLst/>
          </a:prstGeom>
          <a:blipFill>
            <a:blip r:embed="rId6" cstate="print">
              <a:extLst>
                <a:ext uri="{28A0092B-C50C-407E-A947-70E740481C1C}">
                  <a14:useLocalDpi xmlns:a14="http://schemas.microsoft.com/office/drawing/2010/main"/>
                </a:ext>
              </a:extLst>
            </a:blip>
            <a:srcRect/>
            <a:stretch>
              <a:fillRect r="1280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42"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 name="テキスト ボックス 4"/>
          <p:cNvSpPr txBox="1"/>
          <p:nvPr/>
        </p:nvSpPr>
        <p:spPr>
          <a:xfrm>
            <a:off x="1778853" y="1086012"/>
            <a:ext cx="5586293" cy="1194866"/>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ts val="12500"/>
              </a:lnSpc>
              <a:spcBef>
                <a:spcPts val="0"/>
              </a:spcBef>
              <a:spcAft>
                <a:spcPts val="0"/>
              </a:spcAft>
              <a:buClrTx/>
              <a:buSzTx/>
              <a:buFontTx/>
              <a:buNone/>
              <a:tabLst/>
              <a:defRPr/>
            </a:pPr>
            <a:r>
              <a:rPr kumimoji="1" lang="ja-JP" altLang="en-US" sz="6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大学は</a:t>
            </a:r>
            <a:endParaRPr kumimoji="1" lang="en-US" altLang="ja-JP" sz="6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 name="テキスト ボックス 5"/>
          <p:cNvSpPr txBox="1"/>
          <p:nvPr/>
        </p:nvSpPr>
        <p:spPr>
          <a:xfrm>
            <a:off x="1778853" y="2191381"/>
            <a:ext cx="5586293" cy="1194866"/>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ts val="12500"/>
              </a:lnSpc>
              <a:spcBef>
                <a:spcPts val="0"/>
              </a:spcBef>
              <a:spcAft>
                <a:spcPts val="0"/>
              </a:spcAft>
              <a:buClrTx/>
              <a:buSzTx/>
              <a:buFontTx/>
              <a:buNone/>
              <a:tabLst/>
              <a:defRPr/>
            </a:pPr>
            <a:r>
              <a:rPr kumimoji="1" lang="ja-JP" altLang="en-US" sz="6600" b="1" i="0" u="none" strike="noStrike" kern="1200" cap="none" spc="0" normalizeH="0" baseline="0" noProof="0" dirty="0" smtClean="0">
                <a:ln>
                  <a:noFill/>
                </a:ln>
                <a:solidFill>
                  <a:srgbClr val="C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共創</a:t>
            </a:r>
            <a:r>
              <a:rPr kumimoji="1" lang="ja-JP" altLang="en-US" sz="6600" b="1" i="0" u="none" strike="noStrike" kern="1200" cap="none" spc="0" normalizeH="0" baseline="0" noProof="0" dirty="0" smtClean="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の</a:t>
            </a:r>
            <a:endParaRPr kumimoji="1" lang="en-US" altLang="ja-JP" sz="80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 name="テキスト ボックス 7"/>
          <p:cNvSpPr txBox="1"/>
          <p:nvPr/>
        </p:nvSpPr>
        <p:spPr>
          <a:xfrm>
            <a:off x="1778853" y="3338290"/>
            <a:ext cx="5586293" cy="1194866"/>
          </a:xfrm>
          <a:prstGeom prst="rect">
            <a:avLst/>
          </a:prstGeom>
          <a:noFill/>
        </p:spPr>
        <p:txBody>
          <a:bodyPr wrap="none" lIns="0" tIns="0" rIns="0" bIns="0" rtlCol="0" anchor="ctr" anchorCtr="0">
            <a:noAutofit/>
          </a:bodyPr>
          <a:lstStyle/>
          <a:p>
            <a:pPr marL="0" marR="0" lvl="0" indent="0" algn="ctr" defTabSz="914400" rtl="0" eaLnBrk="1" fontAlgn="auto" latinLnBrk="0" hangingPunct="1">
              <a:lnSpc>
                <a:spcPts val="12500"/>
              </a:lnSpc>
              <a:spcBef>
                <a:spcPts val="0"/>
              </a:spcBef>
              <a:spcAft>
                <a:spcPts val="0"/>
              </a:spcAft>
              <a:buClrTx/>
              <a:buSzTx/>
              <a:buFontTx/>
              <a:buNone/>
              <a:tabLst/>
              <a:defRPr/>
            </a:pPr>
            <a:r>
              <a:rPr kumimoji="1" lang="ja-JP" altLang="en-US" sz="66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時代へ</a:t>
            </a:r>
            <a:r>
              <a:rPr kumimoji="1" lang="en-US" altLang="ja-JP" sz="8000" b="1" i="0" u="none" strike="noStrike" kern="1200" cap="none" spc="0" normalizeH="0" baseline="0" noProof="0" dirty="0" smtClean="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8000" b="1" i="0" u="none" strike="noStrike" kern="1200" cap="none" spc="0" normalizeH="0" baseline="0" noProof="0" dirty="0">
              <a:ln>
                <a:noFill/>
              </a:ln>
              <a:solidFill>
                <a:sysClr val="windowText" lastClr="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79912578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角丸四角形 67"/>
          <p:cNvSpPr/>
          <p:nvPr/>
        </p:nvSpPr>
        <p:spPr>
          <a:xfrm>
            <a:off x="268941" y="845890"/>
            <a:ext cx="8659906" cy="1043666"/>
          </a:xfrm>
          <a:prstGeom prst="roundRect">
            <a:avLst>
              <a:gd name="adj" fmla="val 6063"/>
            </a:avLst>
          </a:prstGeom>
          <a:solidFill>
            <a:srgbClr val="21713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2" name="タイトル 1"/>
          <p:cNvSpPr>
            <a:spLocks noGrp="1"/>
          </p:cNvSpPr>
          <p:nvPr>
            <p:ph type="title"/>
          </p:nvPr>
        </p:nvSpPr>
        <p:spPr/>
        <p:txBody>
          <a:bodyPr/>
          <a:lstStyle/>
          <a:p>
            <a:r>
              <a:rPr lang="ja-JP" altLang="en-US" dirty="0"/>
              <a:t>大阪アプローチが目指す経済効果</a:t>
            </a:r>
            <a:endParaRPr kumimoji="1" lang="ja-JP" altLang="en-US" dirty="0"/>
          </a:p>
        </p:txBody>
      </p:sp>
      <p:sp>
        <p:nvSpPr>
          <p:cNvPr id="64" name="テキスト ボックス 63"/>
          <p:cNvSpPr txBox="1"/>
          <p:nvPr/>
        </p:nvSpPr>
        <p:spPr>
          <a:xfrm>
            <a:off x="334475" y="812338"/>
            <a:ext cx="8594372" cy="1077218"/>
          </a:xfrm>
          <a:prstGeom prst="rect">
            <a:avLst/>
          </a:prstGeom>
          <a:noFill/>
          <a:ln>
            <a:noFill/>
          </a:ln>
        </p:spPr>
        <p:txBody>
          <a:bodyPr wrap="square" rtlCol="0">
            <a:spAutoFit/>
          </a:bodyPr>
          <a:lstStyle/>
          <a:p>
            <a:pPr marL="180000" marR="0" lvl="0" indent="-180000" algn="l" defTabSz="914400" rtl="0" eaLnBrk="1" fontAlgn="auto" latinLnBrk="0" hangingPunct="1">
              <a:lnSpc>
                <a:spcPct val="100000"/>
              </a:lnSpc>
              <a:spcBef>
                <a:spcPts val="0"/>
              </a:spcBef>
              <a:spcAft>
                <a:spcPts val="600"/>
              </a:spcAft>
              <a:buClr>
                <a:schemeClr val="accent2"/>
              </a:buClr>
              <a:buSzTx/>
              <a:buFont typeface="Wingdings" panose="05000000000000000000" pitchFamily="2" charset="2"/>
              <a:buChar char="l"/>
              <a:tabLst/>
              <a:defRPr/>
            </a:pPr>
            <a:r>
              <a:rPr kumimoji="1" lang="ja-JP" altLang="en-US" sz="18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2020</a:t>
            </a:r>
            <a:r>
              <a:rPr kumimoji="1" lang="ja-JP" altLang="en-US" sz="18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年   ：</a:t>
            </a:r>
            <a:r>
              <a:rPr kumimoji="1" lang="ja-JP" altLang="en-US" sz="18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試作・開発の雇用から、初期の販売売上</a:t>
            </a:r>
            <a:endParaRPr kumimoji="1" lang="en-US" altLang="ja-JP" sz="18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a:p>
            <a:pPr marL="180000" marR="0" lvl="0" indent="-180000" algn="l" defTabSz="914400" rtl="0" eaLnBrk="1" fontAlgn="auto" latinLnBrk="0" hangingPunct="1">
              <a:lnSpc>
                <a:spcPct val="100000"/>
              </a:lnSpc>
              <a:spcBef>
                <a:spcPts val="0"/>
              </a:spcBef>
              <a:spcAft>
                <a:spcPts val="600"/>
              </a:spcAft>
              <a:buClr>
                <a:schemeClr val="accent2"/>
              </a:buClr>
              <a:buSzTx/>
              <a:buFont typeface="Wingdings" panose="05000000000000000000" pitchFamily="2" charset="2"/>
              <a:buChar char="l"/>
              <a:tabLst/>
              <a:defRPr/>
            </a:pPr>
            <a:r>
              <a:rPr kumimoji="1" lang="ja-JP" altLang="en-US" sz="18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a:t>
            </a:r>
            <a:r>
              <a:rPr kumimoji="1" lang="en-US" altLang="ja-JP" sz="18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2030</a:t>
            </a:r>
            <a:r>
              <a:rPr kumimoji="1" lang="ja-JP" altLang="en-US" sz="18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年   ：</a:t>
            </a:r>
            <a:r>
              <a:rPr kumimoji="1" lang="ja-JP" altLang="en-US" sz="18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事業拡大による雇用、販売</a:t>
            </a:r>
            <a:r>
              <a:rPr kumimoji="1" lang="ja-JP" altLang="en-US" sz="18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売上が増加</a:t>
            </a:r>
            <a:endParaRPr kumimoji="1" lang="en-US" altLang="ja-JP" sz="18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a:p>
            <a:pPr marL="180000" marR="0" lvl="0" indent="-180000" algn="l" defTabSz="914400" rtl="0" eaLnBrk="1" fontAlgn="auto" latinLnBrk="0" hangingPunct="1">
              <a:lnSpc>
                <a:spcPct val="100000"/>
              </a:lnSpc>
              <a:spcBef>
                <a:spcPts val="0"/>
              </a:spcBef>
              <a:spcAft>
                <a:spcPts val="600"/>
              </a:spcAft>
              <a:buClr>
                <a:schemeClr val="accent2"/>
              </a:buClr>
              <a:buSzTx/>
              <a:buFont typeface="Wingdings" panose="05000000000000000000" pitchFamily="2" charset="2"/>
              <a:buChar char="l"/>
              <a:tabLst/>
              <a:defRPr/>
            </a:pPr>
            <a:r>
              <a:rPr kumimoji="1" lang="ja-JP" altLang="en-US" sz="18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　 </a:t>
            </a:r>
            <a:r>
              <a:rPr kumimoji="1" lang="en-US" altLang="ja-JP" sz="18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2030</a:t>
            </a:r>
            <a:r>
              <a:rPr kumimoji="1" lang="ja-JP" altLang="en-US" sz="18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rPr>
              <a:t>年～：これらに加え、社会寿命の延伸を</a:t>
            </a:r>
            <a:r>
              <a:rPr kumimoji="1" lang="ja-JP" altLang="en-US" sz="1800" b="1" i="0" u="none" strike="noStrike" kern="1200" cap="none" spc="0" normalizeH="0" baseline="0" noProof="0" dirty="0" smtClean="0">
                <a:ln>
                  <a:noFill/>
                </a:ln>
                <a:solidFill>
                  <a:schemeClr val="bg1"/>
                </a:solidFill>
                <a:effectLst/>
                <a:uLnTx/>
                <a:uFillTx/>
                <a:latin typeface="Meiryo UI" panose="020B0604030504040204" pitchFamily="50" charset="-128"/>
                <a:ea typeface="Meiryo UI" panose="020B0604030504040204" pitchFamily="50" charset="-128"/>
                <a:cs typeface="+mn-cs"/>
              </a:rPr>
              <a:t>目指す</a:t>
            </a:r>
            <a:endParaRPr kumimoji="1" lang="en-US" altLang="ja-JP" sz="1800" b="1" i="0" u="none" strike="noStrike" kern="1200" cap="none" spc="0" normalizeH="0" baseline="0" noProof="0" dirty="0">
              <a:ln>
                <a:noFill/>
              </a:ln>
              <a:solidFill>
                <a:schemeClr val="bg1"/>
              </a:solidFill>
              <a:effectLst/>
              <a:uLnTx/>
              <a:uFillTx/>
              <a:latin typeface="Meiryo UI" panose="020B0604030504040204" pitchFamily="50" charset="-128"/>
              <a:ea typeface="Meiryo UI" panose="020B0604030504040204" pitchFamily="50" charset="-128"/>
              <a:cs typeface="+mn-cs"/>
            </a:endParaRPr>
          </a:p>
        </p:txBody>
      </p:sp>
      <p:graphicFrame>
        <p:nvGraphicFramePr>
          <p:cNvPr id="8" name="グラフ 7"/>
          <p:cNvGraphicFramePr>
            <a:graphicFrameLocks/>
          </p:cNvGraphicFramePr>
          <p:nvPr>
            <p:extLst>
              <p:ext uri="{D42A27DB-BD31-4B8C-83A1-F6EECF244321}">
                <p14:modId xmlns:p14="http://schemas.microsoft.com/office/powerpoint/2010/main" val="1347110632"/>
              </p:ext>
            </p:extLst>
          </p:nvPr>
        </p:nvGraphicFramePr>
        <p:xfrm>
          <a:off x="4631661" y="2204272"/>
          <a:ext cx="4195816" cy="328581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グラフ 8"/>
          <p:cNvGraphicFramePr>
            <a:graphicFrameLocks/>
          </p:cNvGraphicFramePr>
          <p:nvPr>
            <p:extLst>
              <p:ext uri="{D42A27DB-BD31-4B8C-83A1-F6EECF244321}">
                <p14:modId xmlns:p14="http://schemas.microsoft.com/office/powerpoint/2010/main" val="1904924093"/>
              </p:ext>
            </p:extLst>
          </p:nvPr>
        </p:nvGraphicFramePr>
        <p:xfrm>
          <a:off x="334475" y="2204272"/>
          <a:ext cx="4036558" cy="3285809"/>
        </p:xfrm>
        <a:graphic>
          <a:graphicData uri="http://schemas.openxmlformats.org/drawingml/2006/chart">
            <c:chart xmlns:c="http://schemas.openxmlformats.org/drawingml/2006/chart" xmlns:r="http://schemas.openxmlformats.org/officeDocument/2006/relationships" r:id="rId3"/>
          </a:graphicData>
        </a:graphic>
      </p:graphicFrame>
      <p:sp>
        <p:nvSpPr>
          <p:cNvPr id="3" name="テキスト ボックス 2"/>
          <p:cNvSpPr txBox="1"/>
          <p:nvPr/>
        </p:nvSpPr>
        <p:spPr>
          <a:xfrm flipH="1">
            <a:off x="507776" y="2214321"/>
            <a:ext cx="532563" cy="184666"/>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億円</a:t>
            </a:r>
            <a:r>
              <a:rPr kumimoji="1" lang="en-US" altLang="ja-JP" sz="12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sp>
        <p:nvSpPr>
          <p:cNvPr id="11" name="テキスト ボックス 10"/>
          <p:cNvSpPr txBox="1"/>
          <p:nvPr/>
        </p:nvSpPr>
        <p:spPr>
          <a:xfrm flipH="1">
            <a:off x="4920677" y="2215997"/>
            <a:ext cx="532563" cy="184666"/>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a:t>
            </a:r>
            <a:r>
              <a:rPr kumimoji="1" lang="ja-JP" altLang="en-US" sz="12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人</a:t>
            </a:r>
            <a:r>
              <a:rPr kumimoji="1" lang="en-US" altLang="ja-JP" sz="1200" b="1" i="0" u="none" strike="noStrike" kern="1200" cap="none" spc="0" normalizeH="0" baseline="0" noProof="0" dirty="0" smtClean="0">
                <a:ln>
                  <a:noFill/>
                </a:ln>
                <a:solidFill>
                  <a:prstClr val="black"/>
                </a:solidFill>
                <a:effectLst/>
                <a:uLnTx/>
                <a:uFillTx/>
                <a:latin typeface="Meiryo UI" panose="020B0604030504040204" pitchFamily="50" charset="-128"/>
                <a:ea typeface="Meiryo UI" panose="020B0604030504040204" pitchFamily="50" charset="-128"/>
                <a:cs typeface="+mn-cs"/>
              </a:rPr>
              <a:t>]</a:t>
            </a:r>
            <a:endParaRPr kumimoji="1" lang="ja-JP" altLang="en-US" sz="1200" b="1" i="0" u="none" strike="noStrike" kern="1200" cap="none" spc="0" normalizeH="0" baseline="0" noProof="0" dirty="0">
              <a:ln>
                <a:noFill/>
              </a:ln>
              <a:solidFill>
                <a:prstClr val="black"/>
              </a:solidFill>
              <a:effectLst/>
              <a:uLnTx/>
              <a:uFillTx/>
              <a:latin typeface="Meiryo UI" panose="020B0604030504040204" pitchFamily="50" charset="-128"/>
              <a:ea typeface="Meiryo UI" panose="020B0604030504040204" pitchFamily="50" charset="-128"/>
              <a:cs typeface="+mn-cs"/>
            </a:endParaRPr>
          </a:p>
        </p:txBody>
      </p:sp>
      <p:pic>
        <p:nvPicPr>
          <p:cNvPr id="4" name="図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5135193"/>
            <a:ext cx="9144000" cy="1294410"/>
          </a:xfrm>
          <a:prstGeom prst="rect">
            <a:avLst/>
          </a:prstGeom>
        </p:spPr>
      </p:pic>
      <p:sp>
        <p:nvSpPr>
          <p:cNvPr id="6" name="テキスト ボックス 5"/>
          <p:cNvSpPr txBox="1"/>
          <p:nvPr/>
        </p:nvSpPr>
        <p:spPr>
          <a:xfrm>
            <a:off x="1494806" y="2228561"/>
            <a:ext cx="1040575" cy="276999"/>
          </a:xfrm>
          <a:prstGeom prst="rect">
            <a:avLst/>
          </a:prstGeom>
          <a:solidFill>
            <a:schemeClr val="accent6">
              <a:lumMod val="75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n-cs"/>
              </a:rPr>
              <a:t>経済効果</a:t>
            </a:r>
            <a:endParaRPr kumimoji="1" lang="ja-JP" altLang="en-US" sz="18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3" name="テキスト ボックス 12"/>
          <p:cNvSpPr txBox="1"/>
          <p:nvPr/>
        </p:nvSpPr>
        <p:spPr>
          <a:xfrm>
            <a:off x="5814504" y="2228561"/>
            <a:ext cx="1031621" cy="276999"/>
          </a:xfrm>
          <a:prstGeom prst="rect">
            <a:avLst/>
          </a:prstGeom>
          <a:solidFill>
            <a:srgbClr val="C00000"/>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Meiryo UI" panose="020B0604030504040204" pitchFamily="50" charset="-128"/>
                <a:ea typeface="Meiryo UI" panose="020B0604030504040204" pitchFamily="50" charset="-128"/>
                <a:cs typeface="+mn-cs"/>
              </a:rPr>
              <a:t>雇用拡大</a:t>
            </a:r>
            <a:endParaRPr kumimoji="1" lang="ja-JP" altLang="en-US" sz="1800" b="1" i="0" u="none" strike="noStrike" kern="1200" cap="none" spc="0" normalizeH="0" baseline="0" noProof="0" dirty="0">
              <a:ln>
                <a:noFill/>
              </a:ln>
              <a:solidFill>
                <a:prstClr val="white"/>
              </a:solidFill>
              <a:effectLst/>
              <a:uLnTx/>
              <a:uFillTx/>
              <a:latin typeface="Meiryo UI" panose="020B0604030504040204" pitchFamily="50" charset="-128"/>
              <a:ea typeface="Meiryo UI" panose="020B0604030504040204" pitchFamily="50" charset="-128"/>
              <a:cs typeface="+mn-cs"/>
            </a:endParaRPr>
          </a:p>
        </p:txBody>
      </p:sp>
      <p:sp>
        <p:nvSpPr>
          <p:cNvPr id="14" name="Freeform 5"/>
          <p:cNvSpPr>
            <a:spLocks/>
          </p:cNvSpPr>
          <p:nvPr/>
        </p:nvSpPr>
        <p:spPr bwMode="auto">
          <a:xfrm>
            <a:off x="1257300" y="2021116"/>
            <a:ext cx="1883723" cy="1589087"/>
          </a:xfrm>
          <a:custGeom>
            <a:avLst/>
            <a:gdLst>
              <a:gd name="T0" fmla="*/ 1234 w 1277"/>
              <a:gd name="T1" fmla="*/ 0 h 1001"/>
              <a:gd name="T2" fmla="*/ 1059 w 1277"/>
              <a:gd name="T3" fmla="*/ 192 h 1001"/>
              <a:gd name="T4" fmla="*/ 1043 w 1277"/>
              <a:gd name="T5" fmla="*/ 222 h 1001"/>
              <a:gd name="T6" fmla="*/ 998 w 1277"/>
              <a:gd name="T7" fmla="*/ 297 h 1001"/>
              <a:gd name="T8" fmla="*/ 949 w 1277"/>
              <a:gd name="T9" fmla="*/ 366 h 1001"/>
              <a:gd name="T10" fmla="*/ 909 w 1277"/>
              <a:gd name="T11" fmla="*/ 417 h 1001"/>
              <a:gd name="T12" fmla="*/ 861 w 1277"/>
              <a:gd name="T13" fmla="*/ 470 h 1001"/>
              <a:gd name="T14" fmla="*/ 808 w 1277"/>
              <a:gd name="T15" fmla="*/ 527 h 1001"/>
              <a:gd name="T16" fmla="*/ 745 w 1277"/>
              <a:gd name="T17" fmla="*/ 584 h 1001"/>
              <a:gd name="T18" fmla="*/ 676 w 1277"/>
              <a:gd name="T19" fmla="*/ 643 h 1001"/>
              <a:gd name="T20" fmla="*/ 597 w 1277"/>
              <a:gd name="T21" fmla="*/ 703 h 1001"/>
              <a:gd name="T22" fmla="*/ 510 w 1277"/>
              <a:gd name="T23" fmla="*/ 761 h 1001"/>
              <a:gd name="T24" fmla="*/ 414 w 1277"/>
              <a:gd name="T25" fmla="*/ 818 h 1001"/>
              <a:gd name="T26" fmla="*/ 309 w 1277"/>
              <a:gd name="T27" fmla="*/ 873 h 1001"/>
              <a:gd name="T28" fmla="*/ 193 w 1277"/>
              <a:gd name="T29" fmla="*/ 927 h 1001"/>
              <a:gd name="T30" fmla="*/ 67 w 1277"/>
              <a:gd name="T31" fmla="*/ 977 h 1001"/>
              <a:gd name="T32" fmla="*/ 0 w 1277"/>
              <a:gd name="T33" fmla="*/ 1001 h 1001"/>
              <a:gd name="T34" fmla="*/ 75 w 1277"/>
              <a:gd name="T35" fmla="*/ 988 h 1001"/>
              <a:gd name="T36" fmla="*/ 195 w 1277"/>
              <a:gd name="T37" fmla="*/ 960 h 1001"/>
              <a:gd name="T38" fmla="*/ 271 w 1277"/>
              <a:gd name="T39" fmla="*/ 937 h 1001"/>
              <a:gd name="T40" fmla="*/ 354 w 1277"/>
              <a:gd name="T41" fmla="*/ 909 h 1001"/>
              <a:gd name="T42" fmla="*/ 444 w 1277"/>
              <a:gd name="T43" fmla="*/ 873 h 1001"/>
              <a:gd name="T44" fmla="*/ 540 w 1277"/>
              <a:gd name="T45" fmla="*/ 830 h 1001"/>
              <a:gd name="T46" fmla="*/ 638 w 1277"/>
              <a:gd name="T47" fmla="*/ 779 h 1001"/>
              <a:gd name="T48" fmla="*/ 737 w 1277"/>
              <a:gd name="T49" fmla="*/ 719 h 1001"/>
              <a:gd name="T50" fmla="*/ 836 w 1277"/>
              <a:gd name="T51" fmla="*/ 649 h 1001"/>
              <a:gd name="T52" fmla="*/ 933 w 1277"/>
              <a:gd name="T53" fmla="*/ 569 h 1001"/>
              <a:gd name="T54" fmla="*/ 981 w 1277"/>
              <a:gd name="T55" fmla="*/ 525 h 1001"/>
              <a:gd name="T56" fmla="*/ 1026 w 1277"/>
              <a:gd name="T57" fmla="*/ 477 h 1001"/>
              <a:gd name="T58" fmla="*/ 1071 w 1277"/>
              <a:gd name="T59" fmla="*/ 428 h 1001"/>
              <a:gd name="T60" fmla="*/ 1114 w 1277"/>
              <a:gd name="T61" fmla="*/ 375 h 1001"/>
              <a:gd name="T62" fmla="*/ 1155 w 1277"/>
              <a:gd name="T63" fmla="*/ 319 h 1001"/>
              <a:gd name="T64" fmla="*/ 1194 w 1277"/>
              <a:gd name="T65" fmla="*/ 260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7" h="1001">
                <a:moveTo>
                  <a:pt x="1277" y="301"/>
                </a:moveTo>
                <a:lnTo>
                  <a:pt x="1234" y="0"/>
                </a:lnTo>
                <a:lnTo>
                  <a:pt x="969" y="148"/>
                </a:lnTo>
                <a:lnTo>
                  <a:pt x="1059" y="192"/>
                </a:lnTo>
                <a:lnTo>
                  <a:pt x="1059" y="192"/>
                </a:lnTo>
                <a:lnTo>
                  <a:pt x="1043" y="222"/>
                </a:lnTo>
                <a:lnTo>
                  <a:pt x="1024" y="256"/>
                </a:lnTo>
                <a:lnTo>
                  <a:pt x="998" y="297"/>
                </a:lnTo>
                <a:lnTo>
                  <a:pt x="967" y="342"/>
                </a:lnTo>
                <a:lnTo>
                  <a:pt x="949" y="366"/>
                </a:lnTo>
                <a:lnTo>
                  <a:pt x="930" y="391"/>
                </a:lnTo>
                <a:lnTo>
                  <a:pt x="909" y="417"/>
                </a:lnTo>
                <a:lnTo>
                  <a:pt x="886" y="443"/>
                </a:lnTo>
                <a:lnTo>
                  <a:pt x="861" y="470"/>
                </a:lnTo>
                <a:lnTo>
                  <a:pt x="835" y="499"/>
                </a:lnTo>
                <a:lnTo>
                  <a:pt x="808" y="527"/>
                </a:lnTo>
                <a:lnTo>
                  <a:pt x="777" y="556"/>
                </a:lnTo>
                <a:lnTo>
                  <a:pt x="745" y="584"/>
                </a:lnTo>
                <a:lnTo>
                  <a:pt x="711" y="614"/>
                </a:lnTo>
                <a:lnTo>
                  <a:pt x="676" y="643"/>
                </a:lnTo>
                <a:lnTo>
                  <a:pt x="637" y="673"/>
                </a:lnTo>
                <a:lnTo>
                  <a:pt x="597" y="703"/>
                </a:lnTo>
                <a:lnTo>
                  <a:pt x="555" y="731"/>
                </a:lnTo>
                <a:lnTo>
                  <a:pt x="510" y="761"/>
                </a:lnTo>
                <a:lnTo>
                  <a:pt x="464" y="789"/>
                </a:lnTo>
                <a:lnTo>
                  <a:pt x="414" y="818"/>
                </a:lnTo>
                <a:lnTo>
                  <a:pt x="362" y="846"/>
                </a:lnTo>
                <a:lnTo>
                  <a:pt x="309" y="873"/>
                </a:lnTo>
                <a:lnTo>
                  <a:pt x="252" y="901"/>
                </a:lnTo>
                <a:lnTo>
                  <a:pt x="193" y="927"/>
                </a:lnTo>
                <a:lnTo>
                  <a:pt x="131" y="953"/>
                </a:lnTo>
                <a:lnTo>
                  <a:pt x="67" y="977"/>
                </a:lnTo>
                <a:lnTo>
                  <a:pt x="0" y="1001"/>
                </a:lnTo>
                <a:lnTo>
                  <a:pt x="0" y="1001"/>
                </a:lnTo>
                <a:lnTo>
                  <a:pt x="34" y="996"/>
                </a:lnTo>
                <a:lnTo>
                  <a:pt x="75" y="988"/>
                </a:lnTo>
                <a:lnTo>
                  <a:pt x="130" y="976"/>
                </a:lnTo>
                <a:lnTo>
                  <a:pt x="195" y="960"/>
                </a:lnTo>
                <a:lnTo>
                  <a:pt x="232" y="950"/>
                </a:lnTo>
                <a:lnTo>
                  <a:pt x="271" y="937"/>
                </a:lnTo>
                <a:lnTo>
                  <a:pt x="312" y="924"/>
                </a:lnTo>
                <a:lnTo>
                  <a:pt x="354" y="909"/>
                </a:lnTo>
                <a:lnTo>
                  <a:pt x="399" y="892"/>
                </a:lnTo>
                <a:lnTo>
                  <a:pt x="444" y="873"/>
                </a:lnTo>
                <a:lnTo>
                  <a:pt x="492" y="853"/>
                </a:lnTo>
                <a:lnTo>
                  <a:pt x="540" y="830"/>
                </a:lnTo>
                <a:lnTo>
                  <a:pt x="589" y="806"/>
                </a:lnTo>
                <a:lnTo>
                  <a:pt x="638" y="779"/>
                </a:lnTo>
                <a:lnTo>
                  <a:pt x="688" y="750"/>
                </a:lnTo>
                <a:lnTo>
                  <a:pt x="737" y="719"/>
                </a:lnTo>
                <a:lnTo>
                  <a:pt x="787" y="686"/>
                </a:lnTo>
                <a:lnTo>
                  <a:pt x="836" y="649"/>
                </a:lnTo>
                <a:lnTo>
                  <a:pt x="885" y="610"/>
                </a:lnTo>
                <a:lnTo>
                  <a:pt x="933" y="569"/>
                </a:lnTo>
                <a:lnTo>
                  <a:pt x="957" y="547"/>
                </a:lnTo>
                <a:lnTo>
                  <a:pt x="981" y="525"/>
                </a:lnTo>
                <a:lnTo>
                  <a:pt x="1004" y="501"/>
                </a:lnTo>
                <a:lnTo>
                  <a:pt x="1026" y="477"/>
                </a:lnTo>
                <a:lnTo>
                  <a:pt x="1049" y="453"/>
                </a:lnTo>
                <a:lnTo>
                  <a:pt x="1071" y="428"/>
                </a:lnTo>
                <a:lnTo>
                  <a:pt x="1092" y="402"/>
                </a:lnTo>
                <a:lnTo>
                  <a:pt x="1114" y="375"/>
                </a:lnTo>
                <a:lnTo>
                  <a:pt x="1135" y="347"/>
                </a:lnTo>
                <a:lnTo>
                  <a:pt x="1155" y="319"/>
                </a:lnTo>
                <a:lnTo>
                  <a:pt x="1174" y="289"/>
                </a:lnTo>
                <a:lnTo>
                  <a:pt x="1194" y="260"/>
                </a:lnTo>
                <a:lnTo>
                  <a:pt x="1277" y="301"/>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18" name="Freeform 5"/>
          <p:cNvSpPr>
            <a:spLocks/>
          </p:cNvSpPr>
          <p:nvPr/>
        </p:nvSpPr>
        <p:spPr bwMode="auto">
          <a:xfrm>
            <a:off x="5674920" y="2021116"/>
            <a:ext cx="1883723" cy="1589087"/>
          </a:xfrm>
          <a:custGeom>
            <a:avLst/>
            <a:gdLst>
              <a:gd name="T0" fmla="*/ 1234 w 1277"/>
              <a:gd name="T1" fmla="*/ 0 h 1001"/>
              <a:gd name="T2" fmla="*/ 1059 w 1277"/>
              <a:gd name="T3" fmla="*/ 192 h 1001"/>
              <a:gd name="T4" fmla="*/ 1043 w 1277"/>
              <a:gd name="T5" fmla="*/ 222 h 1001"/>
              <a:gd name="T6" fmla="*/ 998 w 1277"/>
              <a:gd name="T7" fmla="*/ 297 h 1001"/>
              <a:gd name="T8" fmla="*/ 949 w 1277"/>
              <a:gd name="T9" fmla="*/ 366 h 1001"/>
              <a:gd name="T10" fmla="*/ 909 w 1277"/>
              <a:gd name="T11" fmla="*/ 417 h 1001"/>
              <a:gd name="T12" fmla="*/ 861 w 1277"/>
              <a:gd name="T13" fmla="*/ 470 h 1001"/>
              <a:gd name="T14" fmla="*/ 808 w 1277"/>
              <a:gd name="T15" fmla="*/ 527 h 1001"/>
              <a:gd name="T16" fmla="*/ 745 w 1277"/>
              <a:gd name="T17" fmla="*/ 584 h 1001"/>
              <a:gd name="T18" fmla="*/ 676 w 1277"/>
              <a:gd name="T19" fmla="*/ 643 h 1001"/>
              <a:gd name="T20" fmla="*/ 597 w 1277"/>
              <a:gd name="T21" fmla="*/ 703 h 1001"/>
              <a:gd name="T22" fmla="*/ 510 w 1277"/>
              <a:gd name="T23" fmla="*/ 761 h 1001"/>
              <a:gd name="T24" fmla="*/ 414 w 1277"/>
              <a:gd name="T25" fmla="*/ 818 h 1001"/>
              <a:gd name="T26" fmla="*/ 309 w 1277"/>
              <a:gd name="T27" fmla="*/ 873 h 1001"/>
              <a:gd name="T28" fmla="*/ 193 w 1277"/>
              <a:gd name="T29" fmla="*/ 927 h 1001"/>
              <a:gd name="T30" fmla="*/ 67 w 1277"/>
              <a:gd name="T31" fmla="*/ 977 h 1001"/>
              <a:gd name="T32" fmla="*/ 0 w 1277"/>
              <a:gd name="T33" fmla="*/ 1001 h 1001"/>
              <a:gd name="T34" fmla="*/ 75 w 1277"/>
              <a:gd name="T35" fmla="*/ 988 h 1001"/>
              <a:gd name="T36" fmla="*/ 195 w 1277"/>
              <a:gd name="T37" fmla="*/ 960 h 1001"/>
              <a:gd name="T38" fmla="*/ 271 w 1277"/>
              <a:gd name="T39" fmla="*/ 937 h 1001"/>
              <a:gd name="T40" fmla="*/ 354 w 1277"/>
              <a:gd name="T41" fmla="*/ 909 h 1001"/>
              <a:gd name="T42" fmla="*/ 444 w 1277"/>
              <a:gd name="T43" fmla="*/ 873 h 1001"/>
              <a:gd name="T44" fmla="*/ 540 w 1277"/>
              <a:gd name="T45" fmla="*/ 830 h 1001"/>
              <a:gd name="T46" fmla="*/ 638 w 1277"/>
              <a:gd name="T47" fmla="*/ 779 h 1001"/>
              <a:gd name="T48" fmla="*/ 737 w 1277"/>
              <a:gd name="T49" fmla="*/ 719 h 1001"/>
              <a:gd name="T50" fmla="*/ 836 w 1277"/>
              <a:gd name="T51" fmla="*/ 649 h 1001"/>
              <a:gd name="T52" fmla="*/ 933 w 1277"/>
              <a:gd name="T53" fmla="*/ 569 h 1001"/>
              <a:gd name="T54" fmla="*/ 981 w 1277"/>
              <a:gd name="T55" fmla="*/ 525 h 1001"/>
              <a:gd name="T56" fmla="*/ 1026 w 1277"/>
              <a:gd name="T57" fmla="*/ 477 h 1001"/>
              <a:gd name="T58" fmla="*/ 1071 w 1277"/>
              <a:gd name="T59" fmla="*/ 428 h 1001"/>
              <a:gd name="T60" fmla="*/ 1114 w 1277"/>
              <a:gd name="T61" fmla="*/ 375 h 1001"/>
              <a:gd name="T62" fmla="*/ 1155 w 1277"/>
              <a:gd name="T63" fmla="*/ 319 h 1001"/>
              <a:gd name="T64" fmla="*/ 1194 w 1277"/>
              <a:gd name="T65" fmla="*/ 260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77" h="1001">
                <a:moveTo>
                  <a:pt x="1277" y="301"/>
                </a:moveTo>
                <a:lnTo>
                  <a:pt x="1234" y="0"/>
                </a:lnTo>
                <a:lnTo>
                  <a:pt x="969" y="148"/>
                </a:lnTo>
                <a:lnTo>
                  <a:pt x="1059" y="192"/>
                </a:lnTo>
                <a:lnTo>
                  <a:pt x="1059" y="192"/>
                </a:lnTo>
                <a:lnTo>
                  <a:pt x="1043" y="222"/>
                </a:lnTo>
                <a:lnTo>
                  <a:pt x="1024" y="256"/>
                </a:lnTo>
                <a:lnTo>
                  <a:pt x="998" y="297"/>
                </a:lnTo>
                <a:lnTo>
                  <a:pt x="967" y="342"/>
                </a:lnTo>
                <a:lnTo>
                  <a:pt x="949" y="366"/>
                </a:lnTo>
                <a:lnTo>
                  <a:pt x="930" y="391"/>
                </a:lnTo>
                <a:lnTo>
                  <a:pt x="909" y="417"/>
                </a:lnTo>
                <a:lnTo>
                  <a:pt x="886" y="443"/>
                </a:lnTo>
                <a:lnTo>
                  <a:pt x="861" y="470"/>
                </a:lnTo>
                <a:lnTo>
                  <a:pt x="835" y="499"/>
                </a:lnTo>
                <a:lnTo>
                  <a:pt x="808" y="527"/>
                </a:lnTo>
                <a:lnTo>
                  <a:pt x="777" y="556"/>
                </a:lnTo>
                <a:lnTo>
                  <a:pt x="745" y="584"/>
                </a:lnTo>
                <a:lnTo>
                  <a:pt x="711" y="614"/>
                </a:lnTo>
                <a:lnTo>
                  <a:pt x="676" y="643"/>
                </a:lnTo>
                <a:lnTo>
                  <a:pt x="637" y="673"/>
                </a:lnTo>
                <a:lnTo>
                  <a:pt x="597" y="703"/>
                </a:lnTo>
                <a:lnTo>
                  <a:pt x="555" y="731"/>
                </a:lnTo>
                <a:lnTo>
                  <a:pt x="510" y="761"/>
                </a:lnTo>
                <a:lnTo>
                  <a:pt x="464" y="789"/>
                </a:lnTo>
                <a:lnTo>
                  <a:pt x="414" y="818"/>
                </a:lnTo>
                <a:lnTo>
                  <a:pt x="362" y="846"/>
                </a:lnTo>
                <a:lnTo>
                  <a:pt x="309" y="873"/>
                </a:lnTo>
                <a:lnTo>
                  <a:pt x="252" y="901"/>
                </a:lnTo>
                <a:lnTo>
                  <a:pt x="193" y="927"/>
                </a:lnTo>
                <a:lnTo>
                  <a:pt x="131" y="953"/>
                </a:lnTo>
                <a:lnTo>
                  <a:pt x="67" y="977"/>
                </a:lnTo>
                <a:lnTo>
                  <a:pt x="0" y="1001"/>
                </a:lnTo>
                <a:lnTo>
                  <a:pt x="0" y="1001"/>
                </a:lnTo>
                <a:lnTo>
                  <a:pt x="34" y="996"/>
                </a:lnTo>
                <a:lnTo>
                  <a:pt x="75" y="988"/>
                </a:lnTo>
                <a:lnTo>
                  <a:pt x="130" y="976"/>
                </a:lnTo>
                <a:lnTo>
                  <a:pt x="195" y="960"/>
                </a:lnTo>
                <a:lnTo>
                  <a:pt x="232" y="950"/>
                </a:lnTo>
                <a:lnTo>
                  <a:pt x="271" y="937"/>
                </a:lnTo>
                <a:lnTo>
                  <a:pt x="312" y="924"/>
                </a:lnTo>
                <a:lnTo>
                  <a:pt x="354" y="909"/>
                </a:lnTo>
                <a:lnTo>
                  <a:pt x="399" y="892"/>
                </a:lnTo>
                <a:lnTo>
                  <a:pt x="444" y="873"/>
                </a:lnTo>
                <a:lnTo>
                  <a:pt x="492" y="853"/>
                </a:lnTo>
                <a:lnTo>
                  <a:pt x="540" y="830"/>
                </a:lnTo>
                <a:lnTo>
                  <a:pt x="589" y="806"/>
                </a:lnTo>
                <a:lnTo>
                  <a:pt x="638" y="779"/>
                </a:lnTo>
                <a:lnTo>
                  <a:pt x="688" y="750"/>
                </a:lnTo>
                <a:lnTo>
                  <a:pt x="737" y="719"/>
                </a:lnTo>
                <a:lnTo>
                  <a:pt x="787" y="686"/>
                </a:lnTo>
                <a:lnTo>
                  <a:pt x="836" y="649"/>
                </a:lnTo>
                <a:lnTo>
                  <a:pt x="885" y="610"/>
                </a:lnTo>
                <a:lnTo>
                  <a:pt x="933" y="569"/>
                </a:lnTo>
                <a:lnTo>
                  <a:pt x="957" y="547"/>
                </a:lnTo>
                <a:lnTo>
                  <a:pt x="981" y="525"/>
                </a:lnTo>
                <a:lnTo>
                  <a:pt x="1004" y="501"/>
                </a:lnTo>
                <a:lnTo>
                  <a:pt x="1026" y="477"/>
                </a:lnTo>
                <a:lnTo>
                  <a:pt x="1049" y="453"/>
                </a:lnTo>
                <a:lnTo>
                  <a:pt x="1071" y="428"/>
                </a:lnTo>
                <a:lnTo>
                  <a:pt x="1092" y="402"/>
                </a:lnTo>
                <a:lnTo>
                  <a:pt x="1114" y="375"/>
                </a:lnTo>
                <a:lnTo>
                  <a:pt x="1135" y="347"/>
                </a:lnTo>
                <a:lnTo>
                  <a:pt x="1155" y="319"/>
                </a:lnTo>
                <a:lnTo>
                  <a:pt x="1174" y="289"/>
                </a:lnTo>
                <a:lnTo>
                  <a:pt x="1194" y="260"/>
                </a:lnTo>
                <a:lnTo>
                  <a:pt x="1277" y="30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pic>
        <p:nvPicPr>
          <p:cNvPr id="15" name="図 14"/>
          <p:cNvPicPr>
            <a:picLocks noChangeAspect="1"/>
          </p:cNvPicPr>
          <p:nvPr/>
        </p:nvPicPr>
        <p:blipFill rotWithShape="1">
          <a:blip r:embed="rId5" cstate="print">
            <a:extLst>
              <a:ext uri="{28A0092B-C50C-407E-A947-70E740481C1C}">
                <a14:useLocalDpi xmlns:a14="http://schemas.microsoft.com/office/drawing/2010/main"/>
              </a:ext>
            </a:extLst>
          </a:blip>
          <a:srcRect r="22792" b="43332"/>
          <a:stretch/>
        </p:blipFill>
        <p:spPr>
          <a:xfrm>
            <a:off x="5940152" y="398255"/>
            <a:ext cx="2887325" cy="1491301"/>
          </a:xfrm>
          <a:prstGeom prst="rect">
            <a:avLst/>
          </a:prstGeom>
        </p:spPr>
      </p:pic>
    </p:spTree>
    <p:extLst>
      <p:ext uri="{BB962C8B-B14F-4D97-AF65-F5344CB8AC3E}">
        <p14:creationId xmlns:p14="http://schemas.microsoft.com/office/powerpoint/2010/main" val="103639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6" name="テキスト ボックス 8"/>
          <p:cNvSpPr txBox="1"/>
          <p:nvPr/>
        </p:nvSpPr>
        <p:spPr>
          <a:xfrm>
            <a:off x="1783628" y="1331863"/>
            <a:ext cx="5651315" cy="3693319"/>
          </a:xfrm>
          <a:prstGeom prst="rect">
            <a:avLst/>
          </a:prstGeom>
          <a:noFill/>
          <a:ln>
            <a:noFill/>
          </a:ln>
          <a:effectLst/>
          <a:scene3d>
            <a:camera prst="orthographicFront">
              <a:rot lat="0" lon="0" rev="0"/>
            </a:camera>
            <a:lightRig rig="threePt" dir="t">
              <a:rot lat="0" lon="0" rev="1200000"/>
            </a:lightRig>
          </a:scene3d>
          <a:sp3d/>
        </p:spPr>
        <p:txBody>
          <a:bodyPr wrap="square" lIns="0" tIns="0" rIns="0" bIns="0" rtlCol="0" anchor="ctr" anchorCtr="0">
            <a:spAutoFit/>
          </a:bodyPr>
          <a:lstStyle>
            <a:defPPr>
              <a:defRPr lang="ja-JP"/>
            </a:defPPr>
            <a:lvl1pPr marL="0" algn="l" defTabSz="457200" rtl="0" eaLnBrk="1" latinLnBrk="0" hangingPunct="1">
              <a:defRPr kumimoji="1" sz="1800" kern="1200">
                <a:solidFill>
                  <a:schemeClr val="lt1"/>
                </a:solidFill>
                <a:latin typeface="+mn-lt"/>
                <a:ea typeface="+mn-ea"/>
                <a:cs typeface="+mn-cs"/>
              </a:defRPr>
            </a:lvl1pPr>
            <a:lvl2pPr marL="457200" algn="l" defTabSz="457200" rtl="0" eaLnBrk="1" latinLnBrk="0" hangingPunct="1">
              <a:defRPr kumimoji="1" sz="1800" kern="1200">
                <a:solidFill>
                  <a:schemeClr val="lt1"/>
                </a:solidFill>
                <a:latin typeface="+mn-lt"/>
                <a:ea typeface="+mn-ea"/>
                <a:cs typeface="+mn-cs"/>
              </a:defRPr>
            </a:lvl2pPr>
            <a:lvl3pPr marL="914400" algn="l" defTabSz="457200" rtl="0" eaLnBrk="1" latinLnBrk="0" hangingPunct="1">
              <a:defRPr kumimoji="1" sz="1800" kern="1200">
                <a:solidFill>
                  <a:schemeClr val="lt1"/>
                </a:solidFill>
                <a:latin typeface="+mn-lt"/>
                <a:ea typeface="+mn-ea"/>
                <a:cs typeface="+mn-cs"/>
              </a:defRPr>
            </a:lvl3pPr>
            <a:lvl4pPr marL="1371600" algn="l" defTabSz="457200" rtl="0" eaLnBrk="1" latinLnBrk="0" hangingPunct="1">
              <a:defRPr kumimoji="1" sz="1800" kern="1200">
                <a:solidFill>
                  <a:schemeClr val="lt1"/>
                </a:solidFill>
                <a:latin typeface="+mn-lt"/>
                <a:ea typeface="+mn-ea"/>
                <a:cs typeface="+mn-cs"/>
              </a:defRPr>
            </a:lvl4pPr>
            <a:lvl5pPr marL="1828800" algn="l" defTabSz="457200" rtl="0" eaLnBrk="1" latinLnBrk="0" hangingPunct="1">
              <a:defRPr kumimoji="1" sz="1800" kern="1200">
                <a:solidFill>
                  <a:schemeClr val="lt1"/>
                </a:solidFill>
                <a:latin typeface="+mn-lt"/>
                <a:ea typeface="+mn-ea"/>
                <a:cs typeface="+mn-cs"/>
              </a:defRPr>
            </a:lvl5pPr>
            <a:lvl6pPr marL="2286000" algn="l" defTabSz="457200" rtl="0" eaLnBrk="1" latinLnBrk="0" hangingPunct="1">
              <a:defRPr kumimoji="1" sz="1800" kern="1200">
                <a:solidFill>
                  <a:schemeClr val="lt1"/>
                </a:solidFill>
                <a:latin typeface="+mn-lt"/>
                <a:ea typeface="+mn-ea"/>
                <a:cs typeface="+mn-cs"/>
              </a:defRPr>
            </a:lvl6pPr>
            <a:lvl7pPr marL="2743200" algn="l" defTabSz="457200" rtl="0" eaLnBrk="1" latinLnBrk="0" hangingPunct="1">
              <a:defRPr kumimoji="1" sz="1800" kern="1200">
                <a:solidFill>
                  <a:schemeClr val="lt1"/>
                </a:solidFill>
                <a:latin typeface="+mn-lt"/>
                <a:ea typeface="+mn-ea"/>
                <a:cs typeface="+mn-cs"/>
              </a:defRPr>
            </a:lvl7pPr>
            <a:lvl8pPr marL="3200400" algn="l" defTabSz="457200" rtl="0" eaLnBrk="1" latinLnBrk="0" hangingPunct="1">
              <a:defRPr kumimoji="1" sz="1800" kern="1200">
                <a:solidFill>
                  <a:schemeClr val="lt1"/>
                </a:solidFill>
                <a:latin typeface="+mn-lt"/>
                <a:ea typeface="+mn-ea"/>
                <a:cs typeface="+mn-cs"/>
              </a:defRPr>
            </a:lvl8pPr>
            <a:lvl9pPr marL="3657600" algn="l" defTabSz="457200" rtl="0" eaLnBrk="1" latinLnBrk="0" hangingPunct="1">
              <a:defRPr kumimoji="1" sz="1800" kern="1200">
                <a:solidFill>
                  <a:schemeClr val="lt1"/>
                </a:solidFill>
                <a:latin typeface="+mn-lt"/>
                <a:ea typeface="+mn-ea"/>
                <a:cs typeface="+mn-cs"/>
              </a:defRPr>
            </a:lvl9pPr>
          </a:lstStyle>
          <a:p>
            <a:pPr marL="0" marR="0" lvl="0" indent="0" algn="l" defTabSz="457200" rtl="0" eaLnBrk="1" fontAlgn="ctr" latinLnBrk="0" hangingPunct="1">
              <a:lnSpc>
                <a:spcPct val="150000"/>
              </a:lnSpc>
              <a:spcBef>
                <a:spcPct val="0"/>
              </a:spcBef>
              <a:spcAft>
                <a:spcPct val="0"/>
              </a:spcAft>
              <a:buClrTx/>
              <a:buSzTx/>
              <a:buFontTx/>
              <a:buNone/>
              <a:tabLst/>
              <a:defRPr/>
            </a:pPr>
            <a:endParaRPr kumimoji="1" lang="en-US" altLang="ja-JP" sz="2000" b="1" i="1" u="none" strike="noStrike" kern="0" cap="none" spc="0" normalizeH="0" baseline="0" noProof="0" dirty="0">
              <a:ln>
                <a:noFill/>
              </a:ln>
              <a:solidFill>
                <a:prstClr val="white"/>
              </a:solidFill>
              <a:effectLst>
                <a:glow rad="203200">
                  <a:srgbClr val="2D287F">
                    <a:alpha val="86000"/>
                  </a:srgbClr>
                </a:glow>
              </a:effectLst>
              <a:uLnTx/>
              <a:uFillTx/>
              <a:latin typeface="メイリオ"/>
              <a:ea typeface="メイリオ"/>
              <a:cs typeface="+mn-cs"/>
            </a:endParaRPr>
          </a:p>
          <a:p>
            <a:pPr marL="0" marR="0" lvl="0" indent="0" algn="ctr" defTabSz="457200" rtl="0" eaLnBrk="1" fontAlgn="ctr" latinLnBrk="0" hangingPunct="1">
              <a:lnSpc>
                <a:spcPct val="150000"/>
              </a:lnSpc>
              <a:spcBef>
                <a:spcPct val="0"/>
              </a:spcBef>
              <a:spcAft>
                <a:spcPct val="0"/>
              </a:spcAft>
              <a:buClrTx/>
              <a:buSzTx/>
              <a:buFontTx/>
              <a:buNone/>
              <a:tabLst/>
              <a:defRPr/>
            </a:pPr>
            <a:r>
              <a:rPr kumimoji="1" lang="ja-JP" altLang="en-US"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今日は、本セミナーで講演をする</a:t>
            </a:r>
            <a:r>
              <a:rPr kumimoji="1" lang="ja-JP" altLang="ja-JP"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貴重</a:t>
            </a:r>
            <a:r>
              <a:rPr kumimoji="1" lang="ja-JP" altLang="ja-JP" sz="2000" b="1" i="1" u="none" strike="noStrike" kern="0" cap="none" spc="0" normalizeH="0" baseline="0" noProof="0" dirty="0">
                <a:ln>
                  <a:noFill/>
                </a:ln>
                <a:solidFill>
                  <a:prstClr val="white"/>
                </a:solidFill>
                <a:effectLst>
                  <a:glow rad="203200">
                    <a:srgbClr val="2D287F">
                      <a:alpha val="86000"/>
                    </a:srgbClr>
                  </a:glow>
                </a:effectLst>
                <a:uLnTx/>
                <a:uFillTx/>
                <a:latin typeface="メイリオ"/>
                <a:ea typeface="メイリオ"/>
                <a:cs typeface="+mn-cs"/>
              </a:rPr>
              <a:t>な機会</a:t>
            </a:r>
            <a:r>
              <a:rPr kumimoji="1" lang="ja-JP" altLang="ja-JP"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を</a:t>
            </a:r>
            <a:endParaRPr kumimoji="1" lang="en-US" altLang="ja-JP"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endParaRPr>
          </a:p>
          <a:p>
            <a:pPr marL="0" marR="0" lvl="0" indent="0" algn="ctr" defTabSz="457200" rtl="0" eaLnBrk="1" fontAlgn="ctr" latinLnBrk="0" hangingPunct="1">
              <a:lnSpc>
                <a:spcPct val="150000"/>
              </a:lnSpc>
              <a:spcBef>
                <a:spcPct val="0"/>
              </a:spcBef>
              <a:spcAft>
                <a:spcPct val="0"/>
              </a:spcAft>
              <a:buClrTx/>
              <a:buSzTx/>
              <a:buFontTx/>
              <a:buNone/>
              <a:tabLst/>
              <a:defRPr/>
            </a:pPr>
            <a:r>
              <a:rPr kumimoji="1" lang="ja-JP" altLang="ja-JP"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いただ</a:t>
            </a:r>
            <a:r>
              <a:rPr kumimoji="1" lang="ja-JP" altLang="en-US"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きまして、</a:t>
            </a:r>
            <a:r>
              <a:rPr kumimoji="1" lang="ja-JP" altLang="ja-JP"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深甚</a:t>
            </a:r>
            <a:r>
              <a:rPr kumimoji="1" lang="ja-JP" altLang="ja-JP" sz="2000" b="1" i="1" u="none" strike="noStrike" kern="0" cap="none" spc="0" normalizeH="0" baseline="0" noProof="0" dirty="0">
                <a:ln>
                  <a:noFill/>
                </a:ln>
                <a:solidFill>
                  <a:prstClr val="white"/>
                </a:solidFill>
                <a:effectLst>
                  <a:glow rad="203200">
                    <a:srgbClr val="2D287F">
                      <a:alpha val="86000"/>
                    </a:srgbClr>
                  </a:glow>
                </a:effectLst>
                <a:uLnTx/>
                <a:uFillTx/>
                <a:latin typeface="メイリオ"/>
                <a:ea typeface="メイリオ"/>
                <a:cs typeface="+mn-cs"/>
              </a:rPr>
              <a:t>なる感謝の意を</a:t>
            </a:r>
            <a:r>
              <a:rPr kumimoji="1" lang="ja-JP" altLang="ja-JP"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表</a:t>
            </a:r>
            <a:r>
              <a:rPr kumimoji="1" lang="ja-JP" altLang="en-US"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します</a:t>
            </a:r>
            <a:r>
              <a:rPr kumimoji="1" lang="ja-JP" altLang="ja-JP"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a:t>
            </a:r>
            <a:endParaRPr kumimoji="1" lang="en-US" altLang="ja-JP"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endParaRPr>
          </a:p>
          <a:p>
            <a:pPr marL="0" marR="0" lvl="0" indent="0" algn="ctr" defTabSz="457200" rtl="0" eaLnBrk="1" fontAlgn="ctr" latinLnBrk="0" hangingPunct="1">
              <a:lnSpc>
                <a:spcPct val="150000"/>
              </a:lnSpc>
              <a:spcBef>
                <a:spcPct val="0"/>
              </a:spcBef>
              <a:spcAft>
                <a:spcPct val="0"/>
              </a:spcAft>
              <a:buClrTx/>
              <a:buSzTx/>
              <a:buFontTx/>
              <a:buNone/>
              <a:tabLst/>
              <a:defRPr/>
            </a:pPr>
            <a:endParaRPr kumimoji="1" lang="en-US" altLang="ja-JP"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endParaRPr>
          </a:p>
          <a:p>
            <a:pPr marL="0" marR="0" lvl="0" indent="0" algn="ctr" defTabSz="457200" rtl="0" eaLnBrk="1" fontAlgn="ctr" latinLnBrk="0" hangingPunct="1">
              <a:lnSpc>
                <a:spcPct val="150000"/>
              </a:lnSpc>
              <a:spcBef>
                <a:spcPct val="0"/>
              </a:spcBef>
              <a:spcAft>
                <a:spcPct val="0"/>
              </a:spcAft>
              <a:buClrTx/>
              <a:buSzTx/>
              <a:buFontTx/>
              <a:buNone/>
              <a:tabLst/>
              <a:defRPr/>
            </a:pPr>
            <a:r>
              <a:rPr kumimoji="1" lang="ja-JP" altLang="en-US"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最後</a:t>
            </a:r>
            <a:r>
              <a:rPr kumimoji="1" lang="ja-JP" altLang="en-US" sz="2000" b="1" i="1" u="none" strike="noStrike" kern="0" cap="none" spc="0" normalizeH="0" baseline="0" noProof="0" dirty="0">
                <a:ln>
                  <a:noFill/>
                </a:ln>
                <a:solidFill>
                  <a:prstClr val="white"/>
                </a:solidFill>
                <a:effectLst>
                  <a:glow rad="203200">
                    <a:srgbClr val="2D287F">
                      <a:alpha val="86000"/>
                    </a:srgbClr>
                  </a:glow>
                </a:effectLst>
                <a:uLnTx/>
                <a:uFillTx/>
                <a:latin typeface="メイリオ"/>
                <a:ea typeface="メイリオ"/>
                <a:cs typeface="+mn-cs"/>
              </a:rPr>
              <a:t>まで熱心に</a:t>
            </a:r>
            <a:r>
              <a:rPr kumimoji="1" lang="ja-JP" altLang="en-US"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ご聴講いただきました</a:t>
            </a:r>
            <a:r>
              <a:rPr kumimoji="1" lang="ja-JP" altLang="en-US" sz="2000" b="1" i="1" u="none" strike="noStrike" kern="0" cap="none" spc="0" normalizeH="0" baseline="0" noProof="0" dirty="0">
                <a:ln>
                  <a:noFill/>
                </a:ln>
                <a:solidFill>
                  <a:prstClr val="white"/>
                </a:solidFill>
                <a:effectLst>
                  <a:glow rad="203200">
                    <a:srgbClr val="2D287F">
                      <a:alpha val="86000"/>
                    </a:srgbClr>
                  </a:glow>
                </a:effectLst>
                <a:uLnTx/>
                <a:uFillTx/>
                <a:latin typeface="メイリオ"/>
                <a:ea typeface="メイリオ"/>
                <a:cs typeface="+mn-cs"/>
              </a:rPr>
              <a:t>方々に</a:t>
            </a:r>
          </a:p>
          <a:p>
            <a:pPr marL="0" marR="0" lvl="0" indent="0" algn="ctr" defTabSz="457200" rtl="0" eaLnBrk="1" fontAlgn="ctr" latinLnBrk="0" hangingPunct="1">
              <a:lnSpc>
                <a:spcPct val="150000"/>
              </a:lnSpc>
              <a:spcBef>
                <a:spcPct val="0"/>
              </a:spcBef>
              <a:spcAft>
                <a:spcPct val="0"/>
              </a:spcAft>
              <a:buClrTx/>
              <a:buSzTx/>
              <a:buFontTx/>
              <a:buNone/>
              <a:tabLst/>
              <a:defRPr/>
            </a:pPr>
            <a:r>
              <a:rPr kumimoji="1" lang="ja-JP" altLang="en-US" sz="2000" b="1" i="1" u="none" strike="noStrike" kern="0" cap="none" spc="0" normalizeH="0" baseline="0" noProof="0" dirty="0">
                <a:ln>
                  <a:noFill/>
                </a:ln>
                <a:solidFill>
                  <a:prstClr val="white"/>
                </a:solidFill>
                <a:effectLst>
                  <a:glow rad="203200">
                    <a:srgbClr val="2D287F">
                      <a:alpha val="86000"/>
                    </a:srgbClr>
                  </a:glow>
                </a:effectLst>
                <a:uLnTx/>
                <a:uFillTx/>
                <a:latin typeface="メイリオ"/>
                <a:ea typeface="メイリオ"/>
                <a:cs typeface="+mn-cs"/>
              </a:rPr>
              <a:t>心より感謝いたします。</a:t>
            </a:r>
          </a:p>
          <a:p>
            <a:pPr marL="0" marR="0" lvl="0" indent="0" algn="ctr" defTabSz="457200" rtl="0" eaLnBrk="1" fontAlgn="ctr" latinLnBrk="0" hangingPunct="1">
              <a:lnSpc>
                <a:spcPct val="150000"/>
              </a:lnSpc>
              <a:spcBef>
                <a:spcPct val="0"/>
              </a:spcBef>
              <a:spcAft>
                <a:spcPct val="0"/>
              </a:spcAft>
              <a:buClrTx/>
              <a:buSzTx/>
              <a:buFontTx/>
              <a:buNone/>
              <a:tabLst/>
              <a:defRPr/>
            </a:pPr>
            <a:endParaRPr kumimoji="1" lang="ja-JP" altLang="en-US" sz="2000" b="1" i="1" u="none" strike="noStrike" kern="0" cap="none" spc="0" normalizeH="0" baseline="0" noProof="0" dirty="0">
              <a:ln>
                <a:noFill/>
              </a:ln>
              <a:solidFill>
                <a:prstClr val="white"/>
              </a:solidFill>
              <a:effectLst>
                <a:glow rad="203200">
                  <a:srgbClr val="2D287F">
                    <a:alpha val="86000"/>
                  </a:srgbClr>
                </a:glow>
              </a:effectLst>
              <a:uLnTx/>
              <a:uFillTx/>
              <a:latin typeface="メイリオ"/>
              <a:ea typeface="メイリオ"/>
              <a:cs typeface="+mn-cs"/>
            </a:endParaRPr>
          </a:p>
          <a:p>
            <a:pPr marL="0" marR="0" lvl="0" indent="0" algn="ctr" defTabSz="457200" rtl="0" eaLnBrk="1" fontAlgn="ctr" latinLnBrk="0" hangingPunct="1">
              <a:lnSpc>
                <a:spcPct val="150000"/>
              </a:lnSpc>
              <a:spcBef>
                <a:spcPct val="0"/>
              </a:spcBef>
              <a:spcAft>
                <a:spcPct val="0"/>
              </a:spcAft>
              <a:buClrTx/>
              <a:buSzTx/>
              <a:buFontTx/>
              <a:buNone/>
              <a:tabLst/>
              <a:defRPr/>
            </a:pPr>
            <a:r>
              <a:rPr kumimoji="1" lang="ja-JP" altLang="en-US" sz="2000" b="1" i="1" u="none" strike="noStrike" kern="0" cap="none" spc="0" normalizeH="0" baseline="0" noProof="0" dirty="0">
                <a:ln>
                  <a:noFill/>
                </a:ln>
                <a:solidFill>
                  <a:prstClr val="white"/>
                </a:solidFill>
                <a:effectLst>
                  <a:glow rad="203200">
                    <a:srgbClr val="2D287F">
                      <a:alpha val="86000"/>
                    </a:srgbClr>
                  </a:glow>
                </a:effectLst>
                <a:uLnTx/>
                <a:uFillTx/>
                <a:latin typeface="メイリオ"/>
                <a:ea typeface="メイリオ"/>
                <a:cs typeface="+mn-cs"/>
              </a:rPr>
              <a:t>誠に</a:t>
            </a:r>
            <a:r>
              <a:rPr kumimoji="1" lang="ja-JP" altLang="en-US" sz="20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ありがとうございました。</a:t>
            </a:r>
            <a:endParaRPr kumimoji="1" lang="ja-JP" altLang="en-US" sz="2000" b="1" i="1" u="none" strike="noStrike" kern="0" cap="none" spc="0" normalizeH="0" baseline="0" noProof="0" dirty="0">
              <a:ln>
                <a:noFill/>
              </a:ln>
              <a:solidFill>
                <a:prstClr val="white"/>
              </a:solidFill>
              <a:effectLst>
                <a:glow rad="203200">
                  <a:srgbClr val="2D287F">
                    <a:alpha val="86000"/>
                  </a:srgbClr>
                </a:glow>
              </a:effectLst>
              <a:uLnTx/>
              <a:uFillTx/>
              <a:latin typeface="メイリオ"/>
              <a:ea typeface="メイリオ"/>
              <a:cs typeface="+mn-cs"/>
            </a:endParaRPr>
          </a:p>
        </p:txBody>
      </p:sp>
      <p:sp>
        <p:nvSpPr>
          <p:cNvPr id="5" name="テキスト ボックス 4"/>
          <p:cNvSpPr txBox="1"/>
          <p:nvPr/>
        </p:nvSpPr>
        <p:spPr>
          <a:xfrm>
            <a:off x="3206050" y="1066801"/>
            <a:ext cx="2743200" cy="508000"/>
          </a:xfrm>
          <a:prstGeom prst="rect">
            <a:avLst/>
          </a:prstGeom>
          <a:noFill/>
        </p:spPr>
        <p:txBody>
          <a:bodyPr wrap="square" lIns="0" tIns="0" rIns="0" bIns="0" rtlCol="0">
            <a:noAutofit/>
          </a:bodyPr>
          <a:lstStyle/>
          <a:p>
            <a:pPr marL="0" marR="0" lvl="0" indent="0" algn="ctr" defTabSz="457200" rtl="0" eaLnBrk="1" fontAlgn="ctr" latinLnBrk="0" hangingPunct="1">
              <a:lnSpc>
                <a:spcPts val="2600"/>
              </a:lnSpc>
              <a:spcBef>
                <a:spcPct val="0"/>
              </a:spcBef>
              <a:spcAft>
                <a:spcPct val="0"/>
              </a:spcAft>
              <a:buClrTx/>
              <a:buSzTx/>
              <a:buFontTx/>
              <a:buNone/>
              <a:tabLst/>
              <a:defRPr/>
            </a:pPr>
            <a:r>
              <a:rPr kumimoji="1" lang="ja-JP" altLang="en-US" sz="2800" b="1" i="1" u="none" strike="noStrike" kern="0" cap="none" spc="0" normalizeH="0" baseline="0" noProof="0" dirty="0">
                <a:ln>
                  <a:noFill/>
                </a:ln>
                <a:solidFill>
                  <a:prstClr val="white"/>
                </a:solidFill>
                <a:effectLst>
                  <a:glow rad="203200">
                    <a:srgbClr val="2D287F">
                      <a:alpha val="86000"/>
                    </a:srgbClr>
                  </a:glow>
                </a:effectLst>
                <a:uLnTx/>
                <a:uFillTx/>
                <a:latin typeface="メイリオ"/>
                <a:ea typeface="メイリオ"/>
                <a:cs typeface="+mn-cs"/>
              </a:rPr>
              <a:t>謝　</a:t>
            </a:r>
            <a:r>
              <a:rPr kumimoji="1" lang="ja-JP" altLang="en-US" sz="2800" b="1" i="1" u="none" strike="noStrike" kern="0" cap="none" spc="0" normalizeH="0" baseline="0" noProof="0" dirty="0" smtClean="0">
                <a:ln>
                  <a:noFill/>
                </a:ln>
                <a:solidFill>
                  <a:prstClr val="white"/>
                </a:solidFill>
                <a:effectLst>
                  <a:glow rad="203200">
                    <a:srgbClr val="2D287F">
                      <a:alpha val="86000"/>
                    </a:srgbClr>
                  </a:glow>
                </a:effectLst>
                <a:uLnTx/>
                <a:uFillTx/>
                <a:latin typeface="メイリオ"/>
                <a:ea typeface="メイリオ"/>
                <a:cs typeface="+mn-cs"/>
              </a:rPr>
              <a:t>辞</a:t>
            </a:r>
            <a:endParaRPr kumimoji="1" lang="en-US" altLang="ja-JP" sz="2800" b="1" i="1" u="none" strike="noStrike" kern="0" cap="none" spc="0" normalizeH="0" baseline="0" noProof="0" dirty="0">
              <a:ln>
                <a:noFill/>
              </a:ln>
              <a:solidFill>
                <a:prstClr val="white"/>
              </a:solidFill>
              <a:effectLst>
                <a:glow rad="203200">
                  <a:srgbClr val="2D287F">
                    <a:alpha val="86000"/>
                  </a:srgbClr>
                </a:glow>
              </a:effectLst>
              <a:uLnTx/>
              <a:uFillTx/>
              <a:latin typeface="メイリオ"/>
              <a:ea typeface="メイリオ"/>
              <a:cs typeface="+mn-cs"/>
            </a:endParaRPr>
          </a:p>
        </p:txBody>
      </p:sp>
    </p:spTree>
    <p:extLst>
      <p:ext uri="{BB962C8B-B14F-4D97-AF65-F5344CB8AC3E}">
        <p14:creationId xmlns:p14="http://schemas.microsoft.com/office/powerpoint/2010/main" val="42195021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正方形/長方形 10"/>
          <p:cNvSpPr/>
          <p:nvPr/>
        </p:nvSpPr>
        <p:spPr>
          <a:xfrm>
            <a:off x="0" y="3622131"/>
            <a:ext cx="9144000" cy="2903214"/>
          </a:xfrm>
          <a:prstGeom prst="rect">
            <a:avLst/>
          </a:prstGeom>
          <a:solidFill>
            <a:schemeClr val="tx2">
              <a:lumMod val="50000"/>
            </a:schemeClr>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16" name="タイトル 15"/>
          <p:cNvSpPr>
            <a:spLocks noGrp="1"/>
          </p:cNvSpPr>
          <p:nvPr>
            <p:ph type="title"/>
          </p:nvPr>
        </p:nvSpPr>
        <p:spPr>
          <a:xfrm>
            <a:off x="1331639" y="274805"/>
            <a:ext cx="7776865" cy="358355"/>
          </a:xfrm>
        </p:spPr>
        <p:txBody>
          <a:bodyPr/>
          <a:lstStyle/>
          <a:p>
            <a:r>
              <a:rPr lang="ja-JP" altLang="en-US" dirty="0"/>
              <a:t>産業構造の大きな変革（自動車、豪華客船においても）</a:t>
            </a:r>
            <a:endParaRPr kumimoji="1" lang="ja-JP" altLang="en-US" dirty="0"/>
          </a:p>
        </p:txBody>
      </p:sp>
      <p:grpSp>
        <p:nvGrpSpPr>
          <p:cNvPr id="5" name="グループ化 4"/>
          <p:cNvGrpSpPr/>
          <p:nvPr/>
        </p:nvGrpSpPr>
        <p:grpSpPr>
          <a:xfrm>
            <a:off x="182391" y="789329"/>
            <a:ext cx="8621850" cy="2866028"/>
            <a:chOff x="-1" y="1026941"/>
            <a:chExt cx="8917583" cy="2964334"/>
          </a:xfrm>
        </p:grpSpPr>
        <p:sp>
          <p:nvSpPr>
            <p:cNvPr id="13" name="円/楕円 12"/>
            <p:cNvSpPr/>
            <p:nvPr/>
          </p:nvSpPr>
          <p:spPr>
            <a:xfrm>
              <a:off x="1502229" y="1026941"/>
              <a:ext cx="1269573" cy="603521"/>
            </a:xfrm>
            <a:custGeom>
              <a:avLst/>
              <a:gdLst/>
              <a:ahLst/>
              <a:cxnLst/>
              <a:rect l="l" t="t" r="r" b="b"/>
              <a:pathLst>
                <a:path w="1128117" h="798035">
                  <a:moveTo>
                    <a:pt x="555470" y="0"/>
                  </a:moveTo>
                  <a:cubicBezTo>
                    <a:pt x="701535" y="0"/>
                    <a:pt x="822008" y="109568"/>
                    <a:pt x="837790" y="251166"/>
                  </a:cubicBezTo>
                  <a:cubicBezTo>
                    <a:pt x="864216" y="234563"/>
                    <a:pt x="895578" y="226411"/>
                    <a:pt x="928845" y="226411"/>
                  </a:cubicBezTo>
                  <a:cubicBezTo>
                    <a:pt x="1038900" y="226411"/>
                    <a:pt x="1128117" y="315628"/>
                    <a:pt x="1128117" y="425683"/>
                  </a:cubicBezTo>
                  <a:cubicBezTo>
                    <a:pt x="1128117" y="535738"/>
                    <a:pt x="1038900" y="624955"/>
                    <a:pt x="928845" y="624955"/>
                  </a:cubicBezTo>
                  <a:cubicBezTo>
                    <a:pt x="894866" y="624955"/>
                    <a:pt x="862873" y="616450"/>
                    <a:pt x="835883" y="599614"/>
                  </a:cubicBezTo>
                  <a:cubicBezTo>
                    <a:pt x="812285" y="712938"/>
                    <a:pt x="711817" y="798035"/>
                    <a:pt x="591474" y="798035"/>
                  </a:cubicBezTo>
                  <a:cubicBezTo>
                    <a:pt x="505355" y="798035"/>
                    <a:pt x="429414" y="754457"/>
                    <a:pt x="384524" y="688133"/>
                  </a:cubicBezTo>
                  <a:cubicBezTo>
                    <a:pt x="346438" y="714866"/>
                    <a:pt x="299841" y="729575"/>
                    <a:pt x="249808" y="729575"/>
                  </a:cubicBezTo>
                  <a:cubicBezTo>
                    <a:pt x="111843" y="729575"/>
                    <a:pt x="0" y="617732"/>
                    <a:pt x="0" y="479767"/>
                  </a:cubicBezTo>
                  <a:cubicBezTo>
                    <a:pt x="0" y="341802"/>
                    <a:pt x="111843" y="229959"/>
                    <a:pt x="249808" y="229959"/>
                  </a:cubicBezTo>
                  <a:lnTo>
                    <a:pt x="275032" y="232502"/>
                  </a:lnTo>
                  <a:cubicBezTo>
                    <a:pt x="299638" y="100091"/>
                    <a:pt x="415865" y="0"/>
                    <a:pt x="555470" y="0"/>
                  </a:cubicBezTo>
                  <a:close/>
                </a:path>
              </a:pathLst>
            </a:custGeom>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black"/>
                </a:solidFill>
                <a:effectLst/>
                <a:uLnTx/>
                <a:uFillTx/>
                <a:latin typeface="メイリオ"/>
                <a:ea typeface="メイリオ"/>
                <a:cs typeface="+mn-cs"/>
              </a:endParaRPr>
            </a:p>
          </p:txBody>
        </p:sp>
        <p:sp>
          <p:nvSpPr>
            <p:cNvPr id="3" name="テキスト ボックス 2"/>
            <p:cNvSpPr txBox="1"/>
            <p:nvPr/>
          </p:nvSpPr>
          <p:spPr>
            <a:xfrm>
              <a:off x="5275306" y="2570628"/>
              <a:ext cx="3642276" cy="1420647"/>
            </a:xfrm>
            <a:prstGeom prst="rect">
              <a:avLst/>
            </a:prstGeom>
            <a:noFill/>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
                  <a:srgbClr val="C00000"/>
                </a:buClr>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自動車がインターネットで繋がれ、走行情報が交換され、より安全な自動走行が実現</a:t>
              </a:r>
            </a:p>
          </p:txBody>
        </p:sp>
        <p:pic>
          <p:nvPicPr>
            <p:cNvPr id="1026" name="Picture 2" descr="C:\Users\yumiko\Google ドライブ\アキヒロ仕事\20171月新規\車まとめシステム.pn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l="6911" t="7827"/>
            <a:stretch/>
          </p:blipFill>
          <p:spPr bwMode="auto">
            <a:xfrm>
              <a:off x="-1" y="1098941"/>
              <a:ext cx="6294369" cy="277478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グループ化 5"/>
            <p:cNvGrpSpPr/>
            <p:nvPr/>
          </p:nvGrpSpPr>
          <p:grpSpPr>
            <a:xfrm>
              <a:off x="-1" y="1318512"/>
              <a:ext cx="1808139" cy="1753289"/>
              <a:chOff x="3364253" y="4554405"/>
              <a:chExt cx="1808139" cy="1753289"/>
            </a:xfrm>
          </p:grpSpPr>
          <p:sp>
            <p:nvSpPr>
              <p:cNvPr id="7" name="角丸四角形 6"/>
              <p:cNvSpPr/>
              <p:nvPr/>
            </p:nvSpPr>
            <p:spPr>
              <a:xfrm>
                <a:off x="3364253" y="4554405"/>
                <a:ext cx="1808139" cy="582285"/>
              </a:xfrm>
              <a:prstGeom prst="roundRect">
                <a:avLst>
                  <a:gd name="adj" fmla="val 1045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 name="二等辺三角形 7"/>
              <p:cNvSpPr/>
              <p:nvPr/>
            </p:nvSpPr>
            <p:spPr>
              <a:xfrm rot="9520847" flipH="1">
                <a:off x="4180631" y="4946083"/>
                <a:ext cx="238030" cy="136161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9" name="テキスト ボックス 8"/>
              <p:cNvSpPr txBox="1"/>
              <p:nvPr/>
            </p:nvSpPr>
            <p:spPr>
              <a:xfrm>
                <a:off x="3435754" y="4613418"/>
                <a:ext cx="1657880" cy="438393"/>
              </a:xfrm>
              <a:prstGeom prst="rect">
                <a:avLst/>
              </a:prstGeom>
              <a:noFill/>
            </p:spPr>
            <p:txBody>
              <a:bodyPr wrap="none" lIns="0" tIns="0" rIns="0" bIns="0" rtlCol="0">
                <a:prstTxWarp prst="textPlain">
                  <a:avLst/>
                </a:prstTxWarp>
                <a:noAutofit/>
              </a:bodyPr>
              <a:lstStyle/>
              <a:p>
                <a:pPr marL="0" marR="0" lvl="0" indent="0" algn="ctr" defTabSz="914400" rtl="0" eaLnBrk="1" fontAlgn="ctr" latinLnBrk="0" hangingPunct="1">
                  <a:lnSpc>
                    <a:spcPct val="100000"/>
                  </a:lnSpc>
                  <a:spcBef>
                    <a:spcPts val="0"/>
                  </a:spcBef>
                  <a:spcAft>
                    <a:spcPts val="0"/>
                  </a:spcAft>
                  <a:buClr>
                    <a:srgbClr val="C00000"/>
                  </a:buClr>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センサーや車載カメラが</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ctr" latinLnBrk="0" hangingPunct="1">
                  <a:lnSpc>
                    <a:spcPct val="100000"/>
                  </a:lnSpc>
                  <a:spcBef>
                    <a:spcPts val="0"/>
                  </a:spcBef>
                  <a:spcAft>
                    <a:spcPts val="0"/>
                  </a:spcAft>
                  <a:buClr>
                    <a:srgbClr val="C00000"/>
                  </a:buClr>
                  <a:buSzTx/>
                  <a:buFontTx/>
                  <a:buNone/>
                  <a:tabLst/>
                  <a:defRPr/>
                </a:pPr>
                <a:r>
                  <a:rPr kumimoji="1" lang="ja-JP" altLang="en-US" sz="1200" b="1" i="0" u="none" strike="noStrike" kern="1200" cap="none" spc="0" normalizeH="0" baseline="0" noProof="0" dirty="0" smtClean="0">
                    <a:ln>
                      <a:noFill/>
                    </a:ln>
                    <a:solidFill>
                      <a:prstClr val="black"/>
                    </a:solidFill>
                    <a:effectLst/>
                    <a:uLnTx/>
                    <a:uFillTx/>
                    <a:latin typeface="メイリオ"/>
                    <a:ea typeface="メイリオ"/>
                    <a:cs typeface="+mn-cs"/>
                  </a:rPr>
                  <a:t>道路障害を検知</a:t>
                </a:r>
                <a:endPar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mn-cs"/>
                </a:endParaRPr>
              </a:p>
            </p:txBody>
          </p:sp>
        </p:grpSp>
        <p:cxnSp>
          <p:nvCxnSpPr>
            <p:cNvPr id="18" name="曲線コネクタ 17"/>
            <p:cNvCxnSpPr/>
            <p:nvPr/>
          </p:nvCxnSpPr>
          <p:spPr>
            <a:xfrm rot="5400000" flipH="1" flipV="1">
              <a:off x="1428934" y="1402047"/>
              <a:ext cx="908335" cy="558848"/>
            </a:xfrm>
            <a:prstGeom prst="curvedConnector3">
              <a:avLst>
                <a:gd name="adj1" fmla="val 33936"/>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曲線コネクタ 23"/>
            <p:cNvCxnSpPr/>
            <p:nvPr/>
          </p:nvCxnSpPr>
          <p:spPr>
            <a:xfrm rot="16200000" flipV="1">
              <a:off x="1557848" y="2083259"/>
              <a:ext cx="1919689" cy="508221"/>
            </a:xfrm>
            <a:prstGeom prst="curved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テキスト ボックス 24"/>
            <p:cNvSpPr txBox="1"/>
            <p:nvPr/>
          </p:nvSpPr>
          <p:spPr>
            <a:xfrm>
              <a:off x="1909192" y="1684410"/>
              <a:ext cx="418290" cy="288000"/>
            </a:xfrm>
            <a:prstGeom prst="rect">
              <a:avLst/>
            </a:prstGeom>
            <a:solidFill>
              <a:schemeClr val="bg1"/>
            </a:solidFill>
            <a:ln>
              <a:solidFill>
                <a:schemeClr val="tx1"/>
              </a:solidFill>
            </a:ln>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
                  <a:srgbClr val="C00000"/>
                </a:buClr>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情報</a:t>
              </a:r>
            </a:p>
          </p:txBody>
        </p:sp>
        <p:cxnSp>
          <p:nvCxnSpPr>
            <p:cNvPr id="32" name="曲線コネクタ 31"/>
            <p:cNvCxnSpPr/>
            <p:nvPr/>
          </p:nvCxnSpPr>
          <p:spPr>
            <a:xfrm>
              <a:off x="2371672" y="1279554"/>
              <a:ext cx="965302" cy="150222"/>
            </a:xfrm>
            <a:prstGeom prst="curvedConnector3">
              <a:avLst>
                <a:gd name="adj1" fmla="val 50000"/>
              </a:avLst>
            </a:prstGeom>
            <a:ln w="38100">
              <a:solidFill>
                <a:schemeClr val="accent3"/>
              </a:solidFill>
              <a:tailEnd type="arrow"/>
            </a:ln>
          </p:spPr>
          <p:style>
            <a:lnRef idx="1">
              <a:schemeClr val="accent1"/>
            </a:lnRef>
            <a:fillRef idx="0">
              <a:schemeClr val="accent1"/>
            </a:fillRef>
            <a:effectRef idx="0">
              <a:schemeClr val="accent1"/>
            </a:effectRef>
            <a:fontRef idx="minor">
              <a:schemeClr val="tx1"/>
            </a:fontRef>
          </p:style>
        </p:cxnSp>
        <p:sp>
          <p:nvSpPr>
            <p:cNvPr id="36" name="角丸四角形 35"/>
            <p:cNvSpPr/>
            <p:nvPr/>
          </p:nvSpPr>
          <p:spPr>
            <a:xfrm>
              <a:off x="3214913" y="3194144"/>
              <a:ext cx="1516898" cy="582285"/>
            </a:xfrm>
            <a:prstGeom prst="roundRect">
              <a:avLst>
                <a:gd name="adj" fmla="val 1045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7" name="二等辺三角形 36"/>
            <p:cNvSpPr/>
            <p:nvPr/>
          </p:nvSpPr>
          <p:spPr>
            <a:xfrm rot="19297852" flipH="1">
              <a:off x="3488508" y="2779370"/>
              <a:ext cx="238030" cy="670851"/>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8" name="二等辺三角形 37"/>
            <p:cNvSpPr/>
            <p:nvPr/>
          </p:nvSpPr>
          <p:spPr>
            <a:xfrm rot="1196087" flipH="1">
              <a:off x="4389756" y="2051728"/>
              <a:ext cx="241135" cy="1428733"/>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35" name="テキスト ボックス 34"/>
            <p:cNvSpPr txBox="1"/>
            <p:nvPr/>
          </p:nvSpPr>
          <p:spPr>
            <a:xfrm>
              <a:off x="3336974" y="3257160"/>
              <a:ext cx="1272775" cy="432000"/>
            </a:xfrm>
            <a:prstGeom prst="rect">
              <a:avLst/>
            </a:prstGeom>
            <a:noFill/>
            <a:ln>
              <a:noFill/>
            </a:ln>
          </p:spPr>
          <p:txBody>
            <a:bodyPr wrap="none" lIns="0" tIns="0" rIns="0" bIns="0" rtlCol="0">
              <a:prstTxWarp prst="textPlain">
                <a:avLst/>
              </a:prstTxWarp>
              <a:noAutofit/>
            </a:bodyPr>
            <a:lstStyle/>
            <a:p>
              <a:pPr marL="0" marR="0" lvl="0" indent="0" algn="ctr" defTabSz="914400" rtl="0" eaLnBrk="1" fontAlgn="auto" latinLnBrk="0" hangingPunct="1">
                <a:lnSpc>
                  <a:spcPct val="100000"/>
                </a:lnSpc>
                <a:spcBef>
                  <a:spcPts val="0"/>
                </a:spcBef>
                <a:spcAft>
                  <a:spcPts val="0"/>
                </a:spcAft>
                <a:buClr>
                  <a:srgbClr val="C00000"/>
                </a:buClr>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後方車両と情報を</a:t>
              </a:r>
              <a:endParaRPr kumimoji="1" lang="en-US" altLang="ja-JP" sz="11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auto" latinLnBrk="0" hangingPunct="1">
                <a:lnSpc>
                  <a:spcPct val="100000"/>
                </a:lnSpc>
                <a:spcBef>
                  <a:spcPts val="0"/>
                </a:spcBef>
                <a:spcAft>
                  <a:spcPts val="0"/>
                </a:spcAft>
                <a:buClr>
                  <a:srgbClr val="C00000"/>
                </a:buClr>
                <a:buSzTx/>
                <a:buFontTx/>
                <a:buNone/>
                <a:tabLst/>
                <a:defRPr/>
              </a:pPr>
              <a:r>
                <a:rPr kumimoji="1" lang="ja-JP" altLang="en-US" sz="1100" b="1" i="0" u="none" strike="noStrike" kern="1200" cap="none" spc="0" normalizeH="0" baseline="0" noProof="0" dirty="0" smtClean="0">
                  <a:ln>
                    <a:noFill/>
                  </a:ln>
                  <a:solidFill>
                    <a:prstClr val="black"/>
                  </a:solidFill>
                  <a:effectLst/>
                  <a:uLnTx/>
                  <a:uFillTx/>
                  <a:latin typeface="メイリオ"/>
                  <a:ea typeface="メイリオ"/>
                  <a:cs typeface="+mn-cs"/>
                </a:rPr>
                <a:t>共有し注意を促す</a:t>
              </a:r>
            </a:p>
          </p:txBody>
        </p:sp>
        <p:sp>
          <p:nvSpPr>
            <p:cNvPr id="39" name="テキスト ボックス 38"/>
            <p:cNvSpPr txBox="1"/>
            <p:nvPr/>
          </p:nvSpPr>
          <p:spPr>
            <a:xfrm>
              <a:off x="2646165" y="1991639"/>
              <a:ext cx="1381614" cy="252000"/>
            </a:xfrm>
            <a:prstGeom prst="rect">
              <a:avLst/>
            </a:prstGeom>
            <a:solidFill>
              <a:schemeClr val="bg1"/>
            </a:solidFill>
            <a:ln>
              <a:solidFill>
                <a:schemeClr val="tx1"/>
              </a:solidFill>
            </a:ln>
          </p:spPr>
          <p:txBody>
            <a:bodyPr wrap="square" lIns="0" tIns="0" rIns="0" bIns="0" rtlCol="0" anchor="ctr" anchorCtr="0">
              <a:noAutofit/>
            </a:bodyPr>
            <a:lstStyle/>
            <a:p>
              <a:pPr marL="0" marR="0" lvl="0" indent="0" algn="ctr" defTabSz="914400" rtl="0" eaLnBrk="1" fontAlgn="auto" latinLnBrk="0" hangingPunct="1">
                <a:lnSpc>
                  <a:spcPct val="150000"/>
                </a:lnSpc>
                <a:spcBef>
                  <a:spcPts val="0"/>
                </a:spcBef>
                <a:spcAft>
                  <a:spcPts val="0"/>
                </a:spcAft>
                <a:buClr>
                  <a:srgbClr val="C00000"/>
                </a:buClr>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道路情報を配信</a:t>
              </a:r>
            </a:p>
          </p:txBody>
        </p:sp>
        <p:sp>
          <p:nvSpPr>
            <p:cNvPr id="40" name="テキスト ボックス 39"/>
            <p:cNvSpPr txBox="1"/>
            <p:nvPr/>
          </p:nvSpPr>
          <p:spPr>
            <a:xfrm>
              <a:off x="2627784" y="1098941"/>
              <a:ext cx="418290" cy="288000"/>
            </a:xfrm>
            <a:prstGeom prst="rect">
              <a:avLst/>
            </a:prstGeom>
            <a:solidFill>
              <a:schemeClr val="bg1"/>
            </a:solidFill>
            <a:ln>
              <a:solidFill>
                <a:schemeClr val="tx1"/>
              </a:solidFill>
            </a:ln>
          </p:spPr>
          <p:txBody>
            <a:bodyPr wrap="square" lIns="0" tIns="0" rIns="0" bIns="0" rtlCol="0">
              <a:noAutofit/>
            </a:bodyPr>
            <a:lstStyle/>
            <a:p>
              <a:pPr marL="0" marR="0" lvl="0" indent="0" algn="ctr" defTabSz="914400" rtl="0" eaLnBrk="1" fontAlgn="auto" latinLnBrk="0" hangingPunct="1">
                <a:lnSpc>
                  <a:spcPct val="150000"/>
                </a:lnSpc>
                <a:spcBef>
                  <a:spcPts val="0"/>
                </a:spcBef>
                <a:spcAft>
                  <a:spcPts val="0"/>
                </a:spcAft>
                <a:buClr>
                  <a:srgbClr val="C00000"/>
                </a:buClr>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情報</a:t>
              </a:r>
            </a:p>
          </p:txBody>
        </p:sp>
        <p:sp>
          <p:nvSpPr>
            <p:cNvPr id="41" name="テキスト ボックス 40"/>
            <p:cNvSpPr txBox="1"/>
            <p:nvPr/>
          </p:nvSpPr>
          <p:spPr>
            <a:xfrm>
              <a:off x="5614983" y="2011997"/>
              <a:ext cx="3298371" cy="432000"/>
            </a:xfrm>
            <a:prstGeom prst="roundRect">
              <a:avLst>
                <a:gd name="adj" fmla="val 50000"/>
              </a:avLst>
            </a:prstGeom>
          </p:spPr>
          <p:style>
            <a:lnRef idx="1">
              <a:schemeClr val="accent1"/>
            </a:lnRef>
            <a:fillRef idx="3">
              <a:schemeClr val="accent1"/>
            </a:fillRef>
            <a:effectRef idx="2">
              <a:schemeClr val="accent1"/>
            </a:effectRef>
            <a:fontRef idx="minor">
              <a:schemeClr val="lt1"/>
            </a:fontRef>
          </p:style>
          <p:txBody>
            <a:bodyPr wrap="none" lIns="0" tIns="0" rIns="0" bIns="0" rtlCol="0" anchor="ctr" anchorCtr="0">
              <a:noAutofit/>
            </a:bodyPr>
            <a:lstStyle/>
            <a:p>
              <a:pPr marL="0" marR="0" lvl="0" indent="0" algn="ctr" defTabSz="914400" rtl="0" eaLnBrk="1" fontAlgn="auto" latinLnBrk="0" hangingPunct="1">
                <a:lnSpc>
                  <a:spcPct val="150000"/>
                </a:lnSpc>
                <a:spcBef>
                  <a:spcPts val="0"/>
                </a:spcBef>
                <a:spcAft>
                  <a:spcPts val="0"/>
                </a:spcAft>
                <a:buClr>
                  <a:srgbClr val="C00000"/>
                </a:buClr>
                <a:buSzTx/>
                <a:buFontTx/>
                <a:buNone/>
                <a:tabLst/>
                <a:defRPr/>
              </a:pPr>
              <a:r>
                <a:rPr kumimoji="1" lang="ja-JP" altLang="en-US" sz="2000" b="1" i="0" u="none" strike="noStrike" kern="1200" cap="none" spc="0" normalizeH="0" baseline="0" noProof="0" dirty="0" smtClean="0">
                  <a:ln>
                    <a:noFill/>
                  </a:ln>
                  <a:solidFill>
                    <a:prstClr val="white"/>
                  </a:solidFill>
                  <a:effectLst/>
                  <a:uLnTx/>
                  <a:uFillTx/>
                  <a:latin typeface="メイリオ"/>
                  <a:ea typeface="メイリオ"/>
                  <a:cs typeface="+mn-cs"/>
                </a:rPr>
                <a:t>次世代交通システムの例</a:t>
              </a:r>
            </a:p>
          </p:txBody>
        </p:sp>
        <p:sp>
          <p:nvSpPr>
            <p:cNvPr id="42" name="テキスト ボックス 41"/>
            <p:cNvSpPr txBox="1"/>
            <p:nvPr/>
          </p:nvSpPr>
          <p:spPr>
            <a:xfrm>
              <a:off x="243042" y="3599360"/>
              <a:ext cx="828000" cy="254508"/>
            </a:xfrm>
            <a:prstGeom prst="rect">
              <a:avLst/>
            </a:prstGeom>
            <a:solidFill>
              <a:schemeClr val="bg1"/>
            </a:solidFill>
            <a:ln>
              <a:solidFill>
                <a:schemeClr val="tx1"/>
              </a:solidFill>
            </a:ln>
          </p:spPr>
          <p:txBody>
            <a:bodyPr wrap="square" lIns="0" tIns="0" rIns="0" bIns="0" rtlCol="0" anchor="ctr" anchorCtr="0">
              <a:noAutofit/>
            </a:bodyPr>
            <a:lstStyle/>
            <a:p>
              <a:pPr marL="0" marR="0" lvl="0" indent="0" algn="ctr" defTabSz="914400" rtl="0" eaLnBrk="1" fontAlgn="auto" latinLnBrk="0" hangingPunct="1">
                <a:lnSpc>
                  <a:spcPct val="150000"/>
                </a:lnSpc>
                <a:spcBef>
                  <a:spcPts val="0"/>
                </a:spcBef>
                <a:spcAft>
                  <a:spcPts val="0"/>
                </a:spcAft>
                <a:buClr>
                  <a:srgbClr val="C00000"/>
                </a:buClr>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道路障害</a:t>
              </a:r>
            </a:p>
          </p:txBody>
        </p:sp>
      </p:grpSp>
      <p:grpSp>
        <p:nvGrpSpPr>
          <p:cNvPr id="10" name="グループ化 9"/>
          <p:cNvGrpSpPr/>
          <p:nvPr/>
        </p:nvGrpSpPr>
        <p:grpSpPr>
          <a:xfrm>
            <a:off x="299995" y="3699266"/>
            <a:ext cx="8486290" cy="2706086"/>
            <a:chOff x="148162" y="3999209"/>
            <a:chExt cx="8486290" cy="2706086"/>
          </a:xfrm>
        </p:grpSpPr>
        <p:sp>
          <p:nvSpPr>
            <p:cNvPr id="50" name="角丸四角形 49"/>
            <p:cNvSpPr/>
            <p:nvPr/>
          </p:nvSpPr>
          <p:spPr>
            <a:xfrm>
              <a:off x="161225" y="5398681"/>
              <a:ext cx="6469699" cy="324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9" name="角丸四角形 48"/>
            <p:cNvSpPr/>
            <p:nvPr/>
          </p:nvSpPr>
          <p:spPr>
            <a:xfrm>
              <a:off x="148162" y="6312485"/>
              <a:ext cx="6461644" cy="392810"/>
            </a:xfrm>
            <a:prstGeom prst="roundRect">
              <a:avLst/>
            </a:prstGeom>
            <a:solidFill>
              <a:srgbClr val="FDDF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 name="テキスト ボックス 3"/>
            <p:cNvSpPr txBox="1"/>
            <p:nvPr/>
          </p:nvSpPr>
          <p:spPr>
            <a:xfrm>
              <a:off x="789157" y="5937117"/>
              <a:ext cx="4932000" cy="216000"/>
            </a:xfrm>
            <a:prstGeom prst="rect">
              <a:avLst/>
            </a:prstGeom>
            <a:noFill/>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0"/>
                </a:spcAft>
                <a:buClr>
                  <a:srgbClr val="C00000"/>
                </a:buClr>
                <a:buSzTx/>
                <a:buFontTx/>
                <a:buNone/>
                <a:tabLst/>
                <a:defRPr/>
              </a:pP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船を従来のコンセプトで造船して、大きな損出</a:t>
              </a:r>
            </a:p>
          </p:txBody>
        </p:sp>
        <p:sp>
          <p:nvSpPr>
            <p:cNvPr id="43" name="テキスト ボックス 42"/>
            <p:cNvSpPr txBox="1"/>
            <p:nvPr/>
          </p:nvSpPr>
          <p:spPr>
            <a:xfrm>
              <a:off x="161226" y="4016531"/>
              <a:ext cx="6448580" cy="366226"/>
            </a:xfrm>
            <a:prstGeom prst="roundRect">
              <a:avLst>
                <a:gd name="adj" fmla="val 50000"/>
              </a:avLst>
            </a:prstGeom>
            <a:ln>
              <a:noFill/>
            </a:ln>
          </p:spPr>
          <p:style>
            <a:lnRef idx="1">
              <a:schemeClr val="accent5"/>
            </a:lnRef>
            <a:fillRef idx="3">
              <a:schemeClr val="accent5"/>
            </a:fillRef>
            <a:effectRef idx="2">
              <a:schemeClr val="accent5"/>
            </a:effectRef>
            <a:fontRef idx="minor">
              <a:schemeClr val="lt1"/>
            </a:fontRef>
          </p:style>
          <p:txBody>
            <a:bodyPr wrap="square" lIns="0" tIns="0" rIns="0" bIns="0" rtlCol="0" anchor="ctr" anchorCtr="0">
              <a:noAutofit/>
            </a:bodyPr>
            <a:lstStyle/>
            <a:p>
              <a:pPr marL="0" marR="0" lvl="0" indent="0" algn="l" defTabSz="914400" rtl="0" eaLnBrk="1" fontAlgn="auto" latinLnBrk="0" hangingPunct="1">
                <a:lnSpc>
                  <a:spcPct val="150000"/>
                </a:lnSpc>
                <a:spcBef>
                  <a:spcPts val="0"/>
                </a:spcBef>
                <a:spcAft>
                  <a:spcPts val="0"/>
                </a:spcAft>
                <a:buClr>
                  <a:srgbClr val="C00000"/>
                </a:buClr>
                <a:buSzTx/>
                <a:buFontTx/>
                <a:buNone/>
                <a:tabLst/>
                <a:defRPr/>
              </a:pPr>
              <a:r>
                <a:rPr kumimoji="1" lang="ja-JP" altLang="en-US" sz="2000" b="1" i="0" u="none" strike="noStrike" kern="1200" cap="none" spc="0" normalizeH="0" baseline="0" noProof="0" dirty="0" smtClean="0">
                  <a:ln>
                    <a:noFill/>
                  </a:ln>
                  <a:solidFill>
                    <a:prstClr val="white"/>
                  </a:solidFill>
                  <a:effectLst/>
                  <a:uLnTx/>
                  <a:uFillTx/>
                  <a:latin typeface="メイリオ"/>
                  <a:ea typeface="メイリオ"/>
                  <a:cs typeface="+mn-cs"/>
                </a:rPr>
                <a:t>　　　</a:t>
              </a:r>
              <a:r>
                <a:rPr kumimoji="1" lang="ja-JP" altLang="en-US" sz="2000" b="1" i="0" u="none" strike="noStrike" kern="1200" cap="none" spc="0" normalizeH="0" baseline="0" noProof="0" dirty="0">
                  <a:ln>
                    <a:noFill/>
                  </a:ln>
                  <a:solidFill>
                    <a:prstClr val="white"/>
                  </a:solidFill>
                  <a:effectLst/>
                  <a:uLnTx/>
                  <a:uFillTx/>
                  <a:latin typeface="メイリオ"/>
                  <a:ea typeface="メイリオ"/>
                  <a:cs typeface="+mn-cs"/>
                </a:rPr>
                <a:t> </a:t>
              </a:r>
              <a:r>
                <a:rPr kumimoji="1" lang="ja-JP" altLang="en-US" sz="2000" b="1" i="0" u="none" strike="noStrike" kern="1200" cap="none" spc="0" normalizeH="0" baseline="0" noProof="0" dirty="0" smtClean="0">
                  <a:ln>
                    <a:noFill/>
                  </a:ln>
                  <a:solidFill>
                    <a:prstClr val="white"/>
                  </a:solidFill>
                  <a:effectLst/>
                  <a:uLnTx/>
                  <a:uFillTx/>
                  <a:latin typeface="メイリオ"/>
                  <a:ea typeface="メイリオ"/>
                  <a:cs typeface="+mn-cs"/>
                </a:rPr>
                <a:t>　豪華客船でもネットワーク環境が必須に　</a:t>
              </a:r>
            </a:p>
          </p:txBody>
        </p:sp>
        <p:pic>
          <p:nvPicPr>
            <p:cNvPr id="1028" name="Picture 4" descr="http://cdn.mainichi.jp/vol1/2016/10/19/20161019k0000m020110000p/8.jpg?1"/>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6948165" y="3999209"/>
              <a:ext cx="1686287" cy="109882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http://cdn.mainichi.jp/vol1/2016/10/19/20161019k0000m020110000p/8.jpg?1"/>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b="-90"/>
            <a:stretch/>
          </p:blipFill>
          <p:spPr bwMode="auto">
            <a:xfrm>
              <a:off x="6944438" y="5164151"/>
              <a:ext cx="1690014" cy="1541144"/>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46"/>
            <p:cNvSpPr txBox="1"/>
            <p:nvPr/>
          </p:nvSpPr>
          <p:spPr>
            <a:xfrm>
              <a:off x="799435" y="4490371"/>
              <a:ext cx="4911445" cy="216000"/>
            </a:xfrm>
            <a:prstGeom prst="rect">
              <a:avLst/>
            </a:prstGeom>
            <a:noFill/>
          </p:spPr>
          <p:txBody>
            <a:bodyPr wrap="square" lIns="0" tIns="0" rIns="0" bIns="0" rtlCol="0">
              <a:noAutofit/>
            </a:bodyPr>
            <a:lstStyle/>
            <a:p>
              <a:pPr marL="0" marR="0" lvl="0" indent="0" algn="just" defTabSz="914400" rtl="0" eaLnBrk="1" fontAlgn="auto" latinLnBrk="0" hangingPunct="1">
                <a:lnSpc>
                  <a:spcPct val="100000"/>
                </a:lnSpc>
                <a:spcBef>
                  <a:spcPts val="0"/>
                </a:spcBef>
                <a:spcAft>
                  <a:spcPts val="600"/>
                </a:spcAft>
                <a:buClr>
                  <a:srgbClr val="C00000"/>
                </a:buClr>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（三菱重工の</a:t>
              </a:r>
              <a:r>
                <a:rPr kumimoji="1" lang="en-US" altLang="ja-JP" sz="1800" b="1" i="0" u="none" strike="noStrike" kern="1200" cap="none" spc="0" normalizeH="0" baseline="0" noProof="0" dirty="0">
                  <a:ln>
                    <a:noFill/>
                  </a:ln>
                  <a:solidFill>
                    <a:prstClr val="white"/>
                  </a:solidFill>
                  <a:effectLst/>
                  <a:uLnTx/>
                  <a:uFillTx/>
                  <a:latin typeface="メイリオ"/>
                  <a:ea typeface="メイリオ"/>
                  <a:cs typeface="+mn-cs"/>
                </a:rPr>
                <a:t>2016</a:t>
              </a:r>
              <a:r>
                <a:rPr kumimoji="1" lang="ja-JP" altLang="en-US" sz="1800" b="1" i="0" u="none" strike="noStrike" kern="1200" cap="none" spc="0" normalizeH="0" baseline="0" noProof="0" dirty="0">
                  <a:ln>
                    <a:noFill/>
                  </a:ln>
                  <a:solidFill>
                    <a:prstClr val="white"/>
                  </a:solidFill>
                  <a:effectLst/>
                  <a:uLnTx/>
                  <a:uFillTx/>
                  <a:latin typeface="メイリオ"/>
                  <a:ea typeface="メイリオ"/>
                  <a:cs typeface="+mn-cs"/>
                </a:rPr>
                <a:t>年の欧州からの発注の例</a:t>
              </a: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a:t>
              </a:r>
              <a:endParaRPr kumimoji="1" lang="en-US" altLang="ja-JP" sz="18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48" name="テキスト ボックス 47"/>
            <p:cNvSpPr txBox="1"/>
            <p:nvPr/>
          </p:nvSpPr>
          <p:spPr>
            <a:xfrm>
              <a:off x="161226" y="4949615"/>
              <a:ext cx="6187862" cy="224382"/>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600"/>
                </a:spcAft>
                <a:buClr>
                  <a:srgbClr val="C00000"/>
                </a:buClr>
                <a:buSzTx/>
                <a:buFontTx/>
                <a:buNone/>
                <a:tabLst/>
                <a:defRPr/>
              </a:pPr>
              <a:r>
                <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rPr>
                <a:t>2002</a:t>
              </a: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年以来客船造りから遠ざかっていたが</a:t>
              </a:r>
              <a:r>
                <a:rPr kumimoji="1" lang="en-US" altLang="ja-JP" sz="1800" b="1" i="0" u="none" strike="noStrike" kern="1200" cap="none" spc="0" normalizeH="0" baseline="0" noProof="0" dirty="0" smtClean="0">
                  <a:ln>
                    <a:noFill/>
                  </a:ln>
                  <a:solidFill>
                    <a:prstClr val="white"/>
                  </a:solidFill>
                  <a:effectLst/>
                  <a:uLnTx/>
                  <a:uFillTx/>
                  <a:latin typeface="メイリオ"/>
                  <a:ea typeface="メイリオ"/>
                  <a:cs typeface="+mn-cs"/>
                </a:rPr>
                <a:t>2011</a:t>
              </a:r>
              <a:r>
                <a:rPr kumimoji="1" lang="ja-JP" altLang="en-US" sz="1800" b="1" i="0" u="none" strike="noStrike" kern="1200" cap="none" spc="0" normalizeH="0" baseline="0" noProof="0" dirty="0" smtClean="0">
                  <a:ln>
                    <a:noFill/>
                  </a:ln>
                  <a:solidFill>
                    <a:prstClr val="white"/>
                  </a:solidFill>
                  <a:effectLst/>
                  <a:uLnTx/>
                  <a:uFillTx/>
                  <a:latin typeface="メイリオ"/>
                  <a:ea typeface="メイリオ"/>
                  <a:cs typeface="+mn-cs"/>
                </a:rPr>
                <a:t>年に受注</a:t>
              </a:r>
            </a:p>
          </p:txBody>
        </p:sp>
        <p:sp>
          <p:nvSpPr>
            <p:cNvPr id="45" name="下矢印 44"/>
            <p:cNvSpPr/>
            <p:nvPr/>
          </p:nvSpPr>
          <p:spPr>
            <a:xfrm>
              <a:off x="3021145" y="4751056"/>
              <a:ext cx="468024" cy="180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1" name="下矢印 50"/>
            <p:cNvSpPr/>
            <p:nvPr/>
          </p:nvSpPr>
          <p:spPr>
            <a:xfrm>
              <a:off x="3021145" y="5218681"/>
              <a:ext cx="468024" cy="180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4" name="テキスト ボックス 53"/>
            <p:cNvSpPr txBox="1"/>
            <p:nvPr/>
          </p:nvSpPr>
          <p:spPr>
            <a:xfrm>
              <a:off x="161225" y="6394976"/>
              <a:ext cx="6448581" cy="186601"/>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
                  <a:srgbClr val="C00000"/>
                </a:buClr>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mn-cs"/>
                </a:rPr>
                <a:t>豪華客船も高度なインターネット環境が不可欠な時代</a:t>
              </a:r>
            </a:p>
          </p:txBody>
        </p:sp>
        <p:sp>
          <p:nvSpPr>
            <p:cNvPr id="55" name="下矢印 54"/>
            <p:cNvSpPr/>
            <p:nvPr/>
          </p:nvSpPr>
          <p:spPr>
            <a:xfrm>
              <a:off x="3021145" y="6197800"/>
              <a:ext cx="468024" cy="180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57" name="テキスト ボックス 56"/>
            <p:cNvSpPr txBox="1"/>
            <p:nvPr/>
          </p:nvSpPr>
          <p:spPr>
            <a:xfrm>
              <a:off x="148162" y="5458864"/>
              <a:ext cx="6482763" cy="251890"/>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600"/>
                </a:spcAft>
                <a:buClr>
                  <a:srgbClr val="C00000"/>
                </a:buClr>
                <a:buSzTx/>
                <a:buFontTx/>
                <a:buNone/>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その間にネットワーク環境の普及や世の中のデジタル化が進む</a:t>
              </a:r>
            </a:p>
          </p:txBody>
        </p:sp>
        <p:sp>
          <p:nvSpPr>
            <p:cNvPr id="58" name="下矢印 57"/>
            <p:cNvSpPr/>
            <p:nvPr/>
          </p:nvSpPr>
          <p:spPr>
            <a:xfrm>
              <a:off x="3021145" y="5712432"/>
              <a:ext cx="468024" cy="180000"/>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grpSp>
      <p:cxnSp>
        <p:nvCxnSpPr>
          <p:cNvPr id="44" name="直線コネクタ 43"/>
          <p:cNvCxnSpPr/>
          <p:nvPr/>
        </p:nvCxnSpPr>
        <p:spPr>
          <a:xfrm>
            <a:off x="0" y="692150"/>
            <a:ext cx="9144000"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6052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331639" y="299928"/>
            <a:ext cx="7272809" cy="358355"/>
          </a:xfrm>
        </p:spPr>
        <p:txBody>
          <a:bodyPr/>
          <a:lstStyle/>
          <a:p>
            <a:r>
              <a:rPr lang="ja-JP" altLang="en-US" dirty="0" smtClean="0"/>
              <a:t>「共創」へのモード変換</a:t>
            </a:r>
            <a:endParaRPr kumimoji="1" lang="ja-JP" altLang="en-US" dirty="0"/>
          </a:p>
        </p:txBody>
      </p:sp>
      <p:grpSp>
        <p:nvGrpSpPr>
          <p:cNvPr id="298" name="グループ化 297"/>
          <p:cNvGrpSpPr/>
          <p:nvPr/>
        </p:nvGrpSpPr>
        <p:grpSpPr>
          <a:xfrm>
            <a:off x="1933797" y="1778154"/>
            <a:ext cx="5278903" cy="4747190"/>
            <a:chOff x="959405" y="1506534"/>
            <a:chExt cx="5278903" cy="3967064"/>
          </a:xfrm>
        </p:grpSpPr>
        <p:sp>
          <p:nvSpPr>
            <p:cNvPr id="299" name="二等辺三角形 2"/>
            <p:cNvSpPr/>
            <p:nvPr/>
          </p:nvSpPr>
          <p:spPr>
            <a:xfrm>
              <a:off x="5213471" y="1506534"/>
              <a:ext cx="1024837" cy="39670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152144"/>
                <a:gd name="connsiteY0" fmla="*/ 914400 h 1005840"/>
                <a:gd name="connsiteX1" fmla="*/ 530352 w 1152144"/>
                <a:gd name="connsiteY1" fmla="*/ 0 h 1005840"/>
                <a:gd name="connsiteX2" fmla="*/ 1152144 w 1152144"/>
                <a:gd name="connsiteY2" fmla="*/ 1005840 h 1005840"/>
                <a:gd name="connsiteX0" fmla="*/ 0 w 1615522"/>
                <a:gd name="connsiteY0" fmla="*/ 914400 h 914400"/>
                <a:gd name="connsiteX1" fmla="*/ 530352 w 1615522"/>
                <a:gd name="connsiteY1" fmla="*/ 0 h 914400"/>
                <a:gd name="connsiteX2" fmla="*/ 1615522 w 1615522"/>
                <a:gd name="connsiteY2" fmla="*/ 97619 h 914400"/>
                <a:gd name="connsiteX0" fmla="*/ 0 w 1615522"/>
                <a:gd name="connsiteY0" fmla="*/ 816781 h 2293784"/>
                <a:gd name="connsiteX1" fmla="*/ 950482 w 1615522"/>
                <a:gd name="connsiteY1" fmla="*/ 2268700 h 2293784"/>
                <a:gd name="connsiteX2" fmla="*/ 1615522 w 1615522"/>
                <a:gd name="connsiteY2" fmla="*/ 0 h 2293784"/>
                <a:gd name="connsiteX0" fmla="*/ 0 w 665040"/>
                <a:gd name="connsiteY0" fmla="*/ 2268700 h 2293784"/>
                <a:gd name="connsiteX1" fmla="*/ 665040 w 665040"/>
                <a:gd name="connsiteY1" fmla="*/ 0 h 2293784"/>
                <a:gd name="connsiteX0" fmla="*/ 0 w 665040"/>
                <a:gd name="connsiteY0" fmla="*/ 2268700 h 2268700"/>
                <a:gd name="connsiteX1" fmla="*/ 665040 w 665040"/>
                <a:gd name="connsiteY1" fmla="*/ 0 h 2268700"/>
                <a:gd name="connsiteX0" fmla="*/ 0 w 645951"/>
                <a:gd name="connsiteY0" fmla="*/ 2274498 h 2274498"/>
                <a:gd name="connsiteX1" fmla="*/ 645951 w 645951"/>
                <a:gd name="connsiteY1" fmla="*/ 0 h 2274498"/>
                <a:gd name="connsiteX0" fmla="*/ 0 w 645951"/>
                <a:gd name="connsiteY0" fmla="*/ 2274498 h 2274498"/>
                <a:gd name="connsiteX1" fmla="*/ 645951 w 645951"/>
                <a:gd name="connsiteY1" fmla="*/ 0 h 2274498"/>
                <a:gd name="connsiteX0" fmla="*/ 0 w 696856"/>
                <a:gd name="connsiteY0" fmla="*/ 2245508 h 2245508"/>
                <a:gd name="connsiteX1" fmla="*/ 696856 w 696856"/>
                <a:gd name="connsiteY1"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93080 h 2293080"/>
                <a:gd name="connsiteX1" fmla="*/ 605127 w 696856"/>
                <a:gd name="connsiteY1" fmla="*/ 167047 h 2293080"/>
                <a:gd name="connsiteX2" fmla="*/ 696856 w 696856"/>
                <a:gd name="connsiteY2" fmla="*/ 47572 h 2293080"/>
                <a:gd name="connsiteX0" fmla="*/ 0 w 613995"/>
                <a:gd name="connsiteY0" fmla="*/ 2126033 h 2126033"/>
                <a:gd name="connsiteX1" fmla="*/ 605127 w 613995"/>
                <a:gd name="connsiteY1" fmla="*/ 0 h 2126033"/>
                <a:gd name="connsiteX0" fmla="*/ 0 w 605127"/>
                <a:gd name="connsiteY0" fmla="*/ 2126033 h 2126033"/>
                <a:gd name="connsiteX1" fmla="*/ 605127 w 605127"/>
                <a:gd name="connsiteY1" fmla="*/ 0 h 2126033"/>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21035"/>
                <a:gd name="connsiteY0" fmla="*/ 2273882 h 2273882"/>
                <a:gd name="connsiteX1" fmla="*/ 621035 w 621035"/>
                <a:gd name="connsiteY1" fmla="*/ 0 h 2273882"/>
                <a:gd name="connsiteX0" fmla="*/ 0 w 621035"/>
                <a:gd name="connsiteY0" fmla="*/ 2273882 h 2273882"/>
                <a:gd name="connsiteX1" fmla="*/ 621035 w 621035"/>
                <a:gd name="connsiteY1" fmla="*/ 0 h 2273882"/>
                <a:gd name="connsiteX0" fmla="*/ 0 w 601945"/>
                <a:gd name="connsiteY0" fmla="*/ 2276781 h 2276781"/>
                <a:gd name="connsiteX1" fmla="*/ 601945 w 601945"/>
                <a:gd name="connsiteY1" fmla="*/ 0 h 2276781"/>
                <a:gd name="connsiteX0" fmla="*/ 0 w 601945"/>
                <a:gd name="connsiteY0" fmla="*/ 2276781 h 2276781"/>
                <a:gd name="connsiteX1" fmla="*/ 601945 w 601945"/>
                <a:gd name="connsiteY1" fmla="*/ 0 h 2276781"/>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Lst>
              <a:ahLst/>
              <a:cxnLst>
                <a:cxn ang="0">
                  <a:pos x="connsiteX0" y="connsiteY0"/>
                </a:cxn>
                <a:cxn ang="0">
                  <a:pos x="connsiteX1" y="connsiteY1"/>
                </a:cxn>
              </a:cxnLst>
              <a:rect l="l" t="t" r="r" b="b"/>
              <a:pathLst>
                <a:path w="621035" h="2279680">
                  <a:moveTo>
                    <a:pt x="0" y="2279680"/>
                  </a:moveTo>
                  <a:cubicBezTo>
                    <a:pt x="98733" y="1609834"/>
                    <a:pt x="243888" y="1012698"/>
                    <a:pt x="621035" y="0"/>
                  </a:cubicBezTo>
                </a:path>
              </a:pathLst>
            </a:custGeom>
            <a:noFill/>
            <a:ln w="2540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300" name="二等辺三角形 2"/>
            <p:cNvSpPr/>
            <p:nvPr/>
          </p:nvSpPr>
          <p:spPr>
            <a:xfrm flipH="1">
              <a:off x="959405" y="1506534"/>
              <a:ext cx="1034416" cy="39670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152144"/>
                <a:gd name="connsiteY0" fmla="*/ 914400 h 1005840"/>
                <a:gd name="connsiteX1" fmla="*/ 530352 w 1152144"/>
                <a:gd name="connsiteY1" fmla="*/ 0 h 1005840"/>
                <a:gd name="connsiteX2" fmla="*/ 1152144 w 1152144"/>
                <a:gd name="connsiteY2" fmla="*/ 1005840 h 1005840"/>
                <a:gd name="connsiteX0" fmla="*/ 0 w 1615522"/>
                <a:gd name="connsiteY0" fmla="*/ 914400 h 914400"/>
                <a:gd name="connsiteX1" fmla="*/ 530352 w 1615522"/>
                <a:gd name="connsiteY1" fmla="*/ 0 h 914400"/>
                <a:gd name="connsiteX2" fmla="*/ 1615522 w 1615522"/>
                <a:gd name="connsiteY2" fmla="*/ 97619 h 914400"/>
                <a:gd name="connsiteX0" fmla="*/ 0 w 1615522"/>
                <a:gd name="connsiteY0" fmla="*/ 816781 h 2293784"/>
                <a:gd name="connsiteX1" fmla="*/ 950482 w 1615522"/>
                <a:gd name="connsiteY1" fmla="*/ 2268700 h 2293784"/>
                <a:gd name="connsiteX2" fmla="*/ 1615522 w 1615522"/>
                <a:gd name="connsiteY2" fmla="*/ 0 h 2293784"/>
                <a:gd name="connsiteX0" fmla="*/ 0 w 665040"/>
                <a:gd name="connsiteY0" fmla="*/ 2268700 h 2293784"/>
                <a:gd name="connsiteX1" fmla="*/ 665040 w 665040"/>
                <a:gd name="connsiteY1" fmla="*/ 0 h 2293784"/>
                <a:gd name="connsiteX0" fmla="*/ 0 w 665040"/>
                <a:gd name="connsiteY0" fmla="*/ 2268700 h 2268700"/>
                <a:gd name="connsiteX1" fmla="*/ 665040 w 665040"/>
                <a:gd name="connsiteY1" fmla="*/ 0 h 2268700"/>
                <a:gd name="connsiteX0" fmla="*/ 0 w 645951"/>
                <a:gd name="connsiteY0" fmla="*/ 2274498 h 2274498"/>
                <a:gd name="connsiteX1" fmla="*/ 645951 w 645951"/>
                <a:gd name="connsiteY1" fmla="*/ 0 h 2274498"/>
                <a:gd name="connsiteX0" fmla="*/ 0 w 645951"/>
                <a:gd name="connsiteY0" fmla="*/ 2274498 h 2274498"/>
                <a:gd name="connsiteX1" fmla="*/ 645951 w 645951"/>
                <a:gd name="connsiteY1" fmla="*/ 0 h 2274498"/>
                <a:gd name="connsiteX0" fmla="*/ 0 w 696856"/>
                <a:gd name="connsiteY0" fmla="*/ 2245508 h 2245508"/>
                <a:gd name="connsiteX1" fmla="*/ 696856 w 696856"/>
                <a:gd name="connsiteY1"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93080 h 2293080"/>
                <a:gd name="connsiteX1" fmla="*/ 605127 w 696856"/>
                <a:gd name="connsiteY1" fmla="*/ 167047 h 2293080"/>
                <a:gd name="connsiteX2" fmla="*/ 696856 w 696856"/>
                <a:gd name="connsiteY2" fmla="*/ 47572 h 2293080"/>
                <a:gd name="connsiteX0" fmla="*/ 0 w 613995"/>
                <a:gd name="connsiteY0" fmla="*/ 2126033 h 2126033"/>
                <a:gd name="connsiteX1" fmla="*/ 605127 w 613995"/>
                <a:gd name="connsiteY1" fmla="*/ 0 h 2126033"/>
                <a:gd name="connsiteX0" fmla="*/ 0 w 605127"/>
                <a:gd name="connsiteY0" fmla="*/ 2126033 h 2126033"/>
                <a:gd name="connsiteX1" fmla="*/ 605127 w 605127"/>
                <a:gd name="connsiteY1" fmla="*/ 0 h 2126033"/>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21035"/>
                <a:gd name="connsiteY0" fmla="*/ 2273882 h 2273882"/>
                <a:gd name="connsiteX1" fmla="*/ 621035 w 621035"/>
                <a:gd name="connsiteY1" fmla="*/ 0 h 2273882"/>
                <a:gd name="connsiteX0" fmla="*/ 0 w 621035"/>
                <a:gd name="connsiteY0" fmla="*/ 2273882 h 2273882"/>
                <a:gd name="connsiteX1" fmla="*/ 621035 w 621035"/>
                <a:gd name="connsiteY1" fmla="*/ 0 h 2273882"/>
                <a:gd name="connsiteX0" fmla="*/ 0 w 601945"/>
                <a:gd name="connsiteY0" fmla="*/ 2276781 h 2276781"/>
                <a:gd name="connsiteX1" fmla="*/ 601945 w 601945"/>
                <a:gd name="connsiteY1" fmla="*/ 0 h 2276781"/>
                <a:gd name="connsiteX0" fmla="*/ 0 w 601945"/>
                <a:gd name="connsiteY0" fmla="*/ 2276781 h 2276781"/>
                <a:gd name="connsiteX1" fmla="*/ 601945 w 601945"/>
                <a:gd name="connsiteY1" fmla="*/ 0 h 2276781"/>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Lst>
              <a:ahLst/>
              <a:cxnLst>
                <a:cxn ang="0">
                  <a:pos x="connsiteX0" y="connsiteY0"/>
                </a:cxn>
                <a:cxn ang="0">
                  <a:pos x="connsiteX1" y="connsiteY1"/>
                </a:cxn>
              </a:cxnLst>
              <a:rect l="l" t="t" r="r" b="b"/>
              <a:pathLst>
                <a:path w="621035" h="2279680">
                  <a:moveTo>
                    <a:pt x="0" y="2279680"/>
                  </a:moveTo>
                  <a:cubicBezTo>
                    <a:pt x="98733" y="1609834"/>
                    <a:pt x="243888" y="1012698"/>
                    <a:pt x="621035" y="0"/>
                  </a:cubicBezTo>
                </a:path>
              </a:pathLst>
            </a:custGeom>
            <a:noFill/>
            <a:ln w="2540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301" name="二等辺三角形 2"/>
            <p:cNvSpPr/>
            <p:nvPr/>
          </p:nvSpPr>
          <p:spPr>
            <a:xfrm flipH="1">
              <a:off x="2804022" y="1506534"/>
              <a:ext cx="963918" cy="39670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152144"/>
                <a:gd name="connsiteY0" fmla="*/ 914400 h 1005840"/>
                <a:gd name="connsiteX1" fmla="*/ 530352 w 1152144"/>
                <a:gd name="connsiteY1" fmla="*/ 0 h 1005840"/>
                <a:gd name="connsiteX2" fmla="*/ 1152144 w 1152144"/>
                <a:gd name="connsiteY2" fmla="*/ 1005840 h 1005840"/>
                <a:gd name="connsiteX0" fmla="*/ 0 w 1615522"/>
                <a:gd name="connsiteY0" fmla="*/ 914400 h 914400"/>
                <a:gd name="connsiteX1" fmla="*/ 530352 w 1615522"/>
                <a:gd name="connsiteY1" fmla="*/ 0 h 914400"/>
                <a:gd name="connsiteX2" fmla="*/ 1615522 w 1615522"/>
                <a:gd name="connsiteY2" fmla="*/ 97619 h 914400"/>
                <a:gd name="connsiteX0" fmla="*/ 0 w 1615522"/>
                <a:gd name="connsiteY0" fmla="*/ 816781 h 2293784"/>
                <a:gd name="connsiteX1" fmla="*/ 950482 w 1615522"/>
                <a:gd name="connsiteY1" fmla="*/ 2268700 h 2293784"/>
                <a:gd name="connsiteX2" fmla="*/ 1615522 w 1615522"/>
                <a:gd name="connsiteY2" fmla="*/ 0 h 2293784"/>
                <a:gd name="connsiteX0" fmla="*/ 0 w 665040"/>
                <a:gd name="connsiteY0" fmla="*/ 2268700 h 2293784"/>
                <a:gd name="connsiteX1" fmla="*/ 665040 w 665040"/>
                <a:gd name="connsiteY1" fmla="*/ 0 h 2293784"/>
                <a:gd name="connsiteX0" fmla="*/ 0 w 665040"/>
                <a:gd name="connsiteY0" fmla="*/ 2268700 h 2268700"/>
                <a:gd name="connsiteX1" fmla="*/ 665040 w 665040"/>
                <a:gd name="connsiteY1" fmla="*/ 0 h 2268700"/>
                <a:gd name="connsiteX0" fmla="*/ 0 w 645951"/>
                <a:gd name="connsiteY0" fmla="*/ 2274498 h 2274498"/>
                <a:gd name="connsiteX1" fmla="*/ 645951 w 645951"/>
                <a:gd name="connsiteY1" fmla="*/ 0 h 2274498"/>
                <a:gd name="connsiteX0" fmla="*/ 0 w 645951"/>
                <a:gd name="connsiteY0" fmla="*/ 2274498 h 2274498"/>
                <a:gd name="connsiteX1" fmla="*/ 645951 w 645951"/>
                <a:gd name="connsiteY1" fmla="*/ 0 h 2274498"/>
                <a:gd name="connsiteX0" fmla="*/ 0 w 696856"/>
                <a:gd name="connsiteY0" fmla="*/ 2245508 h 2245508"/>
                <a:gd name="connsiteX1" fmla="*/ 696856 w 696856"/>
                <a:gd name="connsiteY1"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93080 h 2293080"/>
                <a:gd name="connsiteX1" fmla="*/ 605127 w 696856"/>
                <a:gd name="connsiteY1" fmla="*/ 167047 h 2293080"/>
                <a:gd name="connsiteX2" fmla="*/ 696856 w 696856"/>
                <a:gd name="connsiteY2" fmla="*/ 47572 h 2293080"/>
                <a:gd name="connsiteX0" fmla="*/ 0 w 613995"/>
                <a:gd name="connsiteY0" fmla="*/ 2126033 h 2126033"/>
                <a:gd name="connsiteX1" fmla="*/ 605127 w 613995"/>
                <a:gd name="connsiteY1" fmla="*/ 0 h 2126033"/>
                <a:gd name="connsiteX0" fmla="*/ 0 w 605127"/>
                <a:gd name="connsiteY0" fmla="*/ 2126033 h 2126033"/>
                <a:gd name="connsiteX1" fmla="*/ 605127 w 605127"/>
                <a:gd name="connsiteY1" fmla="*/ 0 h 2126033"/>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21035"/>
                <a:gd name="connsiteY0" fmla="*/ 2273882 h 2273882"/>
                <a:gd name="connsiteX1" fmla="*/ 621035 w 621035"/>
                <a:gd name="connsiteY1" fmla="*/ 0 h 2273882"/>
                <a:gd name="connsiteX0" fmla="*/ 0 w 621035"/>
                <a:gd name="connsiteY0" fmla="*/ 2273882 h 2273882"/>
                <a:gd name="connsiteX1" fmla="*/ 621035 w 621035"/>
                <a:gd name="connsiteY1" fmla="*/ 0 h 2273882"/>
                <a:gd name="connsiteX0" fmla="*/ 0 w 601945"/>
                <a:gd name="connsiteY0" fmla="*/ 2276781 h 2276781"/>
                <a:gd name="connsiteX1" fmla="*/ 601945 w 601945"/>
                <a:gd name="connsiteY1" fmla="*/ 0 h 2276781"/>
                <a:gd name="connsiteX0" fmla="*/ 0 w 601945"/>
                <a:gd name="connsiteY0" fmla="*/ 2276781 h 2276781"/>
                <a:gd name="connsiteX1" fmla="*/ 601945 w 601945"/>
                <a:gd name="connsiteY1" fmla="*/ 0 h 2276781"/>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Lst>
              <a:ahLst/>
              <a:cxnLst>
                <a:cxn ang="0">
                  <a:pos x="connsiteX0" y="connsiteY0"/>
                </a:cxn>
                <a:cxn ang="0">
                  <a:pos x="connsiteX1" y="connsiteY1"/>
                </a:cxn>
              </a:cxnLst>
              <a:rect l="l" t="t" r="r" b="b"/>
              <a:pathLst>
                <a:path w="621035" h="2279680">
                  <a:moveTo>
                    <a:pt x="0" y="2279680"/>
                  </a:moveTo>
                  <a:cubicBezTo>
                    <a:pt x="108284" y="1494360"/>
                    <a:pt x="132459" y="1224400"/>
                    <a:pt x="621035" y="0"/>
                  </a:cubicBezTo>
                </a:path>
              </a:pathLst>
            </a:custGeom>
            <a:noFill/>
            <a:ln w="2540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302" name="二等辺三角形 2"/>
            <p:cNvSpPr/>
            <p:nvPr/>
          </p:nvSpPr>
          <p:spPr>
            <a:xfrm>
              <a:off x="3447797" y="1506534"/>
              <a:ext cx="967139" cy="3967064"/>
            </a:xfrm>
            <a:custGeom>
              <a:avLst/>
              <a:gdLst>
                <a:gd name="connsiteX0" fmla="*/ 0 w 1060704"/>
                <a:gd name="connsiteY0" fmla="*/ 914400 h 914400"/>
                <a:gd name="connsiteX1" fmla="*/ 530352 w 1060704"/>
                <a:gd name="connsiteY1" fmla="*/ 0 h 914400"/>
                <a:gd name="connsiteX2" fmla="*/ 1060704 w 1060704"/>
                <a:gd name="connsiteY2" fmla="*/ 914400 h 914400"/>
                <a:gd name="connsiteX3" fmla="*/ 0 w 1060704"/>
                <a:gd name="connsiteY3" fmla="*/ 914400 h 914400"/>
                <a:gd name="connsiteX0" fmla="*/ 0 w 1152144"/>
                <a:gd name="connsiteY0" fmla="*/ 914400 h 1005840"/>
                <a:gd name="connsiteX1" fmla="*/ 530352 w 1152144"/>
                <a:gd name="connsiteY1" fmla="*/ 0 h 1005840"/>
                <a:gd name="connsiteX2" fmla="*/ 1152144 w 1152144"/>
                <a:gd name="connsiteY2" fmla="*/ 1005840 h 1005840"/>
                <a:gd name="connsiteX0" fmla="*/ 0 w 1615522"/>
                <a:gd name="connsiteY0" fmla="*/ 914400 h 914400"/>
                <a:gd name="connsiteX1" fmla="*/ 530352 w 1615522"/>
                <a:gd name="connsiteY1" fmla="*/ 0 h 914400"/>
                <a:gd name="connsiteX2" fmla="*/ 1615522 w 1615522"/>
                <a:gd name="connsiteY2" fmla="*/ 97619 h 914400"/>
                <a:gd name="connsiteX0" fmla="*/ 0 w 1615522"/>
                <a:gd name="connsiteY0" fmla="*/ 816781 h 2293784"/>
                <a:gd name="connsiteX1" fmla="*/ 950482 w 1615522"/>
                <a:gd name="connsiteY1" fmla="*/ 2268700 h 2293784"/>
                <a:gd name="connsiteX2" fmla="*/ 1615522 w 1615522"/>
                <a:gd name="connsiteY2" fmla="*/ 0 h 2293784"/>
                <a:gd name="connsiteX0" fmla="*/ 0 w 665040"/>
                <a:gd name="connsiteY0" fmla="*/ 2268700 h 2293784"/>
                <a:gd name="connsiteX1" fmla="*/ 665040 w 665040"/>
                <a:gd name="connsiteY1" fmla="*/ 0 h 2293784"/>
                <a:gd name="connsiteX0" fmla="*/ 0 w 665040"/>
                <a:gd name="connsiteY0" fmla="*/ 2268700 h 2268700"/>
                <a:gd name="connsiteX1" fmla="*/ 665040 w 665040"/>
                <a:gd name="connsiteY1" fmla="*/ 0 h 2268700"/>
                <a:gd name="connsiteX0" fmla="*/ 0 w 645951"/>
                <a:gd name="connsiteY0" fmla="*/ 2274498 h 2274498"/>
                <a:gd name="connsiteX1" fmla="*/ 645951 w 645951"/>
                <a:gd name="connsiteY1" fmla="*/ 0 h 2274498"/>
                <a:gd name="connsiteX0" fmla="*/ 0 w 645951"/>
                <a:gd name="connsiteY0" fmla="*/ 2274498 h 2274498"/>
                <a:gd name="connsiteX1" fmla="*/ 645951 w 645951"/>
                <a:gd name="connsiteY1" fmla="*/ 0 h 2274498"/>
                <a:gd name="connsiteX0" fmla="*/ 0 w 696856"/>
                <a:gd name="connsiteY0" fmla="*/ 2245508 h 2245508"/>
                <a:gd name="connsiteX1" fmla="*/ 696856 w 696856"/>
                <a:gd name="connsiteY1"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45508 h 2245508"/>
                <a:gd name="connsiteX1" fmla="*/ 605127 w 696856"/>
                <a:gd name="connsiteY1" fmla="*/ 119475 h 2245508"/>
                <a:gd name="connsiteX2" fmla="*/ 696856 w 696856"/>
                <a:gd name="connsiteY2" fmla="*/ 0 h 2245508"/>
                <a:gd name="connsiteX0" fmla="*/ 0 w 696856"/>
                <a:gd name="connsiteY0" fmla="*/ 2293080 h 2293080"/>
                <a:gd name="connsiteX1" fmla="*/ 605127 w 696856"/>
                <a:gd name="connsiteY1" fmla="*/ 167047 h 2293080"/>
                <a:gd name="connsiteX2" fmla="*/ 696856 w 696856"/>
                <a:gd name="connsiteY2" fmla="*/ 47572 h 2293080"/>
                <a:gd name="connsiteX0" fmla="*/ 0 w 613995"/>
                <a:gd name="connsiteY0" fmla="*/ 2126033 h 2126033"/>
                <a:gd name="connsiteX1" fmla="*/ 605127 w 613995"/>
                <a:gd name="connsiteY1" fmla="*/ 0 h 2126033"/>
                <a:gd name="connsiteX0" fmla="*/ 0 w 605127"/>
                <a:gd name="connsiteY0" fmla="*/ 2126033 h 2126033"/>
                <a:gd name="connsiteX1" fmla="*/ 605127 w 605127"/>
                <a:gd name="connsiteY1" fmla="*/ 0 h 2126033"/>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36195 h 2236195"/>
                <a:gd name="connsiteX1" fmla="*/ 643306 w 643306"/>
                <a:gd name="connsiteY1" fmla="*/ 0 h 223619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43306"/>
                <a:gd name="connsiteY0" fmla="*/ 2265185 h 2265185"/>
                <a:gd name="connsiteX1" fmla="*/ 643306 w 643306"/>
                <a:gd name="connsiteY1" fmla="*/ 0 h 2265185"/>
                <a:gd name="connsiteX0" fmla="*/ 0 w 621035"/>
                <a:gd name="connsiteY0" fmla="*/ 2273882 h 2273882"/>
                <a:gd name="connsiteX1" fmla="*/ 621035 w 621035"/>
                <a:gd name="connsiteY1" fmla="*/ 0 h 2273882"/>
                <a:gd name="connsiteX0" fmla="*/ 0 w 621035"/>
                <a:gd name="connsiteY0" fmla="*/ 2273882 h 2273882"/>
                <a:gd name="connsiteX1" fmla="*/ 621035 w 621035"/>
                <a:gd name="connsiteY1" fmla="*/ 0 h 2273882"/>
                <a:gd name="connsiteX0" fmla="*/ 0 w 601945"/>
                <a:gd name="connsiteY0" fmla="*/ 2276781 h 2276781"/>
                <a:gd name="connsiteX1" fmla="*/ 601945 w 601945"/>
                <a:gd name="connsiteY1" fmla="*/ 0 h 2276781"/>
                <a:gd name="connsiteX0" fmla="*/ 0 w 601945"/>
                <a:gd name="connsiteY0" fmla="*/ 2276781 h 2276781"/>
                <a:gd name="connsiteX1" fmla="*/ 601945 w 601945"/>
                <a:gd name="connsiteY1" fmla="*/ 0 h 2276781"/>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 name="connsiteX0" fmla="*/ 0 w 621035"/>
                <a:gd name="connsiteY0" fmla="*/ 2279680 h 2279680"/>
                <a:gd name="connsiteX1" fmla="*/ 621035 w 621035"/>
                <a:gd name="connsiteY1" fmla="*/ 0 h 2279680"/>
              </a:gdLst>
              <a:ahLst/>
              <a:cxnLst>
                <a:cxn ang="0">
                  <a:pos x="connsiteX0" y="connsiteY0"/>
                </a:cxn>
                <a:cxn ang="0">
                  <a:pos x="connsiteX1" y="connsiteY1"/>
                </a:cxn>
              </a:cxnLst>
              <a:rect l="l" t="t" r="r" b="b"/>
              <a:pathLst>
                <a:path w="621035" h="2279680">
                  <a:moveTo>
                    <a:pt x="0" y="2279680"/>
                  </a:moveTo>
                  <a:cubicBezTo>
                    <a:pt x="108284" y="1494360"/>
                    <a:pt x="132459" y="1224400"/>
                    <a:pt x="621035" y="0"/>
                  </a:cubicBezTo>
                </a:path>
              </a:pathLst>
            </a:custGeom>
            <a:noFill/>
            <a:ln w="25400" cap="flat" cmpd="sng" algn="ctr">
              <a:solidFill>
                <a:sysClr val="window" lastClr="FFFFFF">
                  <a:lumMod val="85000"/>
                </a:sys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grpSp>
      <p:sp>
        <p:nvSpPr>
          <p:cNvPr id="303" name="円/楕円 社会３影"/>
          <p:cNvSpPr/>
          <p:nvPr/>
        </p:nvSpPr>
        <p:spPr>
          <a:xfrm>
            <a:off x="2228477" y="2023431"/>
            <a:ext cx="2880000" cy="1481387"/>
          </a:xfrm>
          <a:prstGeom prst="ellipse">
            <a:avLst/>
          </a:prstGeom>
          <a:solidFill>
            <a:sysClr val="window" lastClr="FFFFFF">
              <a:lumMod val="85000"/>
            </a:sysClr>
          </a:solidFill>
          <a:ln w="6350" cap="flat" cmpd="sng" algn="ctr">
            <a:noFill/>
            <a:prstDash val="solid"/>
            <a:miter lim="800000"/>
          </a:ln>
          <a:effectLst>
            <a:glow rad="431800">
              <a:srgbClr val="FFD04B">
                <a:alpha val="29804"/>
              </a:srgbClr>
            </a:glow>
          </a:effectLst>
        </p:spPr>
        <p:txBody>
          <a:bodyPr tIns="10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304" name="円/楕円 大学３影"/>
          <p:cNvSpPr/>
          <p:nvPr/>
        </p:nvSpPr>
        <p:spPr>
          <a:xfrm>
            <a:off x="4043548" y="2023431"/>
            <a:ext cx="2880000" cy="1481387"/>
          </a:xfrm>
          <a:prstGeom prst="ellipse">
            <a:avLst/>
          </a:prstGeom>
          <a:solidFill>
            <a:sysClr val="window" lastClr="FFFFFF">
              <a:lumMod val="85000"/>
            </a:sysClr>
          </a:solidFill>
          <a:ln w="6350" cap="flat" cmpd="sng" algn="ctr">
            <a:noFill/>
            <a:prstDash val="solid"/>
            <a:miter lim="800000"/>
          </a:ln>
          <a:effectLst>
            <a:glow rad="317500">
              <a:srgbClr val="80B5FC">
                <a:alpha val="29804"/>
              </a:srgbClr>
            </a:glow>
          </a:effectLst>
        </p:spPr>
        <p:txBody>
          <a:bodyPr tIns="10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305" name="円/楕円 社会３"/>
          <p:cNvSpPr>
            <a:spLocks/>
          </p:cNvSpPr>
          <p:nvPr/>
        </p:nvSpPr>
        <p:spPr>
          <a:xfrm>
            <a:off x="2229999" y="2023431"/>
            <a:ext cx="2880000" cy="1481387"/>
          </a:xfrm>
          <a:prstGeom prst="ellipse">
            <a:avLst/>
          </a:prstGeom>
          <a:solidFill>
            <a:srgbClr val="F5B29F"/>
          </a:solidFill>
          <a:ln w="6350" cap="flat" cmpd="sng" algn="ctr">
            <a:noFill/>
            <a:prstDash val="solid"/>
            <a:miter lim="800000"/>
          </a:ln>
          <a:effectLst>
            <a:outerShdw blurRad="50800" dist="38100" dir="2700000" algn="tl" rotWithShape="0">
              <a:sysClr val="windowText" lastClr="000000">
                <a:lumMod val="50000"/>
                <a:lumOff val="50000"/>
                <a:alpha val="40000"/>
              </a:sysClr>
            </a:outerShdw>
          </a:effectLst>
        </p:spPr>
        <p:txBody>
          <a:bodyPr lIns="72000" tIns="72000" rIns="288000" bIns="10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100" b="1" i="0" u="none" strike="noStrike" kern="0" cap="none" spc="60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306" name="円/楕円 大学３"/>
          <p:cNvSpPr>
            <a:spLocks/>
          </p:cNvSpPr>
          <p:nvPr/>
        </p:nvSpPr>
        <p:spPr>
          <a:xfrm>
            <a:off x="4043548" y="2023431"/>
            <a:ext cx="2880000" cy="1481387"/>
          </a:xfrm>
          <a:prstGeom prst="ellipse">
            <a:avLst/>
          </a:prstGeom>
          <a:solidFill>
            <a:srgbClr val="BDD7EE"/>
          </a:solidFill>
          <a:ln w="6350" cap="flat" cmpd="sng" algn="ctr">
            <a:noFill/>
            <a:prstDash val="solid"/>
            <a:miter lim="800000"/>
          </a:ln>
          <a:effectLst>
            <a:outerShdw blurRad="50800" dist="38100" dir="2700000" algn="tl" rotWithShape="0">
              <a:sysClr val="windowText" lastClr="000000">
                <a:lumMod val="50000"/>
                <a:lumOff val="50000"/>
                <a:alpha val="40000"/>
              </a:sysClr>
            </a:outerShdw>
          </a:effectLst>
        </p:spPr>
        <p:txBody>
          <a:bodyPr lIns="288000" tIns="72000" rIns="72000" bIns="10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100" b="1" i="0" u="none" strike="noStrike" kern="0" cap="none" spc="60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307" name="円/楕円 43"/>
          <p:cNvSpPr/>
          <p:nvPr/>
        </p:nvSpPr>
        <p:spPr>
          <a:xfrm>
            <a:off x="4036963" y="2190049"/>
            <a:ext cx="1069258" cy="1153786"/>
          </a:xfrm>
          <a:custGeom>
            <a:avLst/>
            <a:gdLst>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575"/>
              <a:gd name="connsiteY0" fmla="*/ 332239 h 664478"/>
              <a:gd name="connsiteX1" fmla="*/ 151733 w 303575"/>
              <a:gd name="connsiteY1" fmla="*/ 0 h 664478"/>
              <a:gd name="connsiteX2" fmla="*/ 303466 w 303575"/>
              <a:gd name="connsiteY2" fmla="*/ 332239 h 664478"/>
              <a:gd name="connsiteX3" fmla="*/ 151733 w 303575"/>
              <a:gd name="connsiteY3" fmla="*/ 664478 h 664478"/>
              <a:gd name="connsiteX4" fmla="*/ 0 w 303575"/>
              <a:gd name="connsiteY4" fmla="*/ 332239 h 664478"/>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466"/>
              <a:gd name="connsiteY0" fmla="*/ 332239 h 665134"/>
              <a:gd name="connsiteX1" fmla="*/ 151733 w 303466"/>
              <a:gd name="connsiteY1" fmla="*/ 0 h 665134"/>
              <a:gd name="connsiteX2" fmla="*/ 303466 w 303466"/>
              <a:gd name="connsiteY2" fmla="*/ 332239 h 665134"/>
              <a:gd name="connsiteX3" fmla="*/ 151733 w 303466"/>
              <a:gd name="connsiteY3" fmla="*/ 664478 h 665134"/>
              <a:gd name="connsiteX4" fmla="*/ 0 w 303466"/>
              <a:gd name="connsiteY4" fmla="*/ 332239 h 665134"/>
              <a:gd name="connsiteX0" fmla="*/ 0 w 303466"/>
              <a:gd name="connsiteY0" fmla="*/ 332239 h 665134"/>
              <a:gd name="connsiteX1" fmla="*/ 151733 w 303466"/>
              <a:gd name="connsiteY1" fmla="*/ 0 h 665134"/>
              <a:gd name="connsiteX2" fmla="*/ 303466 w 303466"/>
              <a:gd name="connsiteY2" fmla="*/ 332239 h 665134"/>
              <a:gd name="connsiteX3" fmla="*/ 151733 w 303466"/>
              <a:gd name="connsiteY3" fmla="*/ 664478 h 665134"/>
              <a:gd name="connsiteX4" fmla="*/ 0 w 303466"/>
              <a:gd name="connsiteY4" fmla="*/ 332239 h 665134"/>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0 w 303466"/>
              <a:gd name="connsiteY0" fmla="*/ 332239 h 664478"/>
              <a:gd name="connsiteX1" fmla="*/ 151733 w 303466"/>
              <a:gd name="connsiteY1" fmla="*/ 0 h 664478"/>
              <a:gd name="connsiteX2" fmla="*/ 303466 w 303466"/>
              <a:gd name="connsiteY2" fmla="*/ 332239 h 664478"/>
              <a:gd name="connsiteX3" fmla="*/ 151733 w 303466"/>
              <a:gd name="connsiteY3" fmla="*/ 664478 h 664478"/>
              <a:gd name="connsiteX4" fmla="*/ 0 w 303466"/>
              <a:gd name="connsiteY4" fmla="*/ 332239 h 664478"/>
              <a:gd name="connsiteX0" fmla="*/ 5 w 303471"/>
              <a:gd name="connsiteY0" fmla="*/ 332239 h 658128"/>
              <a:gd name="connsiteX1" fmla="*/ 151738 w 303471"/>
              <a:gd name="connsiteY1" fmla="*/ 0 h 658128"/>
              <a:gd name="connsiteX2" fmla="*/ 303471 w 303471"/>
              <a:gd name="connsiteY2" fmla="*/ 332239 h 658128"/>
              <a:gd name="connsiteX3" fmla="*/ 147258 w 303471"/>
              <a:gd name="connsiteY3" fmla="*/ 658128 h 658128"/>
              <a:gd name="connsiteX4" fmla="*/ 5 w 303471"/>
              <a:gd name="connsiteY4" fmla="*/ 332239 h 658128"/>
              <a:gd name="connsiteX0" fmla="*/ 5 w 303471"/>
              <a:gd name="connsiteY0" fmla="*/ 317951 h 643840"/>
              <a:gd name="connsiteX1" fmla="*/ 142777 w 303471"/>
              <a:gd name="connsiteY1" fmla="*/ 0 h 643840"/>
              <a:gd name="connsiteX2" fmla="*/ 303471 w 303471"/>
              <a:gd name="connsiteY2" fmla="*/ 317951 h 643840"/>
              <a:gd name="connsiteX3" fmla="*/ 147258 w 303471"/>
              <a:gd name="connsiteY3" fmla="*/ 643840 h 643840"/>
              <a:gd name="connsiteX4" fmla="*/ 5 w 303471"/>
              <a:gd name="connsiteY4" fmla="*/ 317951 h 643840"/>
              <a:gd name="connsiteX0" fmla="*/ 5 w 303471"/>
              <a:gd name="connsiteY0" fmla="*/ 317951 h 643840"/>
              <a:gd name="connsiteX1" fmla="*/ 142777 w 303471"/>
              <a:gd name="connsiteY1" fmla="*/ 0 h 643840"/>
              <a:gd name="connsiteX2" fmla="*/ 303471 w 303471"/>
              <a:gd name="connsiteY2" fmla="*/ 317951 h 643840"/>
              <a:gd name="connsiteX3" fmla="*/ 147258 w 303471"/>
              <a:gd name="connsiteY3" fmla="*/ 643840 h 643840"/>
              <a:gd name="connsiteX4" fmla="*/ 5 w 303471"/>
              <a:gd name="connsiteY4" fmla="*/ 317951 h 643840"/>
              <a:gd name="connsiteX0" fmla="*/ 5 w 303471"/>
              <a:gd name="connsiteY0" fmla="*/ 317951 h 643840"/>
              <a:gd name="connsiteX1" fmla="*/ 142777 w 303471"/>
              <a:gd name="connsiteY1" fmla="*/ 0 h 643840"/>
              <a:gd name="connsiteX2" fmla="*/ 303471 w 303471"/>
              <a:gd name="connsiteY2" fmla="*/ 317951 h 643840"/>
              <a:gd name="connsiteX3" fmla="*/ 147258 w 303471"/>
              <a:gd name="connsiteY3" fmla="*/ 643840 h 643840"/>
              <a:gd name="connsiteX4" fmla="*/ 5 w 303471"/>
              <a:gd name="connsiteY4" fmla="*/ 317951 h 643840"/>
              <a:gd name="connsiteX0" fmla="*/ 5 w 303471"/>
              <a:gd name="connsiteY0" fmla="*/ 317951 h 643840"/>
              <a:gd name="connsiteX1" fmla="*/ 142777 w 303471"/>
              <a:gd name="connsiteY1" fmla="*/ 0 h 643840"/>
              <a:gd name="connsiteX2" fmla="*/ 303471 w 303471"/>
              <a:gd name="connsiteY2" fmla="*/ 317951 h 643840"/>
              <a:gd name="connsiteX3" fmla="*/ 147258 w 303471"/>
              <a:gd name="connsiteY3" fmla="*/ 643840 h 643840"/>
              <a:gd name="connsiteX4" fmla="*/ 5 w 303471"/>
              <a:gd name="connsiteY4" fmla="*/ 317951 h 643840"/>
              <a:gd name="connsiteX0" fmla="*/ 5 w 303471"/>
              <a:gd name="connsiteY0" fmla="*/ 317951 h 643840"/>
              <a:gd name="connsiteX1" fmla="*/ 142777 w 303471"/>
              <a:gd name="connsiteY1" fmla="*/ 0 h 643840"/>
              <a:gd name="connsiteX2" fmla="*/ 303471 w 303471"/>
              <a:gd name="connsiteY2" fmla="*/ 317951 h 643840"/>
              <a:gd name="connsiteX3" fmla="*/ 147258 w 303471"/>
              <a:gd name="connsiteY3" fmla="*/ 643840 h 643840"/>
              <a:gd name="connsiteX4" fmla="*/ 5 w 303471"/>
              <a:gd name="connsiteY4" fmla="*/ 317951 h 643840"/>
              <a:gd name="connsiteX0" fmla="*/ 5 w 303471"/>
              <a:gd name="connsiteY0" fmla="*/ 317951 h 634315"/>
              <a:gd name="connsiteX1" fmla="*/ 142777 w 303471"/>
              <a:gd name="connsiteY1" fmla="*/ 0 h 634315"/>
              <a:gd name="connsiteX2" fmla="*/ 303471 w 303471"/>
              <a:gd name="connsiteY2" fmla="*/ 317951 h 634315"/>
              <a:gd name="connsiteX3" fmla="*/ 147258 w 303471"/>
              <a:gd name="connsiteY3" fmla="*/ 634315 h 634315"/>
              <a:gd name="connsiteX4" fmla="*/ 5 w 303471"/>
              <a:gd name="connsiteY4" fmla="*/ 317951 h 634315"/>
              <a:gd name="connsiteX0" fmla="*/ 5 w 246721"/>
              <a:gd name="connsiteY0" fmla="*/ 317951 h 634315"/>
              <a:gd name="connsiteX1" fmla="*/ 142777 w 246721"/>
              <a:gd name="connsiteY1" fmla="*/ 0 h 634315"/>
              <a:gd name="connsiteX2" fmla="*/ 246721 w 246721"/>
              <a:gd name="connsiteY2" fmla="*/ 338589 h 634315"/>
              <a:gd name="connsiteX3" fmla="*/ 147258 w 246721"/>
              <a:gd name="connsiteY3" fmla="*/ 634315 h 634315"/>
              <a:gd name="connsiteX4" fmla="*/ 5 w 246721"/>
              <a:gd name="connsiteY4" fmla="*/ 317951 h 634315"/>
              <a:gd name="connsiteX0" fmla="*/ 5 w 288536"/>
              <a:gd name="connsiteY0" fmla="*/ 317951 h 634315"/>
              <a:gd name="connsiteX1" fmla="*/ 142777 w 288536"/>
              <a:gd name="connsiteY1" fmla="*/ 0 h 634315"/>
              <a:gd name="connsiteX2" fmla="*/ 288536 w 288536"/>
              <a:gd name="connsiteY2" fmla="*/ 314776 h 634315"/>
              <a:gd name="connsiteX3" fmla="*/ 147258 w 288536"/>
              <a:gd name="connsiteY3" fmla="*/ 634315 h 634315"/>
              <a:gd name="connsiteX4" fmla="*/ 5 w 288536"/>
              <a:gd name="connsiteY4" fmla="*/ 317951 h 634315"/>
              <a:gd name="connsiteX0" fmla="*/ 5 w 248214"/>
              <a:gd name="connsiteY0" fmla="*/ 317951 h 634315"/>
              <a:gd name="connsiteX1" fmla="*/ 142777 w 248214"/>
              <a:gd name="connsiteY1" fmla="*/ 0 h 634315"/>
              <a:gd name="connsiteX2" fmla="*/ 248214 w 248214"/>
              <a:gd name="connsiteY2" fmla="*/ 325889 h 634315"/>
              <a:gd name="connsiteX3" fmla="*/ 147258 w 248214"/>
              <a:gd name="connsiteY3" fmla="*/ 634315 h 634315"/>
              <a:gd name="connsiteX4" fmla="*/ 5 w 248214"/>
              <a:gd name="connsiteY4" fmla="*/ 317951 h 634315"/>
              <a:gd name="connsiteX0" fmla="*/ 5 w 288535"/>
              <a:gd name="connsiteY0" fmla="*/ 317951 h 634315"/>
              <a:gd name="connsiteX1" fmla="*/ 142777 w 288535"/>
              <a:gd name="connsiteY1" fmla="*/ 0 h 634315"/>
              <a:gd name="connsiteX2" fmla="*/ 288535 w 288535"/>
              <a:gd name="connsiteY2" fmla="*/ 325889 h 634315"/>
              <a:gd name="connsiteX3" fmla="*/ 147258 w 288535"/>
              <a:gd name="connsiteY3" fmla="*/ 634315 h 634315"/>
              <a:gd name="connsiteX4" fmla="*/ 5 w 288535"/>
              <a:gd name="connsiteY4" fmla="*/ 317951 h 634315"/>
              <a:gd name="connsiteX0" fmla="*/ 5 w 288535"/>
              <a:gd name="connsiteY0" fmla="*/ 317951 h 634315"/>
              <a:gd name="connsiteX1" fmla="*/ 142777 w 288535"/>
              <a:gd name="connsiteY1" fmla="*/ 0 h 634315"/>
              <a:gd name="connsiteX2" fmla="*/ 288535 w 288535"/>
              <a:gd name="connsiteY2" fmla="*/ 325889 h 634315"/>
              <a:gd name="connsiteX3" fmla="*/ 147258 w 288535"/>
              <a:gd name="connsiteY3" fmla="*/ 634315 h 634315"/>
              <a:gd name="connsiteX4" fmla="*/ 5 w 288535"/>
              <a:gd name="connsiteY4" fmla="*/ 317951 h 634315"/>
              <a:gd name="connsiteX0" fmla="*/ 5 w 288535"/>
              <a:gd name="connsiteY0" fmla="*/ 317951 h 634315"/>
              <a:gd name="connsiteX1" fmla="*/ 142777 w 288535"/>
              <a:gd name="connsiteY1" fmla="*/ 0 h 634315"/>
              <a:gd name="connsiteX2" fmla="*/ 288535 w 288535"/>
              <a:gd name="connsiteY2" fmla="*/ 325889 h 634315"/>
              <a:gd name="connsiteX3" fmla="*/ 147258 w 288535"/>
              <a:gd name="connsiteY3" fmla="*/ 634315 h 634315"/>
              <a:gd name="connsiteX4" fmla="*/ 5 w 288535"/>
              <a:gd name="connsiteY4" fmla="*/ 317951 h 634315"/>
              <a:gd name="connsiteX0" fmla="*/ 5 w 288535"/>
              <a:gd name="connsiteY0" fmla="*/ 317951 h 634315"/>
              <a:gd name="connsiteX1" fmla="*/ 142777 w 288535"/>
              <a:gd name="connsiteY1" fmla="*/ 0 h 634315"/>
              <a:gd name="connsiteX2" fmla="*/ 288535 w 288535"/>
              <a:gd name="connsiteY2" fmla="*/ 325889 h 634315"/>
              <a:gd name="connsiteX3" fmla="*/ 147258 w 288535"/>
              <a:gd name="connsiteY3" fmla="*/ 634315 h 634315"/>
              <a:gd name="connsiteX4" fmla="*/ 5 w 288535"/>
              <a:gd name="connsiteY4" fmla="*/ 317951 h 634315"/>
              <a:gd name="connsiteX0" fmla="*/ 5 w 278081"/>
              <a:gd name="connsiteY0" fmla="*/ 317951 h 634315"/>
              <a:gd name="connsiteX1" fmla="*/ 142777 w 278081"/>
              <a:gd name="connsiteY1" fmla="*/ 0 h 634315"/>
              <a:gd name="connsiteX2" fmla="*/ 278081 w 278081"/>
              <a:gd name="connsiteY2" fmla="*/ 322714 h 634315"/>
              <a:gd name="connsiteX3" fmla="*/ 147258 w 278081"/>
              <a:gd name="connsiteY3" fmla="*/ 634315 h 634315"/>
              <a:gd name="connsiteX4" fmla="*/ 5 w 278081"/>
              <a:gd name="connsiteY4" fmla="*/ 317951 h 634315"/>
              <a:gd name="connsiteX0" fmla="*/ 5 w 284055"/>
              <a:gd name="connsiteY0" fmla="*/ 317951 h 634315"/>
              <a:gd name="connsiteX1" fmla="*/ 142777 w 284055"/>
              <a:gd name="connsiteY1" fmla="*/ 0 h 634315"/>
              <a:gd name="connsiteX2" fmla="*/ 284055 w 284055"/>
              <a:gd name="connsiteY2" fmla="*/ 322714 h 634315"/>
              <a:gd name="connsiteX3" fmla="*/ 147258 w 284055"/>
              <a:gd name="connsiteY3" fmla="*/ 634315 h 634315"/>
              <a:gd name="connsiteX4" fmla="*/ 5 w 284055"/>
              <a:gd name="connsiteY4" fmla="*/ 317951 h 634315"/>
              <a:gd name="connsiteX0" fmla="*/ 5 w 284055"/>
              <a:gd name="connsiteY0" fmla="*/ 317951 h 634315"/>
              <a:gd name="connsiteX1" fmla="*/ 142777 w 284055"/>
              <a:gd name="connsiteY1" fmla="*/ 0 h 634315"/>
              <a:gd name="connsiteX2" fmla="*/ 284055 w 284055"/>
              <a:gd name="connsiteY2" fmla="*/ 322714 h 634315"/>
              <a:gd name="connsiteX3" fmla="*/ 147258 w 284055"/>
              <a:gd name="connsiteY3" fmla="*/ 634315 h 634315"/>
              <a:gd name="connsiteX4" fmla="*/ 5 w 284055"/>
              <a:gd name="connsiteY4" fmla="*/ 317951 h 634315"/>
              <a:gd name="connsiteX0" fmla="*/ 5 w 284055"/>
              <a:gd name="connsiteY0" fmla="*/ 317951 h 634315"/>
              <a:gd name="connsiteX1" fmla="*/ 142777 w 284055"/>
              <a:gd name="connsiteY1" fmla="*/ 0 h 634315"/>
              <a:gd name="connsiteX2" fmla="*/ 284055 w 284055"/>
              <a:gd name="connsiteY2" fmla="*/ 322714 h 634315"/>
              <a:gd name="connsiteX3" fmla="*/ 147258 w 284055"/>
              <a:gd name="connsiteY3" fmla="*/ 634315 h 634315"/>
              <a:gd name="connsiteX4" fmla="*/ 5 w 284055"/>
              <a:gd name="connsiteY4" fmla="*/ 317951 h 634315"/>
              <a:gd name="connsiteX0" fmla="*/ 5 w 284055"/>
              <a:gd name="connsiteY0" fmla="*/ 317951 h 634315"/>
              <a:gd name="connsiteX1" fmla="*/ 142777 w 284055"/>
              <a:gd name="connsiteY1" fmla="*/ 0 h 634315"/>
              <a:gd name="connsiteX2" fmla="*/ 284055 w 284055"/>
              <a:gd name="connsiteY2" fmla="*/ 322714 h 634315"/>
              <a:gd name="connsiteX3" fmla="*/ 147258 w 284055"/>
              <a:gd name="connsiteY3" fmla="*/ 634315 h 634315"/>
              <a:gd name="connsiteX4" fmla="*/ 5 w 284055"/>
              <a:gd name="connsiteY4" fmla="*/ 317951 h 634315"/>
              <a:gd name="connsiteX0" fmla="*/ 5 w 284055"/>
              <a:gd name="connsiteY0" fmla="*/ 317951 h 634315"/>
              <a:gd name="connsiteX1" fmla="*/ 142777 w 284055"/>
              <a:gd name="connsiteY1" fmla="*/ 0 h 634315"/>
              <a:gd name="connsiteX2" fmla="*/ 284055 w 284055"/>
              <a:gd name="connsiteY2" fmla="*/ 322714 h 634315"/>
              <a:gd name="connsiteX3" fmla="*/ 147258 w 284055"/>
              <a:gd name="connsiteY3" fmla="*/ 634315 h 634315"/>
              <a:gd name="connsiteX4" fmla="*/ 5 w 284055"/>
              <a:gd name="connsiteY4" fmla="*/ 317951 h 634315"/>
              <a:gd name="connsiteX0" fmla="*/ 46 w 284096"/>
              <a:gd name="connsiteY0" fmla="*/ 31795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7951 h 634315"/>
              <a:gd name="connsiteX0" fmla="*/ 46 w 284096"/>
              <a:gd name="connsiteY0" fmla="*/ 31795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7951 h 634315"/>
              <a:gd name="connsiteX0" fmla="*/ 46 w 284096"/>
              <a:gd name="connsiteY0" fmla="*/ 31795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7951 h 634315"/>
              <a:gd name="connsiteX0" fmla="*/ 46 w 284096"/>
              <a:gd name="connsiteY0" fmla="*/ 31795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7951 h 634315"/>
              <a:gd name="connsiteX0" fmla="*/ 46 w 284245"/>
              <a:gd name="connsiteY0" fmla="*/ 317951 h 634315"/>
              <a:gd name="connsiteX1" fmla="*/ 142818 w 284245"/>
              <a:gd name="connsiteY1" fmla="*/ 0 h 634315"/>
              <a:gd name="connsiteX2" fmla="*/ 284096 w 284245"/>
              <a:gd name="connsiteY2" fmla="*/ 322714 h 634315"/>
              <a:gd name="connsiteX3" fmla="*/ 147299 w 284245"/>
              <a:gd name="connsiteY3" fmla="*/ 634315 h 634315"/>
              <a:gd name="connsiteX4" fmla="*/ 46 w 284245"/>
              <a:gd name="connsiteY4" fmla="*/ 317951 h 634315"/>
              <a:gd name="connsiteX0" fmla="*/ 46 w 284245"/>
              <a:gd name="connsiteY0" fmla="*/ 317951 h 634315"/>
              <a:gd name="connsiteX1" fmla="*/ 142818 w 284245"/>
              <a:gd name="connsiteY1" fmla="*/ 0 h 634315"/>
              <a:gd name="connsiteX2" fmla="*/ 284096 w 284245"/>
              <a:gd name="connsiteY2" fmla="*/ 322714 h 634315"/>
              <a:gd name="connsiteX3" fmla="*/ 147299 w 284245"/>
              <a:gd name="connsiteY3" fmla="*/ 634315 h 634315"/>
              <a:gd name="connsiteX4" fmla="*/ 46 w 284245"/>
              <a:gd name="connsiteY4" fmla="*/ 317951 h 634315"/>
              <a:gd name="connsiteX0" fmla="*/ 46 w 284096"/>
              <a:gd name="connsiteY0" fmla="*/ 31795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7951 h 634315"/>
              <a:gd name="connsiteX0" fmla="*/ 46 w 284096"/>
              <a:gd name="connsiteY0" fmla="*/ 311601 h 634315"/>
              <a:gd name="connsiteX1" fmla="*/ 142818 w 284096"/>
              <a:gd name="connsiteY1" fmla="*/ 0 h 634315"/>
              <a:gd name="connsiteX2" fmla="*/ 284096 w 284096"/>
              <a:gd name="connsiteY2" fmla="*/ 322714 h 634315"/>
              <a:gd name="connsiteX3" fmla="*/ 147299 w 284096"/>
              <a:gd name="connsiteY3" fmla="*/ 634315 h 634315"/>
              <a:gd name="connsiteX4" fmla="*/ 46 w 284096"/>
              <a:gd name="connsiteY4" fmla="*/ 311601 h 634315"/>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34 w 284084"/>
              <a:gd name="connsiteY0" fmla="*/ 306838 h 629552"/>
              <a:gd name="connsiteX1" fmla="*/ 145793 w 284084"/>
              <a:gd name="connsiteY1" fmla="*/ 0 h 629552"/>
              <a:gd name="connsiteX2" fmla="*/ 284084 w 284084"/>
              <a:gd name="connsiteY2" fmla="*/ 317951 h 629552"/>
              <a:gd name="connsiteX3" fmla="*/ 147287 w 284084"/>
              <a:gd name="connsiteY3" fmla="*/ 629552 h 629552"/>
              <a:gd name="connsiteX4" fmla="*/ 34 w 284084"/>
              <a:gd name="connsiteY4" fmla="*/ 306838 h 629552"/>
              <a:gd name="connsiteX0" fmla="*/ 1 w 284051"/>
              <a:gd name="connsiteY0" fmla="*/ 306838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06838 h 629552"/>
              <a:gd name="connsiteX0" fmla="*/ 1 w 284051"/>
              <a:gd name="connsiteY0" fmla="*/ 317951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17951 h 629552"/>
              <a:gd name="connsiteX0" fmla="*/ 1 w 284051"/>
              <a:gd name="connsiteY0" fmla="*/ 313189 h 629552"/>
              <a:gd name="connsiteX1" fmla="*/ 145760 w 284051"/>
              <a:gd name="connsiteY1" fmla="*/ 0 h 629552"/>
              <a:gd name="connsiteX2" fmla="*/ 284051 w 284051"/>
              <a:gd name="connsiteY2" fmla="*/ 317951 h 629552"/>
              <a:gd name="connsiteX3" fmla="*/ 147254 w 284051"/>
              <a:gd name="connsiteY3" fmla="*/ 629552 h 629552"/>
              <a:gd name="connsiteX4" fmla="*/ 1 w 284051"/>
              <a:gd name="connsiteY4" fmla="*/ 313189 h 629552"/>
              <a:gd name="connsiteX0" fmla="*/ 18 w 284068"/>
              <a:gd name="connsiteY0" fmla="*/ 302032 h 618395"/>
              <a:gd name="connsiteX1" fmla="*/ 140090 w 284068"/>
              <a:gd name="connsiteY1" fmla="*/ 0 h 618395"/>
              <a:gd name="connsiteX2" fmla="*/ 284068 w 284068"/>
              <a:gd name="connsiteY2" fmla="*/ 306794 h 618395"/>
              <a:gd name="connsiteX3" fmla="*/ 147271 w 284068"/>
              <a:gd name="connsiteY3" fmla="*/ 618395 h 618395"/>
              <a:gd name="connsiteX4" fmla="*/ 18 w 284068"/>
              <a:gd name="connsiteY4" fmla="*/ 302032 h 618395"/>
              <a:gd name="connsiteX0" fmla="*/ 5 w 284055"/>
              <a:gd name="connsiteY0" fmla="*/ 302032 h 591619"/>
              <a:gd name="connsiteX1" fmla="*/ 140077 w 284055"/>
              <a:gd name="connsiteY1" fmla="*/ 0 h 591619"/>
              <a:gd name="connsiteX2" fmla="*/ 284055 w 284055"/>
              <a:gd name="connsiteY2" fmla="*/ 306794 h 591619"/>
              <a:gd name="connsiteX3" fmla="*/ 143467 w 284055"/>
              <a:gd name="connsiteY3" fmla="*/ 591619 h 591619"/>
              <a:gd name="connsiteX4" fmla="*/ 5 w 284055"/>
              <a:gd name="connsiteY4" fmla="*/ 302032 h 591619"/>
              <a:gd name="connsiteX0" fmla="*/ 3 w 289740"/>
              <a:gd name="connsiteY0" fmla="*/ 297570 h 591619"/>
              <a:gd name="connsiteX1" fmla="*/ 145762 w 289740"/>
              <a:gd name="connsiteY1" fmla="*/ 0 h 591619"/>
              <a:gd name="connsiteX2" fmla="*/ 289740 w 289740"/>
              <a:gd name="connsiteY2" fmla="*/ 306794 h 591619"/>
              <a:gd name="connsiteX3" fmla="*/ 149152 w 289740"/>
              <a:gd name="connsiteY3" fmla="*/ 591619 h 591619"/>
              <a:gd name="connsiteX4" fmla="*/ 3 w 289740"/>
              <a:gd name="connsiteY4" fmla="*/ 297570 h 591619"/>
              <a:gd name="connsiteX0" fmla="*/ 3 w 289740"/>
              <a:gd name="connsiteY0" fmla="*/ 297570 h 591619"/>
              <a:gd name="connsiteX1" fmla="*/ 145762 w 289740"/>
              <a:gd name="connsiteY1" fmla="*/ 0 h 591619"/>
              <a:gd name="connsiteX2" fmla="*/ 289740 w 289740"/>
              <a:gd name="connsiteY2" fmla="*/ 306794 h 591619"/>
              <a:gd name="connsiteX3" fmla="*/ 149152 w 289740"/>
              <a:gd name="connsiteY3" fmla="*/ 591619 h 591619"/>
              <a:gd name="connsiteX4" fmla="*/ 3 w 289740"/>
              <a:gd name="connsiteY4" fmla="*/ 297570 h 591619"/>
              <a:gd name="connsiteX0" fmla="*/ 3 w 295427"/>
              <a:gd name="connsiteY0" fmla="*/ 297570 h 591619"/>
              <a:gd name="connsiteX1" fmla="*/ 145762 w 295427"/>
              <a:gd name="connsiteY1" fmla="*/ 0 h 591619"/>
              <a:gd name="connsiteX2" fmla="*/ 295427 w 295427"/>
              <a:gd name="connsiteY2" fmla="*/ 306794 h 591619"/>
              <a:gd name="connsiteX3" fmla="*/ 149152 w 295427"/>
              <a:gd name="connsiteY3" fmla="*/ 591619 h 591619"/>
              <a:gd name="connsiteX4" fmla="*/ 3 w 295427"/>
              <a:gd name="connsiteY4" fmla="*/ 297570 h 591619"/>
              <a:gd name="connsiteX0" fmla="*/ 3 w 292584"/>
              <a:gd name="connsiteY0" fmla="*/ 297570 h 591619"/>
              <a:gd name="connsiteX1" fmla="*/ 145762 w 292584"/>
              <a:gd name="connsiteY1" fmla="*/ 0 h 591619"/>
              <a:gd name="connsiteX2" fmla="*/ 292584 w 292584"/>
              <a:gd name="connsiteY2" fmla="*/ 295637 h 591619"/>
              <a:gd name="connsiteX3" fmla="*/ 149152 w 292584"/>
              <a:gd name="connsiteY3" fmla="*/ 591619 h 591619"/>
              <a:gd name="connsiteX4" fmla="*/ 3 w 292584"/>
              <a:gd name="connsiteY4" fmla="*/ 297570 h 591619"/>
              <a:gd name="connsiteX0" fmla="*/ 3 w 292584"/>
              <a:gd name="connsiteY0" fmla="*/ 297570 h 591619"/>
              <a:gd name="connsiteX1" fmla="*/ 145762 w 292584"/>
              <a:gd name="connsiteY1" fmla="*/ 0 h 591619"/>
              <a:gd name="connsiteX2" fmla="*/ 292584 w 292584"/>
              <a:gd name="connsiteY2" fmla="*/ 295637 h 591619"/>
              <a:gd name="connsiteX3" fmla="*/ 149152 w 292584"/>
              <a:gd name="connsiteY3" fmla="*/ 591619 h 591619"/>
              <a:gd name="connsiteX4" fmla="*/ 3 w 292584"/>
              <a:gd name="connsiteY4" fmla="*/ 297570 h 591619"/>
              <a:gd name="connsiteX0" fmla="*/ 3 w 292584"/>
              <a:gd name="connsiteY0" fmla="*/ 297570 h 591619"/>
              <a:gd name="connsiteX1" fmla="*/ 145762 w 292584"/>
              <a:gd name="connsiteY1" fmla="*/ 0 h 591619"/>
              <a:gd name="connsiteX2" fmla="*/ 292584 w 292584"/>
              <a:gd name="connsiteY2" fmla="*/ 295637 h 591619"/>
              <a:gd name="connsiteX3" fmla="*/ 149152 w 292584"/>
              <a:gd name="connsiteY3" fmla="*/ 591619 h 591619"/>
              <a:gd name="connsiteX4" fmla="*/ 3 w 292584"/>
              <a:gd name="connsiteY4" fmla="*/ 297570 h 591619"/>
              <a:gd name="connsiteX0" fmla="*/ 3 w 292588"/>
              <a:gd name="connsiteY0" fmla="*/ 297570 h 591619"/>
              <a:gd name="connsiteX1" fmla="*/ 145762 w 292588"/>
              <a:gd name="connsiteY1" fmla="*/ 0 h 591619"/>
              <a:gd name="connsiteX2" fmla="*/ 292584 w 292588"/>
              <a:gd name="connsiteY2" fmla="*/ 295637 h 591619"/>
              <a:gd name="connsiteX3" fmla="*/ 149152 w 292588"/>
              <a:gd name="connsiteY3" fmla="*/ 591619 h 591619"/>
              <a:gd name="connsiteX4" fmla="*/ 3 w 292588"/>
              <a:gd name="connsiteY4" fmla="*/ 297570 h 591619"/>
              <a:gd name="connsiteX0" fmla="*/ 3 w 292588"/>
              <a:gd name="connsiteY0" fmla="*/ 297570 h 591619"/>
              <a:gd name="connsiteX1" fmla="*/ 145762 w 292588"/>
              <a:gd name="connsiteY1" fmla="*/ 0 h 591619"/>
              <a:gd name="connsiteX2" fmla="*/ 292584 w 292588"/>
              <a:gd name="connsiteY2" fmla="*/ 295637 h 591619"/>
              <a:gd name="connsiteX3" fmla="*/ 149152 w 292588"/>
              <a:gd name="connsiteY3" fmla="*/ 591619 h 591619"/>
              <a:gd name="connsiteX4" fmla="*/ 3 w 292588"/>
              <a:gd name="connsiteY4" fmla="*/ 297570 h 591619"/>
              <a:gd name="connsiteX0" fmla="*/ 3 w 292588"/>
              <a:gd name="connsiteY0" fmla="*/ 295339 h 591619"/>
              <a:gd name="connsiteX1" fmla="*/ 145762 w 292588"/>
              <a:gd name="connsiteY1" fmla="*/ 0 h 591619"/>
              <a:gd name="connsiteX2" fmla="*/ 292584 w 292588"/>
              <a:gd name="connsiteY2" fmla="*/ 295637 h 591619"/>
              <a:gd name="connsiteX3" fmla="*/ 149152 w 292588"/>
              <a:gd name="connsiteY3" fmla="*/ 591619 h 591619"/>
              <a:gd name="connsiteX4" fmla="*/ 3 w 292588"/>
              <a:gd name="connsiteY4" fmla="*/ 295339 h 591619"/>
              <a:gd name="connsiteX0" fmla="*/ 3 w 292589"/>
              <a:gd name="connsiteY0" fmla="*/ 295339 h 591619"/>
              <a:gd name="connsiteX1" fmla="*/ 145762 w 292589"/>
              <a:gd name="connsiteY1" fmla="*/ 0 h 591619"/>
              <a:gd name="connsiteX2" fmla="*/ 292584 w 292589"/>
              <a:gd name="connsiteY2" fmla="*/ 295637 h 591619"/>
              <a:gd name="connsiteX3" fmla="*/ 149152 w 292589"/>
              <a:gd name="connsiteY3" fmla="*/ 591619 h 591619"/>
              <a:gd name="connsiteX4" fmla="*/ 3 w 292589"/>
              <a:gd name="connsiteY4" fmla="*/ 295339 h 591619"/>
              <a:gd name="connsiteX0" fmla="*/ 3 w 292589"/>
              <a:gd name="connsiteY0" fmla="*/ 295339 h 591619"/>
              <a:gd name="connsiteX1" fmla="*/ 145762 w 292589"/>
              <a:gd name="connsiteY1" fmla="*/ 0 h 591619"/>
              <a:gd name="connsiteX2" fmla="*/ 292584 w 292589"/>
              <a:gd name="connsiteY2" fmla="*/ 295637 h 591619"/>
              <a:gd name="connsiteX3" fmla="*/ 149152 w 292589"/>
              <a:gd name="connsiteY3" fmla="*/ 591619 h 591619"/>
              <a:gd name="connsiteX4" fmla="*/ 3 w 292589"/>
              <a:gd name="connsiteY4" fmla="*/ 295339 h 591619"/>
              <a:gd name="connsiteX0" fmla="*/ 3 w 292589"/>
              <a:gd name="connsiteY0" fmla="*/ 295339 h 591619"/>
              <a:gd name="connsiteX1" fmla="*/ 145762 w 292589"/>
              <a:gd name="connsiteY1" fmla="*/ 0 h 591619"/>
              <a:gd name="connsiteX2" fmla="*/ 292584 w 292589"/>
              <a:gd name="connsiteY2" fmla="*/ 295637 h 591619"/>
              <a:gd name="connsiteX3" fmla="*/ 149152 w 292589"/>
              <a:gd name="connsiteY3" fmla="*/ 591619 h 591619"/>
              <a:gd name="connsiteX4" fmla="*/ 3 w 292589"/>
              <a:gd name="connsiteY4" fmla="*/ 295339 h 591619"/>
              <a:gd name="connsiteX0" fmla="*/ 1 w 292582"/>
              <a:gd name="connsiteY0" fmla="*/ 295339 h 593851"/>
              <a:gd name="connsiteX1" fmla="*/ 145760 w 292582"/>
              <a:gd name="connsiteY1" fmla="*/ 0 h 593851"/>
              <a:gd name="connsiteX2" fmla="*/ 292582 w 292582"/>
              <a:gd name="connsiteY2" fmla="*/ 295637 h 593851"/>
              <a:gd name="connsiteX3" fmla="*/ 147254 w 292582"/>
              <a:gd name="connsiteY3" fmla="*/ 593851 h 593851"/>
              <a:gd name="connsiteX4" fmla="*/ 1 w 292582"/>
              <a:gd name="connsiteY4" fmla="*/ 295339 h 593851"/>
              <a:gd name="connsiteX0" fmla="*/ 1 w 292582"/>
              <a:gd name="connsiteY0" fmla="*/ 295339 h 593851"/>
              <a:gd name="connsiteX1" fmla="*/ 145760 w 292582"/>
              <a:gd name="connsiteY1" fmla="*/ 0 h 593851"/>
              <a:gd name="connsiteX2" fmla="*/ 292582 w 292582"/>
              <a:gd name="connsiteY2" fmla="*/ 295637 h 593851"/>
              <a:gd name="connsiteX3" fmla="*/ 147254 w 292582"/>
              <a:gd name="connsiteY3" fmla="*/ 593851 h 593851"/>
              <a:gd name="connsiteX4" fmla="*/ 1 w 292582"/>
              <a:gd name="connsiteY4" fmla="*/ 295339 h 593851"/>
              <a:gd name="connsiteX0" fmla="*/ 1 w 292582"/>
              <a:gd name="connsiteY0" fmla="*/ 295339 h 593851"/>
              <a:gd name="connsiteX1" fmla="*/ 145760 w 292582"/>
              <a:gd name="connsiteY1" fmla="*/ 0 h 593851"/>
              <a:gd name="connsiteX2" fmla="*/ 292582 w 292582"/>
              <a:gd name="connsiteY2" fmla="*/ 295637 h 593851"/>
              <a:gd name="connsiteX3" fmla="*/ 147254 w 292582"/>
              <a:gd name="connsiteY3" fmla="*/ 593851 h 593851"/>
              <a:gd name="connsiteX4" fmla="*/ 1 w 292582"/>
              <a:gd name="connsiteY4" fmla="*/ 295339 h 593851"/>
              <a:gd name="connsiteX0" fmla="*/ 1 w 292582"/>
              <a:gd name="connsiteY0" fmla="*/ 295339 h 593851"/>
              <a:gd name="connsiteX1" fmla="*/ 145760 w 292582"/>
              <a:gd name="connsiteY1" fmla="*/ 0 h 593851"/>
              <a:gd name="connsiteX2" fmla="*/ 292582 w 292582"/>
              <a:gd name="connsiteY2" fmla="*/ 295637 h 593851"/>
              <a:gd name="connsiteX3" fmla="*/ 147254 w 292582"/>
              <a:gd name="connsiteY3" fmla="*/ 593851 h 593851"/>
              <a:gd name="connsiteX4" fmla="*/ 1 w 292582"/>
              <a:gd name="connsiteY4" fmla="*/ 295339 h 593851"/>
              <a:gd name="connsiteX0" fmla="*/ 36 w 292617"/>
              <a:gd name="connsiteY0" fmla="*/ 295339 h 593851"/>
              <a:gd name="connsiteX1" fmla="*/ 145795 w 292617"/>
              <a:gd name="connsiteY1" fmla="*/ 0 h 593851"/>
              <a:gd name="connsiteX2" fmla="*/ 292617 w 292617"/>
              <a:gd name="connsiteY2" fmla="*/ 295637 h 593851"/>
              <a:gd name="connsiteX3" fmla="*/ 147289 w 292617"/>
              <a:gd name="connsiteY3" fmla="*/ 593851 h 593851"/>
              <a:gd name="connsiteX4" fmla="*/ 36 w 292617"/>
              <a:gd name="connsiteY4" fmla="*/ 295339 h 593851"/>
              <a:gd name="connsiteX0" fmla="*/ 18 w 292599"/>
              <a:gd name="connsiteY0" fmla="*/ 295339 h 593851"/>
              <a:gd name="connsiteX1" fmla="*/ 145777 w 292599"/>
              <a:gd name="connsiteY1" fmla="*/ 0 h 593851"/>
              <a:gd name="connsiteX2" fmla="*/ 292599 w 292599"/>
              <a:gd name="connsiteY2" fmla="*/ 295637 h 593851"/>
              <a:gd name="connsiteX3" fmla="*/ 147271 w 292599"/>
              <a:gd name="connsiteY3" fmla="*/ 593851 h 593851"/>
              <a:gd name="connsiteX4" fmla="*/ 18 w 292599"/>
              <a:gd name="connsiteY4" fmla="*/ 295339 h 593851"/>
              <a:gd name="connsiteX0" fmla="*/ 18 w 292599"/>
              <a:gd name="connsiteY0" fmla="*/ 295339 h 593851"/>
              <a:gd name="connsiteX1" fmla="*/ 145777 w 292599"/>
              <a:gd name="connsiteY1" fmla="*/ 0 h 593851"/>
              <a:gd name="connsiteX2" fmla="*/ 292599 w 292599"/>
              <a:gd name="connsiteY2" fmla="*/ 295637 h 593851"/>
              <a:gd name="connsiteX3" fmla="*/ 147271 w 292599"/>
              <a:gd name="connsiteY3" fmla="*/ 593851 h 593851"/>
              <a:gd name="connsiteX4" fmla="*/ 18 w 292599"/>
              <a:gd name="connsiteY4" fmla="*/ 295339 h 593851"/>
              <a:gd name="connsiteX0" fmla="*/ 18 w 292599"/>
              <a:gd name="connsiteY0" fmla="*/ 295339 h 593851"/>
              <a:gd name="connsiteX1" fmla="*/ 145777 w 292599"/>
              <a:gd name="connsiteY1" fmla="*/ 0 h 593851"/>
              <a:gd name="connsiteX2" fmla="*/ 292599 w 292599"/>
              <a:gd name="connsiteY2" fmla="*/ 295637 h 593851"/>
              <a:gd name="connsiteX3" fmla="*/ 147271 w 292599"/>
              <a:gd name="connsiteY3" fmla="*/ 593851 h 593851"/>
              <a:gd name="connsiteX4" fmla="*/ 18 w 292599"/>
              <a:gd name="connsiteY4" fmla="*/ 295339 h 593851"/>
              <a:gd name="connsiteX0" fmla="*/ 18 w 292599"/>
              <a:gd name="connsiteY0" fmla="*/ 295339 h 593851"/>
              <a:gd name="connsiteX1" fmla="*/ 145777 w 292599"/>
              <a:gd name="connsiteY1" fmla="*/ 0 h 593851"/>
              <a:gd name="connsiteX2" fmla="*/ 292599 w 292599"/>
              <a:gd name="connsiteY2" fmla="*/ 295637 h 593851"/>
              <a:gd name="connsiteX3" fmla="*/ 147271 w 292599"/>
              <a:gd name="connsiteY3" fmla="*/ 593851 h 593851"/>
              <a:gd name="connsiteX4" fmla="*/ 18 w 292599"/>
              <a:gd name="connsiteY4" fmla="*/ 295339 h 593851"/>
              <a:gd name="connsiteX0" fmla="*/ 18 w 292604"/>
              <a:gd name="connsiteY0" fmla="*/ 295339 h 593851"/>
              <a:gd name="connsiteX1" fmla="*/ 145777 w 292604"/>
              <a:gd name="connsiteY1" fmla="*/ 0 h 593851"/>
              <a:gd name="connsiteX2" fmla="*/ 292599 w 292604"/>
              <a:gd name="connsiteY2" fmla="*/ 295637 h 593851"/>
              <a:gd name="connsiteX3" fmla="*/ 147271 w 292604"/>
              <a:gd name="connsiteY3" fmla="*/ 593851 h 593851"/>
              <a:gd name="connsiteX4" fmla="*/ 18 w 292604"/>
              <a:gd name="connsiteY4" fmla="*/ 295339 h 593851"/>
              <a:gd name="connsiteX0" fmla="*/ 1 w 292587"/>
              <a:gd name="connsiteY0" fmla="*/ 295339 h 593851"/>
              <a:gd name="connsiteX1" fmla="*/ 145760 w 292587"/>
              <a:gd name="connsiteY1" fmla="*/ 0 h 593851"/>
              <a:gd name="connsiteX2" fmla="*/ 292582 w 292587"/>
              <a:gd name="connsiteY2" fmla="*/ 295637 h 593851"/>
              <a:gd name="connsiteX3" fmla="*/ 147254 w 292587"/>
              <a:gd name="connsiteY3" fmla="*/ 593851 h 593851"/>
              <a:gd name="connsiteX4" fmla="*/ 1 w 292587"/>
              <a:gd name="connsiteY4" fmla="*/ 295339 h 593851"/>
              <a:gd name="connsiteX0" fmla="*/ 1 w 292587"/>
              <a:gd name="connsiteY0" fmla="*/ 295339 h 593851"/>
              <a:gd name="connsiteX1" fmla="*/ 145760 w 292587"/>
              <a:gd name="connsiteY1" fmla="*/ 0 h 593851"/>
              <a:gd name="connsiteX2" fmla="*/ 292582 w 292587"/>
              <a:gd name="connsiteY2" fmla="*/ 295637 h 593851"/>
              <a:gd name="connsiteX3" fmla="*/ 147254 w 292587"/>
              <a:gd name="connsiteY3" fmla="*/ 593851 h 593851"/>
              <a:gd name="connsiteX4" fmla="*/ 1 w 292587"/>
              <a:gd name="connsiteY4" fmla="*/ 295339 h 593851"/>
              <a:gd name="connsiteX0" fmla="*/ 1 w 292587"/>
              <a:gd name="connsiteY0" fmla="*/ 295339 h 593851"/>
              <a:gd name="connsiteX1" fmla="*/ 145760 w 292587"/>
              <a:gd name="connsiteY1" fmla="*/ 0 h 593851"/>
              <a:gd name="connsiteX2" fmla="*/ 292582 w 292587"/>
              <a:gd name="connsiteY2" fmla="*/ 295637 h 593851"/>
              <a:gd name="connsiteX3" fmla="*/ 147254 w 292587"/>
              <a:gd name="connsiteY3" fmla="*/ 593851 h 593851"/>
              <a:gd name="connsiteX4" fmla="*/ 1 w 292587"/>
              <a:gd name="connsiteY4" fmla="*/ 295339 h 593851"/>
              <a:gd name="connsiteX0" fmla="*/ 1 w 292587"/>
              <a:gd name="connsiteY0" fmla="*/ 295339 h 593851"/>
              <a:gd name="connsiteX1" fmla="*/ 145760 w 292587"/>
              <a:gd name="connsiteY1" fmla="*/ 0 h 593851"/>
              <a:gd name="connsiteX2" fmla="*/ 292582 w 292587"/>
              <a:gd name="connsiteY2" fmla="*/ 295637 h 593851"/>
              <a:gd name="connsiteX3" fmla="*/ 147254 w 292587"/>
              <a:gd name="connsiteY3" fmla="*/ 593851 h 593851"/>
              <a:gd name="connsiteX4" fmla="*/ 1 w 292587"/>
              <a:gd name="connsiteY4" fmla="*/ 295339 h 593851"/>
              <a:gd name="connsiteX0" fmla="*/ 1 w 292587"/>
              <a:gd name="connsiteY0" fmla="*/ 295339 h 593851"/>
              <a:gd name="connsiteX1" fmla="*/ 145760 w 292587"/>
              <a:gd name="connsiteY1" fmla="*/ 0 h 593851"/>
              <a:gd name="connsiteX2" fmla="*/ 292582 w 292587"/>
              <a:gd name="connsiteY2" fmla="*/ 295637 h 593851"/>
              <a:gd name="connsiteX3" fmla="*/ 147254 w 292587"/>
              <a:gd name="connsiteY3" fmla="*/ 593851 h 593851"/>
              <a:gd name="connsiteX4" fmla="*/ 1 w 292587"/>
              <a:gd name="connsiteY4" fmla="*/ 295339 h 593851"/>
              <a:gd name="connsiteX0" fmla="*/ 1 w 292582"/>
              <a:gd name="connsiteY0" fmla="*/ 297571 h 596083"/>
              <a:gd name="connsiteX1" fmla="*/ 145760 w 292582"/>
              <a:gd name="connsiteY1" fmla="*/ 0 h 596083"/>
              <a:gd name="connsiteX2" fmla="*/ 292582 w 292582"/>
              <a:gd name="connsiteY2" fmla="*/ 297869 h 596083"/>
              <a:gd name="connsiteX3" fmla="*/ 147254 w 292582"/>
              <a:gd name="connsiteY3" fmla="*/ 596083 h 596083"/>
              <a:gd name="connsiteX4" fmla="*/ 1 w 292582"/>
              <a:gd name="connsiteY4" fmla="*/ 297571 h 596083"/>
              <a:gd name="connsiteX0" fmla="*/ 1 w 292582"/>
              <a:gd name="connsiteY0" fmla="*/ 297571 h 596083"/>
              <a:gd name="connsiteX1" fmla="*/ 145760 w 292582"/>
              <a:gd name="connsiteY1" fmla="*/ 0 h 596083"/>
              <a:gd name="connsiteX2" fmla="*/ 292582 w 292582"/>
              <a:gd name="connsiteY2" fmla="*/ 297869 h 596083"/>
              <a:gd name="connsiteX3" fmla="*/ 147254 w 292582"/>
              <a:gd name="connsiteY3" fmla="*/ 596083 h 596083"/>
              <a:gd name="connsiteX4" fmla="*/ 1 w 292582"/>
              <a:gd name="connsiteY4" fmla="*/ 297571 h 596083"/>
              <a:gd name="connsiteX0" fmla="*/ 1 w 292588"/>
              <a:gd name="connsiteY0" fmla="*/ 297571 h 596083"/>
              <a:gd name="connsiteX1" fmla="*/ 145760 w 292588"/>
              <a:gd name="connsiteY1" fmla="*/ 0 h 596083"/>
              <a:gd name="connsiteX2" fmla="*/ 292582 w 292588"/>
              <a:gd name="connsiteY2" fmla="*/ 297869 h 596083"/>
              <a:gd name="connsiteX3" fmla="*/ 147254 w 292588"/>
              <a:gd name="connsiteY3" fmla="*/ 596083 h 596083"/>
              <a:gd name="connsiteX4" fmla="*/ 1 w 292588"/>
              <a:gd name="connsiteY4" fmla="*/ 297571 h 596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88" h="596083">
                <a:moveTo>
                  <a:pt x="1" y="297571"/>
                </a:moveTo>
                <a:cubicBezTo>
                  <a:pt x="-248" y="198224"/>
                  <a:pt x="62559" y="73479"/>
                  <a:pt x="145760" y="0"/>
                </a:cubicBezTo>
                <a:cubicBezTo>
                  <a:pt x="237869" y="72236"/>
                  <a:pt x="293281" y="191828"/>
                  <a:pt x="292582" y="297869"/>
                </a:cubicBezTo>
                <a:cubicBezTo>
                  <a:pt x="291883" y="403910"/>
                  <a:pt x="234456" y="520454"/>
                  <a:pt x="147254" y="596083"/>
                </a:cubicBezTo>
                <a:cubicBezTo>
                  <a:pt x="54448" y="510928"/>
                  <a:pt x="250" y="396918"/>
                  <a:pt x="1" y="297571"/>
                </a:cubicBezTo>
                <a:close/>
              </a:path>
            </a:pathLst>
          </a:custGeom>
          <a:blipFill>
            <a:blip r:embed="rId2"/>
            <a:tile tx="0" ty="0" sx="100000" sy="100000" flip="none" algn="tl"/>
          </a:blipFill>
          <a:ln w="6350" cap="flat" cmpd="sng" algn="ctr">
            <a:gradFill>
              <a:gsLst>
                <a:gs pos="45000">
                  <a:srgbClr val="055DCD">
                    <a:lumMod val="45000"/>
                    <a:lumOff val="55000"/>
                  </a:srgbClr>
                </a:gs>
                <a:gs pos="55000">
                  <a:srgbClr val="ED7D31"/>
                </a:gs>
              </a:gsLst>
              <a:lin ang="0" scaled="0"/>
            </a:gradFill>
            <a:prstDash val="solid"/>
            <a:miter lim="800000"/>
          </a:ln>
          <a:effectLst>
            <a:glow rad="381000">
              <a:srgbClr val="FFFF00">
                <a:alpha val="50000"/>
              </a:srgbClr>
            </a:glow>
          </a:effectLst>
        </p:spPr>
        <p:txBody>
          <a:bodyPr tIns="10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smtClean="0">
              <a:ln>
                <a:noFill/>
              </a:ln>
              <a:solidFill>
                <a:prstClr val="white"/>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grpSp>
        <p:nvGrpSpPr>
          <p:cNvPr id="308" name="グループ化 307"/>
          <p:cNvGrpSpPr/>
          <p:nvPr/>
        </p:nvGrpSpPr>
        <p:grpSpPr>
          <a:xfrm>
            <a:off x="4889942" y="2319855"/>
            <a:ext cx="434462" cy="769994"/>
            <a:chOff x="3915550" y="1940951"/>
            <a:chExt cx="434462" cy="617497"/>
          </a:xfrm>
        </p:grpSpPr>
        <p:cxnSp>
          <p:nvCxnSpPr>
            <p:cNvPr id="309" name="直線矢印コネクタ 308"/>
            <p:cNvCxnSpPr/>
            <p:nvPr/>
          </p:nvCxnSpPr>
          <p:spPr>
            <a:xfrm flipH="1">
              <a:off x="3987795" y="2274835"/>
              <a:ext cx="360000" cy="0"/>
            </a:xfrm>
            <a:prstGeom prst="straightConnector1">
              <a:avLst/>
            </a:prstGeom>
            <a:noFill/>
            <a:ln w="38100" cap="flat" cmpd="sng" algn="ctr">
              <a:solidFill>
                <a:srgbClr val="0F5FA1"/>
              </a:solidFill>
              <a:prstDash val="solid"/>
              <a:miter lim="800000"/>
              <a:headEnd type="none" w="med" len="med"/>
              <a:tailEnd type="triangle" w="sm" len="lg"/>
            </a:ln>
            <a:effectLst>
              <a:outerShdw blurRad="50800" dist="38100" dir="2700000" algn="tl" rotWithShape="0">
                <a:prstClr val="black">
                  <a:alpha val="40000"/>
                </a:prstClr>
              </a:outerShdw>
            </a:effectLst>
          </p:spPr>
        </p:cxnSp>
        <p:cxnSp>
          <p:nvCxnSpPr>
            <p:cNvPr id="310" name="直線矢印コネクタ 309"/>
            <p:cNvCxnSpPr/>
            <p:nvPr/>
          </p:nvCxnSpPr>
          <p:spPr>
            <a:xfrm rot="1200000" flipH="1">
              <a:off x="3990012" y="2421664"/>
              <a:ext cx="360000" cy="0"/>
            </a:xfrm>
            <a:prstGeom prst="straightConnector1">
              <a:avLst/>
            </a:prstGeom>
            <a:noFill/>
            <a:ln w="38100" cap="flat" cmpd="sng" algn="ctr">
              <a:solidFill>
                <a:srgbClr val="9A0000"/>
              </a:solidFill>
              <a:prstDash val="solid"/>
              <a:miter lim="800000"/>
              <a:headEnd type="triangle" w="sm" len="lg"/>
              <a:tailEnd type="none" w="sm" len="lg"/>
            </a:ln>
            <a:effectLst>
              <a:outerShdw blurRad="50800" dist="38100" dir="2700000" algn="tl" rotWithShape="0">
                <a:prstClr val="black">
                  <a:alpha val="40000"/>
                </a:prstClr>
              </a:outerShdw>
            </a:effectLst>
          </p:spPr>
        </p:cxnSp>
        <p:cxnSp>
          <p:nvCxnSpPr>
            <p:cNvPr id="311" name="直線矢印コネクタ 310"/>
            <p:cNvCxnSpPr/>
            <p:nvPr/>
          </p:nvCxnSpPr>
          <p:spPr>
            <a:xfrm rot="-1200000" flipH="1">
              <a:off x="3971721" y="2109575"/>
              <a:ext cx="360000" cy="0"/>
            </a:xfrm>
            <a:prstGeom prst="straightConnector1">
              <a:avLst/>
            </a:prstGeom>
            <a:noFill/>
            <a:ln w="38100" cap="flat" cmpd="sng" algn="ctr">
              <a:solidFill>
                <a:srgbClr val="9A0000"/>
              </a:solidFill>
              <a:prstDash val="solid"/>
              <a:miter lim="800000"/>
              <a:headEnd type="triangle" w="sm" len="lg"/>
              <a:tailEnd type="none" w="sm" len="lg"/>
            </a:ln>
            <a:effectLst>
              <a:outerShdw blurRad="50800" dist="38100" dir="2700000" algn="tl" rotWithShape="0">
                <a:prstClr val="black">
                  <a:alpha val="40000"/>
                </a:prstClr>
              </a:outerShdw>
            </a:effectLst>
          </p:spPr>
        </p:cxnSp>
        <p:cxnSp>
          <p:nvCxnSpPr>
            <p:cNvPr id="312" name="直線矢印コネクタ 311"/>
            <p:cNvCxnSpPr/>
            <p:nvPr/>
          </p:nvCxnSpPr>
          <p:spPr>
            <a:xfrm rot="2400000" flipH="1">
              <a:off x="3915550" y="2558448"/>
              <a:ext cx="360000" cy="0"/>
            </a:xfrm>
            <a:prstGeom prst="straightConnector1">
              <a:avLst/>
            </a:prstGeom>
            <a:noFill/>
            <a:ln w="38100" cap="flat" cmpd="sng" algn="ctr">
              <a:solidFill>
                <a:srgbClr val="0F5FA1"/>
              </a:solidFill>
              <a:prstDash val="solid"/>
              <a:miter lim="800000"/>
              <a:headEnd type="none" w="med" len="med"/>
              <a:tailEnd type="triangle" w="sm" len="lg"/>
            </a:ln>
            <a:effectLst>
              <a:outerShdw blurRad="50800" dist="38100" dir="2700000" algn="tl" rotWithShape="0">
                <a:prstClr val="black">
                  <a:alpha val="40000"/>
                </a:prstClr>
              </a:outerShdw>
            </a:effectLst>
          </p:spPr>
        </p:cxnSp>
        <p:cxnSp>
          <p:nvCxnSpPr>
            <p:cNvPr id="313" name="直線矢印コネクタ 312"/>
            <p:cNvCxnSpPr/>
            <p:nvPr/>
          </p:nvCxnSpPr>
          <p:spPr>
            <a:xfrm rot="-2400000" flipH="1">
              <a:off x="3921488" y="1940951"/>
              <a:ext cx="360000" cy="0"/>
            </a:xfrm>
            <a:prstGeom prst="straightConnector1">
              <a:avLst/>
            </a:prstGeom>
            <a:noFill/>
            <a:ln w="38100" cap="flat" cmpd="sng" algn="ctr">
              <a:solidFill>
                <a:srgbClr val="0F5FA1"/>
              </a:solidFill>
              <a:prstDash val="solid"/>
              <a:miter lim="800000"/>
              <a:headEnd type="none" w="med" len="med"/>
              <a:tailEnd type="triangle" w="sm" len="lg"/>
            </a:ln>
            <a:effectLst>
              <a:outerShdw blurRad="50800" dist="38100" dir="2700000" algn="tl" rotWithShape="0">
                <a:prstClr val="black">
                  <a:alpha val="40000"/>
                </a:prstClr>
              </a:outerShdw>
            </a:effectLst>
          </p:spPr>
        </p:cxnSp>
      </p:grpSp>
      <p:grpSp>
        <p:nvGrpSpPr>
          <p:cNvPr id="314" name="グループ化 313"/>
          <p:cNvGrpSpPr/>
          <p:nvPr/>
        </p:nvGrpSpPr>
        <p:grpSpPr>
          <a:xfrm flipH="1">
            <a:off x="3794614" y="2319854"/>
            <a:ext cx="456319" cy="817216"/>
            <a:chOff x="3891476" y="1940951"/>
            <a:chExt cx="456319" cy="655367"/>
          </a:xfrm>
        </p:grpSpPr>
        <p:cxnSp>
          <p:nvCxnSpPr>
            <p:cNvPr id="315" name="直線矢印コネクタ 314"/>
            <p:cNvCxnSpPr/>
            <p:nvPr/>
          </p:nvCxnSpPr>
          <p:spPr>
            <a:xfrm flipH="1">
              <a:off x="3987795" y="2274835"/>
              <a:ext cx="360000" cy="0"/>
            </a:xfrm>
            <a:prstGeom prst="straightConnector1">
              <a:avLst/>
            </a:prstGeom>
            <a:noFill/>
            <a:ln w="38100" cap="flat" cmpd="sng" algn="ctr">
              <a:solidFill>
                <a:srgbClr val="0F5FA1"/>
              </a:solidFill>
              <a:prstDash val="solid"/>
              <a:miter lim="800000"/>
              <a:headEnd type="none" w="med" len="med"/>
              <a:tailEnd type="triangle" w="sm" len="lg"/>
            </a:ln>
            <a:effectLst>
              <a:outerShdw blurRad="50800" dist="38100" dir="2700000" algn="tl" rotWithShape="0">
                <a:prstClr val="black">
                  <a:alpha val="40000"/>
                </a:prstClr>
              </a:outerShdw>
            </a:effectLst>
          </p:spPr>
        </p:cxnSp>
        <p:cxnSp>
          <p:nvCxnSpPr>
            <p:cNvPr id="316" name="直線矢印コネクタ 315"/>
            <p:cNvCxnSpPr/>
            <p:nvPr/>
          </p:nvCxnSpPr>
          <p:spPr>
            <a:xfrm rot="1200000" flipH="1">
              <a:off x="3972877" y="2446484"/>
              <a:ext cx="360000" cy="0"/>
            </a:xfrm>
            <a:prstGeom prst="straightConnector1">
              <a:avLst/>
            </a:prstGeom>
            <a:noFill/>
            <a:ln w="38100" cap="flat" cmpd="sng" algn="ctr">
              <a:solidFill>
                <a:srgbClr val="C00000">
                  <a:lumMod val="75000"/>
                </a:srgbClr>
              </a:solidFill>
              <a:prstDash val="solid"/>
              <a:miter lim="800000"/>
              <a:headEnd type="triangle" w="sm" len="lg"/>
              <a:tailEnd type="none" w="sm" len="lg"/>
            </a:ln>
            <a:effectLst>
              <a:outerShdw blurRad="50800" dist="38100" dir="2700000" algn="tl" rotWithShape="0">
                <a:prstClr val="black">
                  <a:alpha val="40000"/>
                </a:prstClr>
              </a:outerShdw>
            </a:effectLst>
          </p:spPr>
        </p:cxnSp>
        <p:cxnSp>
          <p:nvCxnSpPr>
            <p:cNvPr id="317" name="直線矢印コネクタ 316"/>
            <p:cNvCxnSpPr/>
            <p:nvPr/>
          </p:nvCxnSpPr>
          <p:spPr>
            <a:xfrm rot="-1200000" flipH="1">
              <a:off x="3971721" y="2109575"/>
              <a:ext cx="360000" cy="0"/>
            </a:xfrm>
            <a:prstGeom prst="straightConnector1">
              <a:avLst/>
            </a:prstGeom>
            <a:noFill/>
            <a:ln w="38100" cap="flat" cmpd="sng" algn="ctr">
              <a:solidFill>
                <a:srgbClr val="C00000">
                  <a:lumMod val="75000"/>
                </a:srgbClr>
              </a:solidFill>
              <a:prstDash val="solid"/>
              <a:miter lim="800000"/>
              <a:headEnd type="triangle" w="sm" len="lg"/>
              <a:tailEnd type="none" w="sm" len="lg"/>
            </a:ln>
            <a:effectLst>
              <a:outerShdw blurRad="50800" dist="38100" dir="2700000" algn="tl" rotWithShape="0">
                <a:prstClr val="black">
                  <a:alpha val="40000"/>
                </a:prstClr>
              </a:outerShdw>
            </a:effectLst>
          </p:spPr>
        </p:cxnSp>
        <p:cxnSp>
          <p:nvCxnSpPr>
            <p:cNvPr id="318" name="直線矢印コネクタ 317"/>
            <p:cNvCxnSpPr/>
            <p:nvPr/>
          </p:nvCxnSpPr>
          <p:spPr>
            <a:xfrm rot="2400000" flipH="1">
              <a:off x="3891476" y="2596318"/>
              <a:ext cx="360000" cy="0"/>
            </a:xfrm>
            <a:prstGeom prst="straightConnector1">
              <a:avLst/>
            </a:prstGeom>
            <a:noFill/>
            <a:ln w="38100" cap="flat" cmpd="sng" algn="ctr">
              <a:solidFill>
                <a:srgbClr val="0F5FA1"/>
              </a:solidFill>
              <a:prstDash val="solid"/>
              <a:miter lim="800000"/>
              <a:headEnd type="none" w="med" len="med"/>
              <a:tailEnd type="triangle" w="sm" len="lg"/>
            </a:ln>
            <a:effectLst>
              <a:outerShdw blurRad="50800" dist="38100" dir="2700000" algn="tl" rotWithShape="0">
                <a:prstClr val="black">
                  <a:alpha val="40000"/>
                </a:prstClr>
              </a:outerShdw>
            </a:effectLst>
          </p:spPr>
        </p:cxnSp>
        <p:cxnSp>
          <p:nvCxnSpPr>
            <p:cNvPr id="319" name="直線矢印コネクタ 318"/>
            <p:cNvCxnSpPr/>
            <p:nvPr/>
          </p:nvCxnSpPr>
          <p:spPr>
            <a:xfrm rot="-2400000" flipH="1">
              <a:off x="3921488" y="1940951"/>
              <a:ext cx="360000" cy="0"/>
            </a:xfrm>
            <a:prstGeom prst="straightConnector1">
              <a:avLst/>
            </a:prstGeom>
            <a:noFill/>
            <a:ln w="38100" cap="flat" cmpd="sng" algn="ctr">
              <a:solidFill>
                <a:srgbClr val="0F5FA1"/>
              </a:solidFill>
              <a:prstDash val="solid"/>
              <a:miter lim="800000"/>
              <a:headEnd type="none" w="med" len="med"/>
              <a:tailEnd type="triangle" w="sm" len="lg"/>
            </a:ln>
            <a:effectLst>
              <a:outerShdw blurRad="50800" dist="38100" dir="2700000" algn="tl" rotWithShape="0">
                <a:prstClr val="black">
                  <a:alpha val="40000"/>
                </a:prstClr>
              </a:outerShdw>
            </a:effectLst>
          </p:spPr>
        </p:cxnSp>
      </p:grpSp>
      <p:sp>
        <p:nvSpPr>
          <p:cNvPr id="320" name="角丸四角形 319"/>
          <p:cNvSpPr/>
          <p:nvPr/>
        </p:nvSpPr>
        <p:spPr>
          <a:xfrm>
            <a:off x="149614" y="4276616"/>
            <a:ext cx="8856000" cy="2248728"/>
          </a:xfrm>
          <a:prstGeom prst="roundRect">
            <a:avLst>
              <a:gd name="adj" fmla="val 4726"/>
            </a:avLst>
          </a:prstGeom>
          <a:noFill/>
          <a:ln w="60325" cap="flat" cmpd="sng" algn="ctr">
            <a:solidFill>
              <a:srgbClr val="47CDF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321" name="角丸四角形 320"/>
          <p:cNvSpPr/>
          <p:nvPr/>
        </p:nvSpPr>
        <p:spPr>
          <a:xfrm>
            <a:off x="149614" y="724977"/>
            <a:ext cx="8856000" cy="3428115"/>
          </a:xfrm>
          <a:prstGeom prst="roundRect">
            <a:avLst>
              <a:gd name="adj" fmla="val 4726"/>
            </a:avLst>
          </a:prstGeom>
          <a:noFill/>
          <a:ln w="60325" cap="flat" cmpd="sng" algn="ctr">
            <a:solidFill>
              <a:srgbClr val="FFD04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322" name="角丸四角形 321"/>
          <p:cNvSpPr/>
          <p:nvPr/>
        </p:nvSpPr>
        <p:spPr>
          <a:xfrm>
            <a:off x="3719911" y="939206"/>
            <a:ext cx="1712839" cy="658234"/>
          </a:xfrm>
          <a:prstGeom prst="roundRect">
            <a:avLst>
              <a:gd name="adj" fmla="val 5961"/>
            </a:avLst>
          </a:prstGeom>
          <a:solidFill>
            <a:srgbClr val="055DCD"/>
          </a:solidFill>
          <a:ln w="12700" cap="flat" cmpd="sng" algn="ctr">
            <a:solidFill>
              <a:srgbClr val="055DCD">
                <a:shade val="50000"/>
              </a:srgbClr>
            </a:solidFill>
            <a:prstDash val="solid"/>
            <a:miter lim="800000"/>
          </a:ln>
          <a:effectLst/>
        </p:spPr>
        <p:txBody>
          <a:bodyPr vert="horz" wrap="none" tIns="3600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a:ln>
                  <a:noFill/>
                </a:ln>
                <a:solidFill>
                  <a:prstClr val="white"/>
                </a:solidFill>
                <a:effectLst/>
                <a:uLnTx/>
                <a:uFillTx/>
                <a:latin typeface="メイリオ"/>
                <a:ea typeface="メイリオ"/>
                <a:cs typeface="+mn-cs"/>
              </a:rPr>
              <a:t>共</a:t>
            </a:r>
            <a:r>
              <a:rPr kumimoji="0" lang="ja-JP" altLang="en-US" sz="1800" b="1" i="0" u="none" strike="noStrike" kern="0" cap="none" spc="0" normalizeH="0" baseline="0" noProof="0" dirty="0" smtClean="0">
                <a:ln>
                  <a:noFill/>
                </a:ln>
                <a:solidFill>
                  <a:prstClr val="white"/>
                </a:solidFill>
                <a:effectLst/>
                <a:uLnTx/>
                <a:uFillTx/>
                <a:latin typeface="メイリオ"/>
                <a:ea typeface="メイリオ"/>
                <a:cs typeface="+mn-cs"/>
              </a:rPr>
              <a:t>創</a:t>
            </a:r>
            <a:endParaRPr kumimoji="0" lang="en-US" altLang="ja-JP" sz="1800" b="1" i="0" u="none" strike="noStrike" kern="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100" normalizeH="0" baseline="0" noProof="0" dirty="0" smtClean="0">
                <a:ln>
                  <a:noFill/>
                </a:ln>
                <a:solidFill>
                  <a:prstClr val="white"/>
                </a:solidFill>
                <a:effectLst/>
                <a:uLnTx/>
                <a:uFillTx/>
                <a:latin typeface="メイリオ"/>
                <a:ea typeface="メイリオ"/>
                <a:cs typeface="+mn-cs"/>
              </a:rPr>
              <a:t>イノベーション</a:t>
            </a:r>
            <a:endParaRPr kumimoji="0" lang="ja-JP" altLang="en-US" sz="1800" b="1" i="0" u="none" strike="noStrike" kern="0" cap="none" spc="-100" normalizeH="0" baseline="0" noProof="0" dirty="0">
              <a:ln>
                <a:noFill/>
              </a:ln>
              <a:solidFill>
                <a:prstClr val="white"/>
              </a:solidFill>
              <a:effectLst/>
              <a:uLnTx/>
              <a:uFillTx/>
              <a:latin typeface="メイリオ"/>
              <a:ea typeface="メイリオ"/>
              <a:cs typeface="+mn-cs"/>
            </a:endParaRPr>
          </a:p>
        </p:txBody>
      </p:sp>
      <p:sp>
        <p:nvSpPr>
          <p:cNvPr id="323" name="円/楕円 大学２影"/>
          <p:cNvSpPr/>
          <p:nvPr/>
        </p:nvSpPr>
        <p:spPr>
          <a:xfrm>
            <a:off x="4583548" y="4569936"/>
            <a:ext cx="1800000" cy="1301825"/>
          </a:xfrm>
          <a:prstGeom prst="ellipse">
            <a:avLst/>
          </a:prstGeom>
          <a:solidFill>
            <a:sysClr val="window" lastClr="FFFFFF">
              <a:lumMod val="85000"/>
            </a:sysClr>
          </a:solidFill>
          <a:ln w="6350" cap="flat" cmpd="sng" algn="ctr">
            <a:noFill/>
            <a:prstDash val="solid"/>
            <a:miter lim="800000"/>
          </a:ln>
          <a:effectLst>
            <a:glow rad="228600">
              <a:srgbClr val="80B5FC">
                <a:alpha val="30000"/>
              </a:srgbClr>
            </a:glow>
          </a:effectLst>
        </p:spPr>
        <p:txBody>
          <a:bodyPr tIns="10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324" name="円/楕円 社会２影"/>
          <p:cNvSpPr/>
          <p:nvPr/>
        </p:nvSpPr>
        <p:spPr>
          <a:xfrm>
            <a:off x="2769999" y="4569936"/>
            <a:ext cx="1800000" cy="1301825"/>
          </a:xfrm>
          <a:prstGeom prst="ellipse">
            <a:avLst/>
          </a:prstGeom>
          <a:solidFill>
            <a:sysClr val="window" lastClr="FFFFFF">
              <a:lumMod val="85000"/>
            </a:sysClr>
          </a:solidFill>
          <a:ln w="6350" cap="flat" cmpd="sng" algn="ctr">
            <a:noFill/>
            <a:prstDash val="solid"/>
            <a:miter lim="800000"/>
          </a:ln>
          <a:effectLst>
            <a:glow rad="228600">
              <a:srgbClr val="FFD04B">
                <a:alpha val="30000"/>
              </a:srgbClr>
            </a:glow>
          </a:effectLst>
        </p:spPr>
        <p:txBody>
          <a:bodyPr tIns="10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1" i="0" u="none" strike="noStrike" kern="0" cap="none" spc="0" normalizeH="0" baseline="0" noProof="0" dirty="0" smtClean="0">
              <a:ln>
                <a:noFill/>
              </a:ln>
              <a:solidFill>
                <a:prstClr val="black"/>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325" name="楕円 社会と大学２"/>
          <p:cNvSpPr>
            <a:spLocks noChangeAspect="1"/>
          </p:cNvSpPr>
          <p:nvPr/>
        </p:nvSpPr>
        <p:spPr>
          <a:xfrm>
            <a:off x="3766773" y="4255891"/>
            <a:ext cx="1620000" cy="2020074"/>
          </a:xfrm>
          <a:prstGeom prst="ellipse">
            <a:avLst/>
          </a:prstGeom>
          <a:solidFill>
            <a:srgbClr val="FFFF00">
              <a:alpha val="50000"/>
            </a:srgbClr>
          </a:solidFill>
          <a:ln w="12700" cap="flat" cmpd="sng" algn="ctr">
            <a:noFill/>
            <a:prstDash val="solid"/>
            <a:miter lim="800000"/>
          </a:ln>
          <a:effectLst>
            <a:softEdge rad="2667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326" name="円/楕円 社会２"/>
          <p:cNvSpPr/>
          <p:nvPr/>
        </p:nvSpPr>
        <p:spPr>
          <a:xfrm>
            <a:off x="2769999" y="4575001"/>
            <a:ext cx="1800000" cy="1301825"/>
          </a:xfrm>
          <a:prstGeom prst="ellipse">
            <a:avLst/>
          </a:prstGeom>
          <a:solidFill>
            <a:srgbClr val="F5B29F"/>
          </a:solidFill>
          <a:ln w="6350" cap="flat" cmpd="sng" algn="ctr">
            <a:noFill/>
            <a:prstDash val="solid"/>
            <a:miter lim="800000"/>
          </a:ln>
          <a:effectLst>
            <a:outerShdw blurRad="50800" dist="38100" dir="2700000" algn="tl" rotWithShape="0">
              <a:sysClr val="windowText" lastClr="000000">
                <a:lumMod val="50000"/>
                <a:lumOff val="50000"/>
                <a:alpha val="40000"/>
              </a:sysClr>
            </a:outerShdw>
          </a:effectLst>
        </p:spPr>
        <p:txBody>
          <a:bodyPr lIns="72000" tIns="72000" rIns="180000" bIns="108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2100" b="1" i="0" u="none" strike="noStrike" kern="0" cap="none" spc="300" normalizeH="0" baseline="0" noProof="0" dirty="0" smtClean="0">
              <a:ln>
                <a:noFill/>
              </a:ln>
              <a:solidFill>
                <a:prstClr val="white">
                  <a:lumMod val="65000"/>
                </a:prstClr>
              </a:solidFill>
              <a:effectLst/>
              <a:uLnTx/>
              <a:uFillTx/>
              <a:latin typeface="Calibri" panose="020F0502020204030204"/>
              <a:ea typeface="ＭＳ Ｐゴシック" panose="020B0600070205080204" pitchFamily="50" charset="-128"/>
              <a:cs typeface="メイリオ" panose="020B0604030504040204" pitchFamily="50" charset="-128"/>
            </a:endParaRPr>
          </a:p>
        </p:txBody>
      </p:sp>
      <p:sp>
        <p:nvSpPr>
          <p:cNvPr id="327" name="角丸四角形 326"/>
          <p:cNvSpPr/>
          <p:nvPr/>
        </p:nvSpPr>
        <p:spPr>
          <a:xfrm>
            <a:off x="318837" y="1069952"/>
            <a:ext cx="1238090" cy="5348405"/>
          </a:xfrm>
          <a:prstGeom prst="roundRect">
            <a:avLst>
              <a:gd name="adj" fmla="val 5541"/>
            </a:avLst>
          </a:prstGeom>
          <a:solidFill>
            <a:srgbClr val="FEF9F8"/>
          </a:solidFill>
          <a:ln w="28575" cap="flat" cmpd="sng" algn="ctr">
            <a:solidFill>
              <a:srgbClr val="C00000">
                <a:lumMod val="40000"/>
                <a:lumOff val="60000"/>
              </a:srgbClr>
            </a:solidFill>
            <a:prstDash val="solid"/>
            <a:miter lim="800000"/>
          </a:ln>
          <a:effectLst/>
        </p:spPr>
        <p:txBody>
          <a:bodyPr wrap="none" l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0" i="0" u="none" strike="noStrike" kern="0" cap="none" spc="0" normalizeH="0" baseline="0" noProof="0">
              <a:ln>
                <a:noFill/>
              </a:ln>
              <a:solidFill>
                <a:prstClr val="white"/>
              </a:solidFill>
              <a:effectLst/>
              <a:uLnTx/>
              <a:uFillTx/>
              <a:latin typeface="メイリオ"/>
              <a:ea typeface="メイリオ"/>
              <a:cs typeface="+mn-cs"/>
            </a:endParaRPr>
          </a:p>
        </p:txBody>
      </p:sp>
      <p:cxnSp>
        <p:nvCxnSpPr>
          <p:cNvPr id="328" name="直線矢印コネクタ 327"/>
          <p:cNvCxnSpPr/>
          <p:nvPr/>
        </p:nvCxnSpPr>
        <p:spPr>
          <a:xfrm flipH="1">
            <a:off x="4611802" y="5226977"/>
            <a:ext cx="360000" cy="0"/>
          </a:xfrm>
          <a:prstGeom prst="straightConnector1">
            <a:avLst/>
          </a:prstGeom>
          <a:noFill/>
          <a:ln w="50800" cap="flat" cmpd="sng" algn="ctr">
            <a:solidFill>
              <a:srgbClr val="055DCD">
                <a:lumMod val="75000"/>
              </a:srgbClr>
            </a:solidFill>
            <a:prstDash val="solid"/>
            <a:miter lim="800000"/>
            <a:headEnd type="none" w="med" len="med"/>
            <a:tailEnd type="triangle" w="sm" len="med"/>
          </a:ln>
          <a:effectLst>
            <a:outerShdw blurRad="50800" dist="38100" dir="2700000" algn="tl" rotWithShape="0">
              <a:prstClr val="black">
                <a:alpha val="40000"/>
              </a:prstClr>
            </a:outerShdw>
          </a:effectLst>
        </p:spPr>
      </p:cxnSp>
      <p:sp>
        <p:nvSpPr>
          <p:cNvPr id="329" name="円/楕円 大学２"/>
          <p:cNvSpPr/>
          <p:nvPr/>
        </p:nvSpPr>
        <p:spPr>
          <a:xfrm>
            <a:off x="4583548" y="4400458"/>
            <a:ext cx="1800000" cy="1301825"/>
          </a:xfrm>
          <a:prstGeom prst="ellipse">
            <a:avLst/>
          </a:prstGeom>
          <a:noFill/>
          <a:ln w="6350" cap="flat" cmpd="sng" algn="ctr">
            <a:noFill/>
            <a:prstDash val="solid"/>
            <a:miter lim="800000"/>
          </a:ln>
          <a:effectLst/>
        </p:spPr>
        <p:txBody>
          <a:bodyPr lIns="216000" tIns="72000" rIns="72000" bIns="108000" rtlCol="0" anchor="ctr"/>
          <a:lstStyle/>
          <a:p>
            <a:pPr algn="ctr" defTabSz="914400">
              <a:defRPr/>
            </a:pPr>
            <a:endParaRPr kumimoji="0" lang="ja-JP" altLang="en-US" sz="2100" b="1" kern="0" spc="300" dirty="0" smtClean="0">
              <a:solidFill>
                <a:prstClr val="white">
                  <a:lumMod val="75000"/>
                </a:prstClr>
              </a:solidFill>
              <a:latin typeface="Calibri" panose="020F0502020204030204"/>
              <a:ea typeface="ＭＳ Ｐゴシック" panose="020B0600070205080204" pitchFamily="50" charset="-128"/>
              <a:cs typeface="メイリオ" panose="020B0604030504040204" pitchFamily="50" charset="-128"/>
            </a:endParaRPr>
          </a:p>
        </p:txBody>
      </p:sp>
      <p:sp>
        <p:nvSpPr>
          <p:cNvPr id="330" name="円/楕円 大学３"/>
          <p:cNvSpPr>
            <a:spLocks/>
          </p:cNvSpPr>
          <p:nvPr/>
        </p:nvSpPr>
        <p:spPr>
          <a:xfrm>
            <a:off x="4043548" y="2023431"/>
            <a:ext cx="2880000" cy="1481387"/>
          </a:xfrm>
          <a:prstGeom prst="ellipse">
            <a:avLst/>
          </a:prstGeom>
          <a:noFill/>
          <a:ln w="6350" cap="flat" cmpd="sng" algn="ctr">
            <a:noFill/>
            <a:prstDash val="solid"/>
            <a:miter lim="800000"/>
          </a:ln>
          <a:effectLst/>
        </p:spPr>
        <p:txBody>
          <a:bodyPr lIns="648000" tIns="72000" rIns="72000" bIns="108000" rtlCol="0" anchor="ctr"/>
          <a:lstStyle/>
          <a:p>
            <a:pPr algn="ctr" defTabSz="914400">
              <a:defRPr/>
            </a:pPr>
            <a:endParaRPr kumimoji="0" lang="ja-JP" altLang="en-US" sz="2100" b="1" kern="0" spc="600" dirty="0" smtClean="0">
              <a:solidFill>
                <a:prstClr val="white">
                  <a:lumMod val="75000"/>
                </a:prstClr>
              </a:solidFill>
              <a:latin typeface="Calibri" panose="020F0502020204030204"/>
              <a:ea typeface="ＭＳ Ｐゴシック" panose="020B0600070205080204" pitchFamily="50" charset="-128"/>
              <a:cs typeface="メイリオ" panose="020B0604030504040204" pitchFamily="50" charset="-128"/>
            </a:endParaRPr>
          </a:p>
        </p:txBody>
      </p:sp>
      <p:sp>
        <p:nvSpPr>
          <p:cNvPr id="331" name="円/楕円 社会３"/>
          <p:cNvSpPr>
            <a:spLocks/>
          </p:cNvSpPr>
          <p:nvPr/>
        </p:nvSpPr>
        <p:spPr>
          <a:xfrm>
            <a:off x="2229999" y="2023431"/>
            <a:ext cx="2880000" cy="1481387"/>
          </a:xfrm>
          <a:prstGeom prst="ellipse">
            <a:avLst/>
          </a:prstGeom>
          <a:noFill/>
          <a:ln w="6350" cap="flat" cmpd="sng" algn="ctr">
            <a:noFill/>
            <a:prstDash val="solid"/>
            <a:miter lim="800000"/>
          </a:ln>
          <a:effectLst/>
        </p:spPr>
        <p:txBody>
          <a:bodyPr lIns="72000" tIns="72000" rIns="648000" bIns="108000" rtlCol="0" anchor="ctr"/>
          <a:lstStyle/>
          <a:p>
            <a:pPr algn="ctr" defTabSz="914400">
              <a:defRPr/>
            </a:pPr>
            <a:endParaRPr kumimoji="0" lang="ja-JP" altLang="en-US" sz="2100" b="1" kern="0" spc="600" dirty="0" smtClean="0">
              <a:solidFill>
                <a:prstClr val="white">
                  <a:lumMod val="65000"/>
                </a:prstClr>
              </a:solidFill>
              <a:latin typeface="Calibri" panose="020F0502020204030204"/>
              <a:ea typeface="ＭＳ Ｐゴシック" panose="020B0600070205080204" pitchFamily="50" charset="-128"/>
              <a:cs typeface="メイリオ" panose="020B0604030504040204" pitchFamily="50" charset="-128"/>
            </a:endParaRPr>
          </a:p>
        </p:txBody>
      </p:sp>
      <p:sp>
        <p:nvSpPr>
          <p:cNvPr id="332" name="円/楕円 社会２"/>
          <p:cNvSpPr/>
          <p:nvPr/>
        </p:nvSpPr>
        <p:spPr>
          <a:xfrm>
            <a:off x="2769999" y="4400458"/>
            <a:ext cx="1800000" cy="1301825"/>
          </a:xfrm>
          <a:prstGeom prst="ellipse">
            <a:avLst/>
          </a:prstGeom>
          <a:noFill/>
          <a:ln w="6350" cap="flat" cmpd="sng" algn="ctr">
            <a:noFill/>
            <a:prstDash val="solid"/>
            <a:miter lim="800000"/>
          </a:ln>
          <a:effectLst/>
        </p:spPr>
        <p:txBody>
          <a:bodyPr lIns="72000" tIns="72000" rIns="216000" bIns="108000" rtlCol="0" anchor="ctr"/>
          <a:lstStyle/>
          <a:p>
            <a:pPr algn="ctr" defTabSz="914400">
              <a:defRPr/>
            </a:pPr>
            <a:endParaRPr kumimoji="0" lang="ja-JP" altLang="en-US" sz="2100" b="1" kern="0" spc="300" dirty="0" smtClean="0">
              <a:solidFill>
                <a:prstClr val="white">
                  <a:lumMod val="75000"/>
                </a:prstClr>
              </a:solidFill>
              <a:latin typeface="Calibri" panose="020F0502020204030204"/>
              <a:ea typeface="ＭＳ Ｐゴシック" panose="020B0600070205080204" pitchFamily="50" charset="-128"/>
              <a:cs typeface="メイリオ" panose="020B0604030504040204" pitchFamily="50" charset="-128"/>
            </a:endParaRPr>
          </a:p>
        </p:txBody>
      </p:sp>
      <p:sp>
        <p:nvSpPr>
          <p:cNvPr id="333" name="正方形/長方形 332"/>
          <p:cNvSpPr/>
          <p:nvPr/>
        </p:nvSpPr>
        <p:spPr>
          <a:xfrm>
            <a:off x="3350922" y="3793165"/>
            <a:ext cx="1651414" cy="46054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a:ln>
                  <a:noFill/>
                </a:ln>
                <a:solidFill>
                  <a:prstClr val="black">
                    <a:lumMod val="65000"/>
                    <a:lumOff val="35000"/>
                  </a:prstClr>
                </a:solidFill>
                <a:effectLst/>
                <a:uLnTx/>
                <a:uFillTx/>
                <a:cs typeface="Times New Roman" panose="02020603050405020304" pitchFamily="18" charset="0"/>
              </a:rPr>
              <a:t>“What to do</a:t>
            </a:r>
            <a:r>
              <a:rPr kumimoji="0" lang="en-US" altLang="ja-JP" sz="1800" b="0" i="0" u="none" strike="noStrike" kern="0" cap="none" spc="0" normalizeH="0" baseline="0" noProof="0" dirty="0" smtClean="0">
                <a:ln>
                  <a:noFill/>
                </a:ln>
                <a:solidFill>
                  <a:prstClr val="black">
                    <a:lumMod val="65000"/>
                    <a:lumOff val="35000"/>
                  </a:prstClr>
                </a:solidFill>
                <a:effectLst/>
                <a:uLnTx/>
                <a:uFillTx/>
                <a:cs typeface="Times New Roman" panose="02020603050405020304" pitchFamily="18" charset="0"/>
              </a:rPr>
              <a:t>”</a:t>
            </a:r>
            <a:endParaRPr kumimoji="0" lang="ja-JP" altLang="en-US" sz="1800" b="0" i="0" u="none" strike="noStrike" kern="0" cap="none" spc="0" normalizeH="0" baseline="0" noProof="0" dirty="0">
              <a:ln>
                <a:noFill/>
              </a:ln>
              <a:solidFill>
                <a:prstClr val="black">
                  <a:lumMod val="65000"/>
                  <a:lumOff val="35000"/>
                </a:prstClr>
              </a:solidFill>
              <a:effectLst/>
              <a:uLnTx/>
              <a:uFillTx/>
            </a:endParaRPr>
          </a:p>
        </p:txBody>
      </p:sp>
      <p:sp>
        <p:nvSpPr>
          <p:cNvPr id="334" name="正方形/長方形 333"/>
          <p:cNvSpPr/>
          <p:nvPr/>
        </p:nvSpPr>
        <p:spPr>
          <a:xfrm>
            <a:off x="3805130" y="6006592"/>
            <a:ext cx="1556836" cy="46054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ja-JP" sz="1800" b="0" i="0" u="none" strike="noStrike" kern="0" cap="none" spc="0" normalizeH="0" baseline="0" noProof="0" dirty="0" smtClean="0">
                <a:ln>
                  <a:noFill/>
                </a:ln>
                <a:solidFill>
                  <a:prstClr val="black">
                    <a:lumMod val="65000"/>
                    <a:lumOff val="35000"/>
                  </a:prstClr>
                </a:solidFill>
                <a:effectLst/>
                <a:uLnTx/>
                <a:uFillTx/>
                <a:cs typeface="Times New Roman" panose="02020603050405020304" pitchFamily="18" charset="0"/>
              </a:rPr>
              <a:t>“</a:t>
            </a:r>
            <a:r>
              <a:rPr kumimoji="0" lang="en-US" altLang="ja-JP" sz="1800" b="0" i="0" u="none" strike="noStrike" kern="0" cap="none" spc="0" normalizeH="0" baseline="0" noProof="0" dirty="0">
                <a:ln>
                  <a:noFill/>
                </a:ln>
                <a:solidFill>
                  <a:prstClr val="black">
                    <a:lumMod val="65000"/>
                    <a:lumOff val="35000"/>
                  </a:prstClr>
                </a:solidFill>
                <a:effectLst/>
                <a:uLnTx/>
                <a:uFillTx/>
                <a:cs typeface="Times New Roman" panose="02020603050405020304" pitchFamily="18" charset="0"/>
              </a:rPr>
              <a:t>How</a:t>
            </a:r>
            <a:r>
              <a:rPr kumimoji="0" lang="en-US" altLang="ja-JP" sz="1800" b="0" i="0" u="none" strike="noStrike" kern="0" cap="none" spc="0" normalizeH="0" baseline="0" noProof="0" dirty="0" smtClean="0">
                <a:ln>
                  <a:noFill/>
                </a:ln>
                <a:solidFill>
                  <a:prstClr val="black">
                    <a:lumMod val="65000"/>
                    <a:lumOff val="35000"/>
                  </a:prstClr>
                </a:solidFill>
                <a:effectLst/>
                <a:uLnTx/>
                <a:uFillTx/>
                <a:cs typeface="Times New Roman" panose="02020603050405020304" pitchFamily="18" charset="0"/>
              </a:rPr>
              <a:t> </a:t>
            </a:r>
            <a:r>
              <a:rPr kumimoji="0" lang="en-US" altLang="ja-JP" sz="1800" b="0" i="0" u="none" strike="noStrike" kern="0" cap="none" spc="0" normalizeH="0" baseline="0" noProof="0" dirty="0">
                <a:ln>
                  <a:noFill/>
                </a:ln>
                <a:solidFill>
                  <a:prstClr val="black">
                    <a:lumMod val="65000"/>
                    <a:lumOff val="35000"/>
                  </a:prstClr>
                </a:solidFill>
                <a:effectLst/>
                <a:uLnTx/>
                <a:uFillTx/>
                <a:cs typeface="Times New Roman" panose="02020603050405020304" pitchFamily="18" charset="0"/>
              </a:rPr>
              <a:t>to do</a:t>
            </a:r>
            <a:r>
              <a:rPr kumimoji="0" lang="en-US" altLang="ja-JP" sz="1800" b="0" i="0" u="none" strike="noStrike" kern="0" cap="none" spc="0" normalizeH="0" baseline="0" noProof="0" dirty="0" smtClean="0">
                <a:ln>
                  <a:noFill/>
                </a:ln>
                <a:solidFill>
                  <a:prstClr val="black">
                    <a:lumMod val="65000"/>
                    <a:lumOff val="35000"/>
                  </a:prstClr>
                </a:solidFill>
                <a:effectLst/>
                <a:uLnTx/>
                <a:uFillTx/>
                <a:cs typeface="Times New Roman" panose="02020603050405020304" pitchFamily="18" charset="0"/>
              </a:rPr>
              <a:t>”</a:t>
            </a:r>
            <a:endParaRPr kumimoji="0" lang="ja-JP" altLang="en-US" sz="1800" b="0" i="0" u="none" strike="noStrike" kern="0" cap="none" spc="0" normalizeH="0" baseline="0" noProof="0" dirty="0">
              <a:ln>
                <a:noFill/>
              </a:ln>
              <a:solidFill>
                <a:prstClr val="black">
                  <a:lumMod val="65000"/>
                  <a:lumOff val="35000"/>
                </a:prstClr>
              </a:solidFill>
              <a:effectLst/>
              <a:uLnTx/>
              <a:uFillTx/>
            </a:endParaRPr>
          </a:p>
        </p:txBody>
      </p:sp>
      <p:sp>
        <p:nvSpPr>
          <p:cNvPr id="335" name="正方形/長方形 334"/>
          <p:cNvSpPr/>
          <p:nvPr/>
        </p:nvSpPr>
        <p:spPr>
          <a:xfrm>
            <a:off x="5022081" y="3794257"/>
            <a:ext cx="1655774" cy="460542"/>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black">
                    <a:lumMod val="65000"/>
                    <a:lumOff val="35000"/>
                  </a:prstClr>
                </a:solidFill>
                <a:effectLst/>
                <a:uLnTx/>
                <a:uFillTx/>
                <a:cs typeface="Times New Roman" panose="02020603050405020304" pitchFamily="18" charset="0"/>
              </a:rPr>
              <a:t>“</a:t>
            </a:r>
            <a:r>
              <a:rPr kumimoji="0" lang="en-US" altLang="ja-JP" sz="1800" b="0" i="0" u="none" strike="noStrike" kern="0" cap="none" spc="0" normalizeH="0" baseline="0" noProof="0" dirty="0">
                <a:ln>
                  <a:noFill/>
                </a:ln>
                <a:solidFill>
                  <a:prstClr val="black">
                    <a:lumMod val="65000"/>
                    <a:lumOff val="35000"/>
                  </a:prstClr>
                </a:solidFill>
                <a:effectLst/>
                <a:uLnTx/>
                <a:uFillTx/>
                <a:cs typeface="Times New Roman" panose="02020603050405020304" pitchFamily="18" charset="0"/>
              </a:rPr>
              <a:t>Why we do</a:t>
            </a:r>
            <a:r>
              <a:rPr kumimoji="0" lang="en-US" altLang="ja-JP" sz="1800" b="0" i="0" u="none" strike="noStrike" kern="0" cap="none" spc="0" normalizeH="0" baseline="0" noProof="0" dirty="0" smtClean="0">
                <a:ln>
                  <a:noFill/>
                </a:ln>
                <a:solidFill>
                  <a:prstClr val="black">
                    <a:lumMod val="65000"/>
                    <a:lumOff val="35000"/>
                  </a:prstClr>
                </a:solidFill>
                <a:effectLst/>
                <a:uLnTx/>
                <a:uFillTx/>
                <a:cs typeface="Times New Roman" panose="02020603050405020304" pitchFamily="18" charset="0"/>
              </a:rPr>
              <a:t>”</a:t>
            </a:r>
            <a:endParaRPr kumimoji="0" lang="ja-JP" altLang="en-US" sz="1800" b="0" i="0" u="none" strike="noStrike" kern="0" cap="none" spc="0" normalizeH="0" baseline="0" noProof="0" dirty="0">
              <a:ln>
                <a:noFill/>
              </a:ln>
              <a:solidFill>
                <a:prstClr val="black">
                  <a:lumMod val="65000"/>
                  <a:lumOff val="35000"/>
                </a:prstClr>
              </a:solidFill>
              <a:effectLst/>
              <a:uLnTx/>
              <a:uFillTx/>
            </a:endParaRPr>
          </a:p>
        </p:txBody>
      </p:sp>
      <p:sp>
        <p:nvSpPr>
          <p:cNvPr id="336" name="正方形/長方形 335"/>
          <p:cNvSpPr/>
          <p:nvPr/>
        </p:nvSpPr>
        <p:spPr>
          <a:xfrm>
            <a:off x="5032133" y="4990671"/>
            <a:ext cx="748135" cy="565101"/>
          </a:xfrm>
          <a:prstGeom prst="rect">
            <a:avLst/>
          </a:prstGeom>
        </p:spPr>
        <p:txBody>
          <a:bodyPr vert="horz" wrap="none" lIns="72000" tIns="108000" rIns="72000" bIns="36000" anchor="ctr" anchorCtr="0">
            <a:spAutoFit/>
          </a:bodyPr>
          <a:lstStyle/>
          <a:p>
            <a:pPr marL="12700" algn="ctr" defTabSz="914400">
              <a:defRPr/>
            </a:pPr>
            <a:r>
              <a:rPr lang="ja-JP" altLang="en-US" sz="2000" b="1" spc="300" dirty="0">
                <a:solidFill>
                  <a:srgbClr val="0000FF"/>
                </a:solidFill>
                <a:cs typeface="メイリオ" panose="020B0604030504040204" pitchFamily="50" charset="-128"/>
              </a:rPr>
              <a:t>統合</a:t>
            </a:r>
          </a:p>
        </p:txBody>
      </p:sp>
      <p:cxnSp>
        <p:nvCxnSpPr>
          <p:cNvPr id="337" name="直線矢印コネクタ 336"/>
          <p:cNvCxnSpPr/>
          <p:nvPr/>
        </p:nvCxnSpPr>
        <p:spPr>
          <a:xfrm flipV="1">
            <a:off x="4084458" y="5225913"/>
            <a:ext cx="468000" cy="0"/>
          </a:xfrm>
          <a:prstGeom prst="straightConnector1">
            <a:avLst/>
          </a:prstGeom>
          <a:noFill/>
          <a:ln w="57150" cap="flat" cmpd="sng" algn="ctr">
            <a:solidFill>
              <a:srgbClr val="C00000">
                <a:lumMod val="75000"/>
              </a:srgbClr>
            </a:solidFill>
            <a:prstDash val="solid"/>
            <a:miter lim="800000"/>
            <a:headEnd type="none" w="med" len="med"/>
            <a:tailEnd type="triangle" w="med" len="med"/>
          </a:ln>
          <a:effectLst>
            <a:outerShdw blurRad="50800" dist="38100" dir="2700000" algn="tl" rotWithShape="0">
              <a:prstClr val="black">
                <a:alpha val="40000"/>
              </a:prstClr>
            </a:outerShdw>
          </a:effectLst>
        </p:spPr>
      </p:cxnSp>
      <p:sp>
        <p:nvSpPr>
          <p:cNvPr id="338" name="object 20"/>
          <p:cNvSpPr txBox="1"/>
          <p:nvPr/>
        </p:nvSpPr>
        <p:spPr>
          <a:xfrm>
            <a:off x="4080114" y="5394502"/>
            <a:ext cx="992433" cy="533119"/>
          </a:xfrm>
          <a:prstGeom prst="rect">
            <a:avLst/>
          </a:prstGeom>
        </p:spPr>
        <p:txBody>
          <a:bodyPr vert="horz" wrap="none" lIns="72000" tIns="108000" rIns="72000" bIns="36000" rtlCol="0" anchor="ctr" anchorCtr="0">
            <a:spAutoFit/>
          </a:bodyPr>
          <a:lstStyle/>
          <a:p>
            <a:pPr marL="131445" marR="6350" indent="-119380" algn="ctr" defTabSz="914400">
              <a:lnSpc>
                <a:spcPts val="2190"/>
              </a:lnSpc>
              <a:defRPr/>
            </a:pPr>
            <a:r>
              <a:rPr lang="ja-JP" altLang="en-US" sz="1600" b="1" spc="15" dirty="0" smtClean="0">
                <a:solidFill>
                  <a:prstClr val="black"/>
                </a:solidFill>
                <a:cs typeface="メイリオ" panose="020B0604030504040204" pitchFamily="50" charset="-128"/>
              </a:rPr>
              <a:t>産学連携</a:t>
            </a:r>
            <a:endParaRPr lang="ja-JP" altLang="en-US" sz="1600" b="1" dirty="0">
              <a:solidFill>
                <a:prstClr val="black"/>
              </a:solidFill>
              <a:cs typeface="メイリオ" panose="020B0604030504040204" pitchFamily="50" charset="-128"/>
            </a:endParaRPr>
          </a:p>
        </p:txBody>
      </p:sp>
      <p:sp>
        <p:nvSpPr>
          <p:cNvPr id="339" name="正方形/長方形 338"/>
          <p:cNvSpPr/>
          <p:nvPr/>
        </p:nvSpPr>
        <p:spPr>
          <a:xfrm>
            <a:off x="4151410" y="2480590"/>
            <a:ext cx="850728" cy="514738"/>
          </a:xfrm>
          <a:prstGeom prst="rect">
            <a:avLst/>
          </a:prstGeom>
        </p:spPr>
        <p:txBody>
          <a:bodyPr vert="horz" wrap="none" lIns="72000" tIns="108000" rIns="72000" bIns="36000" anchor="ctr" anchorCtr="0">
            <a:spAutoFit/>
          </a:bodyPr>
          <a:lstStyle/>
          <a:p>
            <a:pPr marL="12700" algn="ctr" defTabSz="914400">
              <a:defRPr/>
            </a:pPr>
            <a:r>
              <a:rPr lang="ja-JP" altLang="en-US" sz="2400" b="1" spc="300" dirty="0" smtClean="0">
                <a:solidFill>
                  <a:srgbClr val="C00000"/>
                </a:solidFill>
                <a:effectLst>
                  <a:glow rad="152400">
                    <a:prstClr val="white"/>
                  </a:glow>
                </a:effectLst>
                <a:cs typeface="メイリオ" panose="020B0604030504040204" pitchFamily="50" charset="-128"/>
              </a:rPr>
              <a:t>共創</a:t>
            </a:r>
            <a:endParaRPr lang="ja-JP" altLang="en-US" sz="2400" b="1" spc="300" dirty="0">
              <a:solidFill>
                <a:srgbClr val="C00000"/>
              </a:solidFill>
              <a:effectLst>
                <a:glow rad="152400">
                  <a:prstClr val="white"/>
                </a:glow>
              </a:effectLst>
              <a:cs typeface="メイリオ" panose="020B0604030504040204" pitchFamily="50" charset="-128"/>
            </a:endParaRPr>
          </a:p>
        </p:txBody>
      </p:sp>
      <p:cxnSp>
        <p:nvCxnSpPr>
          <p:cNvPr id="340" name="直線矢印コネクタ 339"/>
          <p:cNvCxnSpPr/>
          <p:nvPr/>
        </p:nvCxnSpPr>
        <p:spPr>
          <a:xfrm rot="1200000" flipH="1">
            <a:off x="4600946" y="5422966"/>
            <a:ext cx="360000" cy="0"/>
          </a:xfrm>
          <a:prstGeom prst="straightConnector1">
            <a:avLst/>
          </a:prstGeom>
          <a:noFill/>
          <a:ln w="50800" cap="flat" cmpd="sng" algn="ctr">
            <a:solidFill>
              <a:srgbClr val="055DCD">
                <a:lumMod val="75000"/>
              </a:srgbClr>
            </a:solidFill>
            <a:prstDash val="solid"/>
            <a:miter lim="800000"/>
            <a:headEnd type="none" w="med" len="med"/>
            <a:tailEnd type="triangle" w="sm" len="med"/>
          </a:ln>
          <a:effectLst>
            <a:outerShdw blurRad="50800" dist="38100" dir="2700000" algn="tl" rotWithShape="0">
              <a:prstClr val="black">
                <a:alpha val="40000"/>
              </a:prstClr>
            </a:outerShdw>
          </a:effectLst>
        </p:spPr>
      </p:cxnSp>
      <p:cxnSp>
        <p:nvCxnSpPr>
          <p:cNvPr id="341" name="直線矢印コネクタ 340"/>
          <p:cNvCxnSpPr/>
          <p:nvPr/>
        </p:nvCxnSpPr>
        <p:spPr>
          <a:xfrm rot="20400000" flipH="1">
            <a:off x="4600947" y="5028708"/>
            <a:ext cx="360000" cy="0"/>
          </a:xfrm>
          <a:prstGeom prst="straightConnector1">
            <a:avLst/>
          </a:prstGeom>
          <a:noFill/>
          <a:ln w="50800" cap="flat" cmpd="sng" algn="ctr">
            <a:solidFill>
              <a:srgbClr val="055DCD">
                <a:lumMod val="75000"/>
              </a:srgbClr>
            </a:solidFill>
            <a:prstDash val="solid"/>
            <a:miter lim="800000"/>
            <a:headEnd type="none" w="med" len="med"/>
            <a:tailEnd type="triangle" w="sm" len="med"/>
          </a:ln>
          <a:effectLst>
            <a:outerShdw blurRad="50800" dist="38100" dir="2700000" algn="tl" rotWithShape="0">
              <a:prstClr val="black">
                <a:alpha val="40000"/>
              </a:prstClr>
            </a:outerShdw>
          </a:effectLst>
        </p:spPr>
      </p:cxnSp>
      <p:sp>
        <p:nvSpPr>
          <p:cNvPr id="342" name="object 20"/>
          <p:cNvSpPr txBox="1"/>
          <p:nvPr/>
        </p:nvSpPr>
        <p:spPr>
          <a:xfrm>
            <a:off x="3533509" y="4548233"/>
            <a:ext cx="680809" cy="565101"/>
          </a:xfrm>
          <a:prstGeom prst="rect">
            <a:avLst/>
          </a:prstGeom>
        </p:spPr>
        <p:txBody>
          <a:bodyPr vert="horz" wrap="none" lIns="72000" tIns="108000" rIns="72000" bIns="36000" rtlCol="0" anchor="ctr" anchorCtr="0">
            <a:spAutoFit/>
          </a:bodyPr>
          <a:lstStyle/>
          <a:p>
            <a:pPr marL="131445" marR="6350" indent="-119380" algn="ctr" defTabSz="914400">
              <a:defRPr/>
            </a:pPr>
            <a:r>
              <a:rPr lang="ja-JP" altLang="en-US" sz="2000" b="1" spc="15" dirty="0">
                <a:solidFill>
                  <a:srgbClr val="C00000">
                    <a:lumMod val="75000"/>
                  </a:srgbClr>
                </a:solidFill>
                <a:cs typeface="メイリオ" panose="020B0604030504040204" pitchFamily="50" charset="-128"/>
              </a:rPr>
              <a:t>課題</a:t>
            </a:r>
            <a:endParaRPr lang="ja-JP" altLang="en-US" sz="2000" b="1" dirty="0">
              <a:solidFill>
                <a:srgbClr val="C00000">
                  <a:lumMod val="75000"/>
                </a:srgbClr>
              </a:solidFill>
              <a:cs typeface="メイリオ" panose="020B0604030504040204" pitchFamily="50" charset="-128"/>
            </a:endParaRPr>
          </a:p>
        </p:txBody>
      </p:sp>
      <p:sp>
        <p:nvSpPr>
          <p:cNvPr id="343" name="テキスト ボックス 342"/>
          <p:cNvSpPr txBox="1"/>
          <p:nvPr/>
        </p:nvSpPr>
        <p:spPr>
          <a:xfrm>
            <a:off x="5512435" y="930134"/>
            <a:ext cx="877163" cy="748380"/>
          </a:xfrm>
          <a:prstGeom prst="rect">
            <a:avLst/>
          </a:prstGeom>
          <a:noFill/>
        </p:spPr>
        <p:txBody>
          <a:bodyPr vert="horz" wrap="none" tIns="3600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prstClr val="black"/>
                </a:solidFill>
                <a:effectLst/>
                <a:uLnTx/>
                <a:uFillTx/>
              </a:rPr>
              <a:t>学問の</a:t>
            </a:r>
            <a:endParaRPr kumimoji="0" lang="en-US" altLang="ja-JP" sz="1800" b="1"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prstClr val="black"/>
                </a:solidFill>
                <a:effectLst/>
                <a:uLnTx/>
                <a:uFillTx/>
              </a:rPr>
              <a:t>深化</a:t>
            </a:r>
            <a:endParaRPr kumimoji="0" lang="ja-JP" altLang="en-US" sz="1800" b="1" i="0" u="none" strike="noStrike" kern="0" cap="none" spc="0" normalizeH="0" baseline="0" noProof="0" dirty="0">
              <a:ln>
                <a:noFill/>
              </a:ln>
              <a:solidFill>
                <a:prstClr val="black"/>
              </a:solidFill>
              <a:effectLst/>
              <a:uLnTx/>
              <a:uFillTx/>
            </a:endParaRPr>
          </a:p>
        </p:txBody>
      </p:sp>
      <p:sp>
        <p:nvSpPr>
          <p:cNvPr id="344" name="楕円 72"/>
          <p:cNvSpPr/>
          <p:nvPr/>
        </p:nvSpPr>
        <p:spPr>
          <a:xfrm>
            <a:off x="476927" y="3931105"/>
            <a:ext cx="900000" cy="493796"/>
          </a:xfrm>
          <a:prstGeom prst="ellipse">
            <a:avLst/>
          </a:prstGeom>
          <a:solidFill>
            <a:srgbClr val="DC4418">
              <a:lumMod val="40000"/>
              <a:lumOff val="60000"/>
            </a:srgbClr>
          </a:solidFill>
          <a:ln w="12700" cap="flat" cmpd="sng" algn="ctr">
            <a:noFill/>
            <a:prstDash val="solid"/>
            <a:miter lim="800000"/>
          </a:ln>
          <a:effectLst/>
        </p:spPr>
        <p:txBody>
          <a:bodyPr wrap="none" l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メイリオ"/>
                <a:ea typeface="メイリオ"/>
                <a:cs typeface="+mn-cs"/>
              </a:rPr>
              <a:t>国際機関</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n-cs"/>
            </a:endParaRPr>
          </a:p>
        </p:txBody>
      </p:sp>
      <p:sp>
        <p:nvSpPr>
          <p:cNvPr id="345" name="楕円 72"/>
          <p:cNvSpPr/>
          <p:nvPr/>
        </p:nvSpPr>
        <p:spPr>
          <a:xfrm>
            <a:off x="476927" y="3303017"/>
            <a:ext cx="900000" cy="493796"/>
          </a:xfrm>
          <a:prstGeom prst="ellipse">
            <a:avLst/>
          </a:prstGeom>
          <a:solidFill>
            <a:srgbClr val="DC4418">
              <a:lumMod val="40000"/>
              <a:lumOff val="60000"/>
            </a:srgbClr>
          </a:solidFill>
          <a:ln w="12700" cap="flat" cmpd="sng" algn="ctr">
            <a:noFill/>
            <a:prstDash val="solid"/>
            <a:miter lim="800000"/>
          </a:ln>
          <a:effectLst/>
        </p:spPr>
        <p:txBody>
          <a:bodyPr wrap="none" l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メイリオ"/>
                <a:ea typeface="メイリオ"/>
                <a:cs typeface="+mn-cs"/>
              </a:rPr>
              <a:t>自治体</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n-cs"/>
            </a:endParaRPr>
          </a:p>
        </p:txBody>
      </p:sp>
      <p:sp>
        <p:nvSpPr>
          <p:cNvPr id="346" name="楕円 72"/>
          <p:cNvSpPr/>
          <p:nvPr/>
        </p:nvSpPr>
        <p:spPr>
          <a:xfrm>
            <a:off x="476927" y="2674929"/>
            <a:ext cx="900000" cy="493796"/>
          </a:xfrm>
          <a:prstGeom prst="ellipse">
            <a:avLst/>
          </a:prstGeom>
          <a:solidFill>
            <a:srgbClr val="DC4418">
              <a:lumMod val="40000"/>
              <a:lumOff val="60000"/>
            </a:srgbClr>
          </a:solidFill>
          <a:ln w="12700" cap="flat" cmpd="sng" algn="ctr">
            <a:noFill/>
            <a:prstDash val="solid"/>
            <a:miter lim="800000"/>
          </a:ln>
          <a:effectLst/>
        </p:spPr>
        <p:txBody>
          <a:bodyPr wrap="none" l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a:ln>
                  <a:noFill/>
                </a:ln>
                <a:solidFill>
                  <a:prstClr val="black"/>
                </a:solidFill>
                <a:effectLst/>
                <a:uLnTx/>
                <a:uFillTx/>
                <a:latin typeface="メイリオ"/>
                <a:ea typeface="メイリオ"/>
                <a:cs typeface="+mn-cs"/>
              </a:rPr>
              <a:t>NGO</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n-cs"/>
            </a:endParaRPr>
          </a:p>
        </p:txBody>
      </p:sp>
      <p:sp>
        <p:nvSpPr>
          <p:cNvPr id="347" name="楕円 72"/>
          <p:cNvSpPr/>
          <p:nvPr/>
        </p:nvSpPr>
        <p:spPr>
          <a:xfrm>
            <a:off x="476927" y="5815366"/>
            <a:ext cx="900000" cy="493796"/>
          </a:xfrm>
          <a:prstGeom prst="ellipse">
            <a:avLst/>
          </a:prstGeom>
          <a:solidFill>
            <a:srgbClr val="DC4418">
              <a:lumMod val="40000"/>
              <a:lumOff val="60000"/>
            </a:srgbClr>
          </a:solidFill>
          <a:ln w="12700" cap="flat" cmpd="sng" algn="ctr">
            <a:noFill/>
            <a:prstDash val="solid"/>
            <a:miter lim="800000"/>
          </a:ln>
          <a:effectLst/>
        </p:spPr>
        <p:txBody>
          <a:bodyPr wrap="none" l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メイリオ"/>
                <a:ea typeface="メイリオ"/>
                <a:cs typeface="+mn-cs"/>
              </a:rPr>
              <a:t>企業</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n-cs"/>
            </a:endParaRPr>
          </a:p>
        </p:txBody>
      </p:sp>
      <p:sp>
        <p:nvSpPr>
          <p:cNvPr id="348" name="楕円 72"/>
          <p:cNvSpPr/>
          <p:nvPr/>
        </p:nvSpPr>
        <p:spPr>
          <a:xfrm>
            <a:off x="476927" y="2046840"/>
            <a:ext cx="900000" cy="493796"/>
          </a:xfrm>
          <a:prstGeom prst="ellipse">
            <a:avLst/>
          </a:prstGeom>
          <a:solidFill>
            <a:srgbClr val="DC4418">
              <a:lumMod val="40000"/>
              <a:lumOff val="60000"/>
            </a:srgbClr>
          </a:solidFill>
          <a:ln w="12700" cap="flat" cmpd="sng" algn="ctr">
            <a:noFill/>
            <a:prstDash val="solid"/>
            <a:miter lim="800000"/>
          </a:ln>
          <a:effectLst/>
        </p:spPr>
        <p:txBody>
          <a:bodyPr wrap="none" l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400" b="1" i="0" u="none" strike="noStrike" kern="0" cap="none" spc="0" normalizeH="0" baseline="0" noProof="0" dirty="0">
                <a:ln>
                  <a:noFill/>
                </a:ln>
                <a:solidFill>
                  <a:prstClr val="black"/>
                </a:solidFill>
                <a:effectLst/>
                <a:uLnTx/>
                <a:uFillTx/>
                <a:latin typeface="メイリオ"/>
                <a:ea typeface="メイリオ"/>
                <a:cs typeface="+mn-cs"/>
              </a:rPr>
              <a:t>NPO</a:t>
            </a:r>
          </a:p>
        </p:txBody>
      </p:sp>
      <p:sp>
        <p:nvSpPr>
          <p:cNvPr id="349" name="楕円 72"/>
          <p:cNvSpPr/>
          <p:nvPr/>
        </p:nvSpPr>
        <p:spPr>
          <a:xfrm>
            <a:off x="476927" y="5187281"/>
            <a:ext cx="900000" cy="493796"/>
          </a:xfrm>
          <a:prstGeom prst="ellipse">
            <a:avLst/>
          </a:prstGeom>
          <a:solidFill>
            <a:srgbClr val="DC4418">
              <a:lumMod val="40000"/>
              <a:lumOff val="60000"/>
            </a:srgbClr>
          </a:solidFill>
          <a:ln w="12700" cap="flat" cmpd="sng" algn="ctr">
            <a:noFill/>
            <a:prstDash val="solid"/>
            <a:miter lim="800000"/>
          </a:ln>
          <a:effectLst/>
        </p:spPr>
        <p:txBody>
          <a:bodyPr wrap="none" l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メイリオ"/>
                <a:ea typeface="メイリオ"/>
                <a:cs typeface="+mn-cs"/>
              </a:rPr>
              <a:t>研究機関</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n-cs"/>
            </a:endParaRPr>
          </a:p>
        </p:txBody>
      </p:sp>
      <p:sp>
        <p:nvSpPr>
          <p:cNvPr id="350" name="楕円 72"/>
          <p:cNvSpPr/>
          <p:nvPr/>
        </p:nvSpPr>
        <p:spPr>
          <a:xfrm>
            <a:off x="476927" y="1418752"/>
            <a:ext cx="900000" cy="493796"/>
          </a:xfrm>
          <a:prstGeom prst="ellipse">
            <a:avLst/>
          </a:prstGeom>
          <a:solidFill>
            <a:srgbClr val="DC4418">
              <a:lumMod val="40000"/>
              <a:lumOff val="60000"/>
            </a:srgbClr>
          </a:solidFill>
          <a:ln w="12700" cap="flat" cmpd="sng" algn="ctr">
            <a:noFill/>
            <a:prstDash val="solid"/>
            <a:miter lim="800000"/>
          </a:ln>
          <a:effectLst/>
        </p:spPr>
        <p:txBody>
          <a:bodyPr wrap="none" l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prstClr val="black"/>
                </a:solidFill>
                <a:effectLst/>
                <a:uLnTx/>
                <a:uFillTx/>
                <a:latin typeface="メイリオ"/>
                <a:ea typeface="メイリオ"/>
                <a:cs typeface="+mn-cs"/>
              </a:rPr>
              <a:t>市民</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n-cs"/>
            </a:endParaRPr>
          </a:p>
        </p:txBody>
      </p:sp>
      <p:sp>
        <p:nvSpPr>
          <p:cNvPr id="351" name="楕円 72"/>
          <p:cNvSpPr/>
          <p:nvPr/>
        </p:nvSpPr>
        <p:spPr>
          <a:xfrm>
            <a:off x="476927" y="4559193"/>
            <a:ext cx="900000" cy="493796"/>
          </a:xfrm>
          <a:prstGeom prst="ellipse">
            <a:avLst/>
          </a:prstGeom>
          <a:solidFill>
            <a:srgbClr val="DC4418">
              <a:lumMod val="40000"/>
              <a:lumOff val="60000"/>
            </a:srgbClr>
          </a:solidFill>
          <a:ln w="12700" cap="flat" cmpd="sng" algn="ctr">
            <a:noFill/>
            <a:prstDash val="solid"/>
            <a:miter lim="800000"/>
          </a:ln>
          <a:effectLst/>
        </p:spPr>
        <p:txBody>
          <a:bodyPr wrap="none" l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prstClr val="black"/>
                </a:solidFill>
                <a:effectLst/>
                <a:uLnTx/>
                <a:uFillTx/>
                <a:latin typeface="メイリオ"/>
                <a:ea typeface="メイリオ"/>
                <a:cs typeface="+mn-cs"/>
              </a:rPr>
              <a:t>国</a:t>
            </a:r>
            <a:endParaRPr kumimoji="0" lang="en-US" altLang="ja-JP" sz="1400" b="1" i="0" u="none" strike="noStrike" kern="0" cap="none" spc="0" normalizeH="0" baseline="0" noProof="0" dirty="0">
              <a:ln>
                <a:noFill/>
              </a:ln>
              <a:solidFill>
                <a:prstClr val="black"/>
              </a:solidFill>
              <a:effectLst/>
              <a:uLnTx/>
              <a:uFillTx/>
              <a:latin typeface="メイリオ"/>
              <a:ea typeface="メイリオ"/>
              <a:cs typeface="+mn-cs"/>
            </a:endParaRPr>
          </a:p>
        </p:txBody>
      </p:sp>
      <p:sp>
        <p:nvSpPr>
          <p:cNvPr id="352" name="テキスト ボックス 351"/>
          <p:cNvSpPr txBox="1"/>
          <p:nvPr/>
        </p:nvSpPr>
        <p:spPr>
          <a:xfrm>
            <a:off x="2763064" y="930134"/>
            <a:ext cx="877163" cy="748380"/>
          </a:xfrm>
          <a:prstGeom prst="rect">
            <a:avLst/>
          </a:prstGeom>
          <a:noFill/>
        </p:spPr>
        <p:txBody>
          <a:bodyPr vert="horz" wrap="none" tIns="3600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prstClr val="black"/>
                </a:solidFill>
                <a:effectLst/>
                <a:uLnTx/>
                <a:uFillTx/>
              </a:rPr>
              <a:t>価値の</a:t>
            </a:r>
            <a:endParaRPr kumimoji="0" lang="en-US" altLang="ja-JP" sz="1800" b="1" i="0" u="none" strike="noStrike" kern="0" cap="none" spc="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prstClr val="black"/>
                </a:solidFill>
                <a:effectLst/>
                <a:uLnTx/>
                <a:uFillTx/>
              </a:rPr>
              <a:t>創造</a:t>
            </a:r>
            <a:endParaRPr kumimoji="0" lang="ja-JP" altLang="en-US" sz="1800" b="1" i="0" u="none" strike="noStrike" kern="0" cap="none" spc="0" normalizeH="0" baseline="0" noProof="0" dirty="0">
              <a:ln>
                <a:noFill/>
              </a:ln>
              <a:solidFill>
                <a:prstClr val="black"/>
              </a:solidFill>
              <a:effectLst/>
              <a:uLnTx/>
              <a:uFillTx/>
            </a:endParaRPr>
          </a:p>
        </p:txBody>
      </p:sp>
      <p:sp>
        <p:nvSpPr>
          <p:cNvPr id="353" name="テキスト ボックス 352"/>
          <p:cNvSpPr txBox="1"/>
          <p:nvPr/>
        </p:nvSpPr>
        <p:spPr>
          <a:xfrm>
            <a:off x="565563" y="897956"/>
            <a:ext cx="686728" cy="390735"/>
          </a:xfrm>
          <a:prstGeom prst="rect">
            <a:avLst/>
          </a:prstGeom>
          <a:solidFill>
            <a:srgbClr val="DC4418">
              <a:lumMod val="40000"/>
              <a:lumOff val="60000"/>
            </a:srgbClr>
          </a:solidFill>
          <a:ln w="28575">
            <a:solidFill>
              <a:srgbClr val="C00000">
                <a:lumMod val="40000"/>
                <a:lumOff val="60000"/>
              </a:srgbClr>
            </a:solidFill>
          </a:ln>
        </p:spPr>
        <p:txBody>
          <a:bodyPr wrap="none" lIns="72000" tIns="90000" rIns="7200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solidFill>
                  <a:prstClr val="black"/>
                </a:solidFill>
                <a:effectLst/>
                <a:uLnTx/>
                <a:uFillTx/>
              </a:rPr>
              <a:t>社会</a:t>
            </a:r>
            <a:endParaRPr kumimoji="0" lang="ja-JP" altLang="en-US" sz="1800" b="1" i="0" u="none" strike="noStrike" kern="0" cap="none" spc="0" normalizeH="0" baseline="0" noProof="0" dirty="0">
              <a:ln>
                <a:noFill/>
              </a:ln>
              <a:solidFill>
                <a:prstClr val="black"/>
              </a:solidFill>
              <a:effectLst/>
              <a:uLnTx/>
              <a:uFillTx/>
            </a:endParaRPr>
          </a:p>
        </p:txBody>
      </p:sp>
      <p:sp>
        <p:nvSpPr>
          <p:cNvPr id="354" name="上矢印 353"/>
          <p:cNvSpPr/>
          <p:nvPr/>
        </p:nvSpPr>
        <p:spPr>
          <a:xfrm>
            <a:off x="7420819" y="3866696"/>
            <a:ext cx="720000" cy="377741"/>
          </a:xfrm>
          <a:prstGeom prst="upArrow">
            <a:avLst/>
          </a:prstGeom>
          <a:solidFill>
            <a:srgbClr val="ECB100">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400" b="1" i="0" u="none" strike="noStrike" kern="0" cap="none" spc="0" normalizeH="0" baseline="0" noProof="0" dirty="0">
              <a:ln>
                <a:noFill/>
              </a:ln>
              <a:solidFill>
                <a:prstClr val="white"/>
              </a:solidFill>
              <a:effectLst/>
              <a:uLnTx/>
              <a:uFillTx/>
              <a:latin typeface="メイリオ"/>
              <a:ea typeface="メイリオ"/>
              <a:cs typeface="+mn-cs"/>
            </a:endParaRPr>
          </a:p>
        </p:txBody>
      </p:sp>
      <p:cxnSp>
        <p:nvCxnSpPr>
          <p:cNvPr id="355" name="直線矢印コネクタ 354"/>
          <p:cNvCxnSpPr/>
          <p:nvPr/>
        </p:nvCxnSpPr>
        <p:spPr>
          <a:xfrm flipV="1">
            <a:off x="1422521" y="5614335"/>
            <a:ext cx="1940313" cy="528138"/>
          </a:xfrm>
          <a:prstGeom prst="straightConnector1">
            <a:avLst/>
          </a:prstGeom>
          <a:noFill/>
          <a:ln w="19050" cap="flat" cmpd="sng" algn="ctr">
            <a:solidFill>
              <a:srgbClr val="E7DEC9">
                <a:lumMod val="75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56" name="直線矢印コネクタ 355"/>
          <p:cNvCxnSpPr/>
          <p:nvPr/>
        </p:nvCxnSpPr>
        <p:spPr>
          <a:xfrm flipV="1">
            <a:off x="1409994" y="5530320"/>
            <a:ext cx="1814956" cy="518502"/>
          </a:xfrm>
          <a:prstGeom prst="straightConnector1">
            <a:avLst/>
          </a:prstGeom>
          <a:noFill/>
          <a:ln w="19050" cap="flat" cmpd="sng" algn="ctr">
            <a:solidFill>
              <a:srgbClr val="E7DEC9">
                <a:lumMod val="75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57" name="直線矢印コネクタ 356"/>
          <p:cNvCxnSpPr/>
          <p:nvPr/>
        </p:nvCxnSpPr>
        <p:spPr>
          <a:xfrm flipV="1">
            <a:off x="1418671" y="5403800"/>
            <a:ext cx="1685566" cy="531102"/>
          </a:xfrm>
          <a:prstGeom prst="straightConnector1">
            <a:avLst/>
          </a:prstGeom>
          <a:noFill/>
          <a:ln w="19050" cap="flat" cmpd="sng" algn="ctr">
            <a:solidFill>
              <a:srgbClr val="E7DEC9">
                <a:lumMod val="75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58" name="直線矢印コネクタ 357"/>
          <p:cNvCxnSpPr/>
          <p:nvPr/>
        </p:nvCxnSpPr>
        <p:spPr>
          <a:xfrm flipV="1">
            <a:off x="1407383" y="3584867"/>
            <a:ext cx="1957285" cy="2472943"/>
          </a:xfrm>
          <a:prstGeom prst="straightConnector1">
            <a:avLst/>
          </a:prstGeom>
          <a:noFill/>
          <a:ln w="28575" cap="flat" cmpd="sng" algn="ctr">
            <a:solidFill>
              <a:srgbClr val="E7DEC9">
                <a:lumMod val="75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59" name="直線矢印コネクタ 358"/>
          <p:cNvCxnSpPr/>
          <p:nvPr/>
        </p:nvCxnSpPr>
        <p:spPr>
          <a:xfrm flipV="1">
            <a:off x="1415265" y="3596469"/>
            <a:ext cx="2128756" cy="2556057"/>
          </a:xfrm>
          <a:prstGeom prst="straightConnector1">
            <a:avLst/>
          </a:prstGeom>
          <a:noFill/>
          <a:ln w="28575" cap="flat" cmpd="sng" algn="ctr">
            <a:solidFill>
              <a:srgbClr val="E7DEC9">
                <a:lumMod val="75000"/>
              </a:srgbClr>
            </a:solidFill>
            <a:prstDash val="solid"/>
            <a:miter lim="800000"/>
            <a:tailEnd type="triangle" w="med" len="lg"/>
          </a:ln>
          <a:effectLst>
            <a:outerShdw blurRad="38100" dist="12700" dir="2700000" algn="tl" rotWithShape="0">
              <a:prstClr val="black">
                <a:alpha val="83000"/>
              </a:prstClr>
            </a:outerShdw>
          </a:effectLst>
        </p:spPr>
      </p:cxnSp>
      <p:sp>
        <p:nvSpPr>
          <p:cNvPr id="360" name="テキスト ボックス 359"/>
          <p:cNvSpPr txBox="1"/>
          <p:nvPr/>
        </p:nvSpPr>
        <p:spPr>
          <a:xfrm>
            <a:off x="3258955" y="5630074"/>
            <a:ext cx="756000" cy="359124"/>
          </a:xfrm>
          <a:prstGeom prst="ellipse">
            <a:avLst/>
          </a:prstGeom>
          <a:solidFill>
            <a:sysClr val="window" lastClr="FFFFFF"/>
          </a:solidFill>
          <a:ln w="19050">
            <a:solidFill>
              <a:srgbClr val="365BA6"/>
            </a:solidFill>
          </a:ln>
        </p:spPr>
        <p:txBody>
          <a:bodyPr wrap="none" lIns="0" tIns="3600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rPr>
              <a:t>研究資金</a:t>
            </a:r>
          </a:p>
        </p:txBody>
      </p:sp>
      <p:cxnSp>
        <p:nvCxnSpPr>
          <p:cNvPr id="361" name="直線矢印コネクタ 360"/>
          <p:cNvCxnSpPr/>
          <p:nvPr/>
        </p:nvCxnSpPr>
        <p:spPr>
          <a:xfrm flipV="1">
            <a:off x="1443151" y="5260733"/>
            <a:ext cx="1544843" cy="287109"/>
          </a:xfrm>
          <a:prstGeom prst="straightConnector1">
            <a:avLst/>
          </a:prstGeom>
          <a:noFill/>
          <a:ln w="19050" cap="flat" cmpd="sng" algn="ctr">
            <a:solidFill>
              <a:srgbClr val="365BA6">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62" name="直線矢印コネクタ 361"/>
          <p:cNvCxnSpPr/>
          <p:nvPr/>
        </p:nvCxnSpPr>
        <p:spPr>
          <a:xfrm flipV="1">
            <a:off x="1441245" y="3501200"/>
            <a:ext cx="1457178" cy="1821872"/>
          </a:xfrm>
          <a:prstGeom prst="straightConnector1">
            <a:avLst/>
          </a:prstGeom>
          <a:noFill/>
          <a:ln w="28575" cap="flat" cmpd="sng" algn="ctr">
            <a:solidFill>
              <a:srgbClr val="365BA6">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63" name="直線矢印コネクタ 362"/>
          <p:cNvCxnSpPr/>
          <p:nvPr/>
        </p:nvCxnSpPr>
        <p:spPr>
          <a:xfrm flipV="1">
            <a:off x="1445706" y="3537502"/>
            <a:ext cx="1557565" cy="1907771"/>
          </a:xfrm>
          <a:prstGeom prst="straightConnector1">
            <a:avLst/>
          </a:prstGeom>
          <a:noFill/>
          <a:ln w="28575" cap="flat" cmpd="sng" algn="ctr">
            <a:solidFill>
              <a:srgbClr val="365BA6">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64" name="直線矢印コネクタ 363"/>
          <p:cNvCxnSpPr/>
          <p:nvPr/>
        </p:nvCxnSpPr>
        <p:spPr>
          <a:xfrm flipV="1">
            <a:off x="1441245" y="5098502"/>
            <a:ext cx="1477688" cy="341601"/>
          </a:xfrm>
          <a:prstGeom prst="straightConnector1">
            <a:avLst/>
          </a:prstGeom>
          <a:noFill/>
          <a:ln w="19050" cap="flat" cmpd="sng" algn="ctr">
            <a:solidFill>
              <a:srgbClr val="365BA6">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65" name="直線矢印コネクタ 364"/>
          <p:cNvCxnSpPr/>
          <p:nvPr/>
        </p:nvCxnSpPr>
        <p:spPr>
          <a:xfrm flipV="1">
            <a:off x="1426842" y="3436143"/>
            <a:ext cx="1363038" cy="1359437"/>
          </a:xfrm>
          <a:prstGeom prst="straightConnector1">
            <a:avLst/>
          </a:prstGeom>
          <a:noFill/>
          <a:ln w="19050" cap="flat" cmpd="sng" algn="ctr">
            <a:solidFill>
              <a:srgbClr val="C00000">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66" name="直線矢印コネクタ 365"/>
          <p:cNvCxnSpPr/>
          <p:nvPr/>
        </p:nvCxnSpPr>
        <p:spPr>
          <a:xfrm>
            <a:off x="1423228" y="4803732"/>
            <a:ext cx="1573458" cy="92595"/>
          </a:xfrm>
          <a:prstGeom prst="straightConnector1">
            <a:avLst/>
          </a:prstGeom>
          <a:noFill/>
          <a:ln w="19050" cap="flat" cmpd="sng" algn="ctr">
            <a:solidFill>
              <a:srgbClr val="C00000">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67" name="直線矢印コネクタ 366"/>
          <p:cNvCxnSpPr/>
          <p:nvPr/>
        </p:nvCxnSpPr>
        <p:spPr>
          <a:xfrm flipV="1">
            <a:off x="1435100" y="3340327"/>
            <a:ext cx="1078200" cy="790691"/>
          </a:xfrm>
          <a:prstGeom prst="straightConnector1">
            <a:avLst/>
          </a:prstGeom>
          <a:noFill/>
          <a:ln w="19050" cap="flat" cmpd="sng" algn="ctr">
            <a:solidFill>
              <a:srgbClr val="055DCD">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68" name="直線矢印コネクタ 367"/>
          <p:cNvCxnSpPr/>
          <p:nvPr/>
        </p:nvCxnSpPr>
        <p:spPr>
          <a:xfrm flipV="1">
            <a:off x="1440506" y="3413346"/>
            <a:ext cx="1194414" cy="792903"/>
          </a:xfrm>
          <a:prstGeom prst="straightConnector1">
            <a:avLst/>
          </a:prstGeom>
          <a:noFill/>
          <a:ln w="19050" cap="flat" cmpd="sng" algn="ctr">
            <a:solidFill>
              <a:srgbClr val="055DCD">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69" name="直線矢印コネクタ 368"/>
          <p:cNvCxnSpPr/>
          <p:nvPr/>
        </p:nvCxnSpPr>
        <p:spPr>
          <a:xfrm flipV="1">
            <a:off x="1436741" y="3171822"/>
            <a:ext cx="846833" cy="322828"/>
          </a:xfrm>
          <a:prstGeom prst="straightConnector1">
            <a:avLst/>
          </a:prstGeom>
          <a:noFill/>
          <a:ln w="19050" cap="flat" cmpd="sng" algn="ctr">
            <a:solidFill>
              <a:srgbClr val="E7DEC9">
                <a:lumMod val="75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70" name="直線矢印コネクタ 369"/>
          <p:cNvCxnSpPr/>
          <p:nvPr/>
        </p:nvCxnSpPr>
        <p:spPr>
          <a:xfrm flipV="1">
            <a:off x="1436741" y="3256075"/>
            <a:ext cx="954940" cy="321762"/>
          </a:xfrm>
          <a:prstGeom prst="straightConnector1">
            <a:avLst/>
          </a:prstGeom>
          <a:noFill/>
          <a:ln w="19050" cap="flat" cmpd="sng" algn="ctr">
            <a:solidFill>
              <a:srgbClr val="E7DEC9">
                <a:lumMod val="75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71" name="直線矢印コネクタ 370"/>
          <p:cNvCxnSpPr/>
          <p:nvPr/>
        </p:nvCxnSpPr>
        <p:spPr>
          <a:xfrm>
            <a:off x="1435100" y="2880070"/>
            <a:ext cx="695324" cy="16526"/>
          </a:xfrm>
          <a:prstGeom prst="straightConnector1">
            <a:avLst/>
          </a:prstGeom>
          <a:noFill/>
          <a:ln w="19050" cap="flat" cmpd="sng" algn="ctr">
            <a:solidFill>
              <a:srgbClr val="DC4418">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72" name="直線矢印コネクタ 371"/>
          <p:cNvCxnSpPr/>
          <p:nvPr/>
        </p:nvCxnSpPr>
        <p:spPr>
          <a:xfrm>
            <a:off x="1438228" y="2956592"/>
            <a:ext cx="764267" cy="108509"/>
          </a:xfrm>
          <a:prstGeom prst="straightConnector1">
            <a:avLst/>
          </a:prstGeom>
          <a:noFill/>
          <a:ln w="19050" cap="flat" cmpd="sng" algn="ctr">
            <a:solidFill>
              <a:srgbClr val="DC4418">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73" name="直線矢印コネクタ 372"/>
          <p:cNvCxnSpPr/>
          <p:nvPr/>
        </p:nvCxnSpPr>
        <p:spPr>
          <a:xfrm>
            <a:off x="1443151" y="2262349"/>
            <a:ext cx="735111" cy="344541"/>
          </a:xfrm>
          <a:prstGeom prst="straightConnector1">
            <a:avLst/>
          </a:prstGeom>
          <a:noFill/>
          <a:ln w="19050" cap="flat" cmpd="sng" algn="ctr">
            <a:solidFill>
              <a:srgbClr val="DC4418">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74" name="直線矢印コネクタ 373"/>
          <p:cNvCxnSpPr/>
          <p:nvPr/>
        </p:nvCxnSpPr>
        <p:spPr>
          <a:xfrm>
            <a:off x="1427071" y="2349374"/>
            <a:ext cx="704825" cy="417635"/>
          </a:xfrm>
          <a:prstGeom prst="straightConnector1">
            <a:avLst/>
          </a:prstGeom>
          <a:noFill/>
          <a:ln w="19050" cap="flat" cmpd="sng" algn="ctr">
            <a:solidFill>
              <a:srgbClr val="DC4418">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75" name="直線矢印コネクタ 374"/>
          <p:cNvCxnSpPr/>
          <p:nvPr/>
        </p:nvCxnSpPr>
        <p:spPr>
          <a:xfrm>
            <a:off x="1438996" y="1701205"/>
            <a:ext cx="848326" cy="677671"/>
          </a:xfrm>
          <a:prstGeom prst="straightConnector1">
            <a:avLst/>
          </a:prstGeom>
          <a:noFill/>
          <a:ln w="19050" cap="flat" cmpd="sng" algn="ctr">
            <a:solidFill>
              <a:srgbClr val="DC4418">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76" name="直線矢印コネクタ 375"/>
          <p:cNvCxnSpPr/>
          <p:nvPr/>
        </p:nvCxnSpPr>
        <p:spPr>
          <a:xfrm>
            <a:off x="1440506" y="1804182"/>
            <a:ext cx="763670" cy="682214"/>
          </a:xfrm>
          <a:prstGeom prst="straightConnector1">
            <a:avLst/>
          </a:prstGeom>
          <a:noFill/>
          <a:ln w="19050" cap="flat" cmpd="sng" algn="ctr">
            <a:solidFill>
              <a:srgbClr val="DC4418">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cxnSp>
        <p:nvCxnSpPr>
          <p:cNvPr id="377" name="直線矢印コネクタ 376"/>
          <p:cNvCxnSpPr/>
          <p:nvPr/>
        </p:nvCxnSpPr>
        <p:spPr>
          <a:xfrm>
            <a:off x="1435100" y="1596686"/>
            <a:ext cx="934059" cy="687674"/>
          </a:xfrm>
          <a:prstGeom prst="straightConnector1">
            <a:avLst/>
          </a:prstGeom>
          <a:noFill/>
          <a:ln w="19050" cap="flat" cmpd="sng" algn="ctr">
            <a:solidFill>
              <a:srgbClr val="DC4418">
                <a:lumMod val="40000"/>
                <a:lumOff val="60000"/>
              </a:srgbClr>
            </a:solidFill>
            <a:prstDash val="solid"/>
            <a:miter lim="800000"/>
            <a:tailEnd type="triangle" w="med" len="lg"/>
          </a:ln>
          <a:effectLst>
            <a:outerShdw blurRad="38100" dist="12700" dir="2700000" algn="tl" rotWithShape="0">
              <a:prstClr val="black">
                <a:alpha val="83000"/>
              </a:prstClr>
            </a:outerShdw>
          </a:effectLst>
        </p:spPr>
      </p:cxnSp>
      <p:sp>
        <p:nvSpPr>
          <p:cNvPr id="378" name="テキスト ボックス 377"/>
          <p:cNvSpPr txBox="1"/>
          <p:nvPr/>
        </p:nvSpPr>
        <p:spPr>
          <a:xfrm>
            <a:off x="6673688" y="3600179"/>
            <a:ext cx="2236510" cy="338554"/>
          </a:xfrm>
          <a:prstGeom prst="rect">
            <a:avLst/>
          </a:prstGeom>
          <a:noFill/>
        </p:spPr>
        <p:txBody>
          <a:bodyPr vert="horz"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srgbClr val="002060"/>
                </a:solidFill>
                <a:effectLst/>
                <a:uLnTx/>
                <a:uFillTx/>
              </a:rPr>
              <a:t>連携の深化と大規模化</a:t>
            </a:r>
            <a:endParaRPr kumimoji="0" lang="ja-JP" altLang="en-US" sz="1600" b="1" i="0" u="none" strike="noStrike" kern="0" cap="none" spc="0" normalizeH="0" baseline="0" noProof="0" dirty="0">
              <a:ln>
                <a:noFill/>
              </a:ln>
              <a:solidFill>
                <a:srgbClr val="002060"/>
              </a:solidFill>
              <a:effectLst/>
              <a:uLnTx/>
              <a:uFillTx/>
            </a:endParaRPr>
          </a:p>
        </p:txBody>
      </p:sp>
      <p:sp>
        <p:nvSpPr>
          <p:cNvPr id="379" name="テキスト ボックス 378"/>
          <p:cNvSpPr txBox="1"/>
          <p:nvPr/>
        </p:nvSpPr>
        <p:spPr>
          <a:xfrm>
            <a:off x="6813036" y="4524014"/>
            <a:ext cx="2097162" cy="355276"/>
          </a:xfrm>
          <a:prstGeom prst="rect">
            <a:avLst/>
          </a:prstGeom>
          <a:solidFill>
            <a:srgbClr val="055DCD">
              <a:lumMod val="60000"/>
              <a:lumOff val="40000"/>
            </a:srgbClr>
          </a:solidFill>
        </p:spPr>
        <p:txBody>
          <a:bodyPr wrap="square" lIns="72000" tIns="72000" rIns="72000" bIns="36000"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従来</a:t>
            </a:r>
            <a:r>
              <a:rPr kumimoji="0" lang="ja-JP" altLang="en-US" sz="1600" b="1" i="0" u="none" strike="noStrike" kern="0" cap="none" spc="0" normalizeH="0" baseline="0" noProof="0" dirty="0">
                <a:ln>
                  <a:noFill/>
                </a:ln>
                <a:solidFill>
                  <a:prstClr val="white"/>
                </a:solidFill>
                <a:effectLst/>
                <a:uLnTx/>
                <a:uFillTx/>
              </a:rPr>
              <a:t>型</a:t>
            </a:r>
            <a:r>
              <a:rPr kumimoji="0" lang="ja-JP" altLang="en-US" sz="1600" b="1" i="0" u="none" strike="noStrike" kern="0" cap="none" spc="0" normalizeH="0" baseline="0" noProof="0" dirty="0" smtClean="0">
                <a:ln>
                  <a:noFill/>
                </a:ln>
                <a:solidFill>
                  <a:prstClr val="white"/>
                </a:solidFill>
                <a:effectLst/>
                <a:uLnTx/>
                <a:uFillTx/>
              </a:rPr>
              <a:t>の産学連携</a:t>
            </a:r>
            <a:endParaRPr kumimoji="0" lang="ja-JP" altLang="en-US" sz="1600" b="1" i="0" u="none" strike="noStrike" kern="0" cap="none" spc="0" normalizeH="0" baseline="0" noProof="0" dirty="0">
              <a:ln>
                <a:noFill/>
              </a:ln>
              <a:solidFill>
                <a:prstClr val="white"/>
              </a:solidFill>
              <a:effectLst/>
              <a:uLnTx/>
              <a:uFillTx/>
            </a:endParaRPr>
          </a:p>
        </p:txBody>
      </p:sp>
      <p:sp>
        <p:nvSpPr>
          <p:cNvPr id="380" name="テキスト ボックス 379"/>
          <p:cNvSpPr txBox="1"/>
          <p:nvPr/>
        </p:nvSpPr>
        <p:spPr>
          <a:xfrm>
            <a:off x="6780318" y="1210321"/>
            <a:ext cx="2107600" cy="669984"/>
          </a:xfrm>
          <a:prstGeom prst="rect">
            <a:avLst/>
          </a:prstGeom>
          <a:solidFill>
            <a:srgbClr val="3366FF">
              <a:lumMod val="50000"/>
            </a:srgbClr>
          </a:solidFill>
        </p:spPr>
        <p:txBody>
          <a:bodyPr wrap="none" lIns="72000" tIns="108000" rIns="72000" bIns="3600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これからの</a:t>
            </a:r>
            <a:endParaRPr kumimoji="0" lang="en-US" altLang="ja-JP" sz="1600" b="1" i="0" u="none" strike="noStrike" kern="0" cap="none" spc="0" normalizeH="0" baseline="0" noProof="0" dirty="0" smtClean="0">
              <a:ln>
                <a:noFill/>
              </a:ln>
              <a:solidFill>
                <a:prstClr val="white"/>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産学共創・社学共創</a:t>
            </a:r>
            <a:endParaRPr kumimoji="0" lang="ja-JP" altLang="en-US" sz="1600" b="1" i="0" u="none" strike="noStrike" kern="0" cap="none" spc="0" normalizeH="0" baseline="0" noProof="0" dirty="0">
              <a:ln>
                <a:noFill/>
              </a:ln>
              <a:solidFill>
                <a:prstClr val="white"/>
              </a:solidFill>
              <a:effectLst/>
              <a:uLnTx/>
              <a:uFillTx/>
            </a:endParaRPr>
          </a:p>
        </p:txBody>
      </p:sp>
      <p:sp>
        <p:nvSpPr>
          <p:cNvPr id="381" name="正方形/長方形 380"/>
          <p:cNvSpPr/>
          <p:nvPr/>
        </p:nvSpPr>
        <p:spPr>
          <a:xfrm>
            <a:off x="6836981" y="4936359"/>
            <a:ext cx="2073218" cy="1128514"/>
          </a:xfrm>
          <a:prstGeom prst="rect">
            <a:avLst/>
          </a:prstGeom>
          <a:effectLst/>
        </p:spPr>
        <p:txBody>
          <a:bodyPr wrap="square" lIns="72000" rIns="36000">
            <a:spAutoFit/>
          </a:bodyPr>
          <a:lstStyle/>
          <a:p>
            <a:pPr marL="180000" marR="0" lvl="0" indent="-180000" defTabSz="91440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en-US" altLang="ja-JP" sz="1600" b="1" i="0" u="none" strike="noStrike" kern="0" cap="none" spc="0" normalizeH="0" baseline="0" noProof="0" dirty="0" smtClean="0">
                <a:ln>
                  <a:noFill/>
                </a:ln>
                <a:solidFill>
                  <a:prstClr val="black"/>
                </a:solidFill>
                <a:effectLst/>
                <a:uLnTx/>
                <a:uFillTx/>
                <a:cs typeface="Times New Roman" panose="02020603050405020304" pitchFamily="18" charset="0"/>
              </a:rPr>
              <a:t>【</a:t>
            </a:r>
            <a:r>
              <a:rPr kumimoji="0" lang="ja-JP" altLang="en-US" sz="1600" b="1" i="0" u="none" strike="noStrike" kern="0" cap="none" spc="0" normalizeH="0" baseline="0" noProof="0" dirty="0" smtClean="0">
                <a:ln>
                  <a:noFill/>
                </a:ln>
                <a:solidFill>
                  <a:prstClr val="black"/>
                </a:solidFill>
                <a:effectLst/>
                <a:uLnTx/>
                <a:uFillTx/>
                <a:cs typeface="Times New Roman" panose="02020603050405020304" pitchFamily="18" charset="0"/>
              </a:rPr>
              <a:t>研究者</a:t>
            </a:r>
            <a:r>
              <a:rPr kumimoji="0" lang="en-US" altLang="ja-JP" sz="1600" b="1" i="0" u="none" strike="noStrike" kern="0" cap="none" spc="-700" normalizeH="0" baseline="0" noProof="0" dirty="0">
                <a:ln>
                  <a:noFill/>
                </a:ln>
                <a:solidFill>
                  <a:prstClr val="black"/>
                </a:solidFill>
                <a:effectLst/>
                <a:uLnTx/>
                <a:uFillTx/>
                <a:cs typeface="Times New Roman" panose="02020603050405020304" pitchFamily="18" charset="0"/>
              </a:rPr>
              <a:t>】</a:t>
            </a:r>
            <a:r>
              <a:rPr kumimoji="0" lang="ja-JP" altLang="en-US" sz="1600" b="1" i="0" u="none" strike="noStrike" kern="0" cap="none" spc="0" normalizeH="0" baseline="0" noProof="0" dirty="0" smtClean="0">
                <a:ln>
                  <a:noFill/>
                </a:ln>
                <a:solidFill>
                  <a:prstClr val="black"/>
                </a:solidFill>
                <a:effectLst/>
                <a:uLnTx/>
                <a:uFillTx/>
                <a:cs typeface="Times New Roman" panose="02020603050405020304" pitchFamily="18" charset="0"/>
              </a:rPr>
              <a:t>対</a:t>
            </a:r>
            <a:r>
              <a:rPr kumimoji="0" lang="en-US" altLang="ja-JP" sz="1600" b="1" i="0" u="none" strike="noStrike" kern="0" cap="none" spc="0" normalizeH="0" baseline="0" noProof="0" dirty="0" smtClean="0">
                <a:ln>
                  <a:noFill/>
                </a:ln>
                <a:solidFill>
                  <a:prstClr val="black"/>
                </a:solidFill>
                <a:effectLst/>
                <a:uLnTx/>
                <a:uFillTx/>
                <a:cs typeface="Times New Roman" panose="02020603050405020304" pitchFamily="18" charset="0"/>
              </a:rPr>
              <a:t>【</a:t>
            </a:r>
            <a:r>
              <a:rPr kumimoji="0" lang="ja-JP" altLang="en-US" sz="1600" b="1" i="0" u="none" strike="noStrike" kern="0" cap="none" spc="0" normalizeH="0" baseline="0" noProof="0" dirty="0" smtClean="0">
                <a:ln>
                  <a:noFill/>
                </a:ln>
                <a:solidFill>
                  <a:prstClr val="black"/>
                </a:solidFill>
                <a:effectLst/>
                <a:uLnTx/>
                <a:uFillTx/>
                <a:cs typeface="Times New Roman" panose="02020603050405020304" pitchFamily="18" charset="0"/>
              </a:rPr>
              <a:t>企業</a:t>
            </a:r>
            <a:r>
              <a:rPr kumimoji="0" lang="ja-JP" altLang="en-US" sz="1600" b="1" i="0" u="none" strike="noStrike" kern="0" cap="none" spc="0" normalizeH="0" baseline="0" noProof="0" dirty="0">
                <a:ln>
                  <a:noFill/>
                </a:ln>
                <a:solidFill>
                  <a:prstClr val="black"/>
                </a:solidFill>
                <a:effectLst/>
                <a:uLnTx/>
                <a:uFillTx/>
                <a:cs typeface="Times New Roman" panose="02020603050405020304" pitchFamily="18" charset="0"/>
              </a:rPr>
              <a:t>の一</a:t>
            </a:r>
            <a:r>
              <a:rPr kumimoji="0" lang="ja-JP" altLang="en-US" sz="1600" b="1" i="0" u="none" strike="noStrike" kern="0" cap="none" spc="0" normalizeH="0" baseline="0" noProof="0" dirty="0" smtClean="0">
                <a:ln>
                  <a:noFill/>
                </a:ln>
                <a:solidFill>
                  <a:prstClr val="black"/>
                </a:solidFill>
                <a:effectLst/>
                <a:uLnTx/>
                <a:uFillTx/>
                <a:cs typeface="Times New Roman" panose="02020603050405020304" pitchFamily="18" charset="0"/>
              </a:rPr>
              <a:t>部門</a:t>
            </a:r>
            <a:r>
              <a:rPr kumimoji="0" lang="en-US" altLang="ja-JP" sz="1600" b="1" i="0" u="none" strike="noStrike" kern="0" cap="none" spc="-700" normalizeH="0" baseline="0" noProof="0" dirty="0">
                <a:ln>
                  <a:noFill/>
                </a:ln>
                <a:solidFill>
                  <a:prstClr val="black"/>
                </a:solidFill>
                <a:effectLst/>
                <a:uLnTx/>
                <a:uFillTx/>
                <a:cs typeface="Times New Roman" panose="02020603050405020304" pitchFamily="18" charset="0"/>
              </a:rPr>
              <a:t>】</a:t>
            </a:r>
            <a:r>
              <a:rPr kumimoji="0" lang="ja-JP" altLang="en-US" sz="1600" b="1" i="0" u="none" strike="noStrike" kern="0" cap="none" spc="0" normalizeH="0" baseline="0" noProof="0" dirty="0" smtClean="0">
                <a:ln>
                  <a:noFill/>
                </a:ln>
                <a:solidFill>
                  <a:prstClr val="black"/>
                </a:solidFill>
                <a:effectLst/>
                <a:uLnTx/>
                <a:uFillTx/>
                <a:cs typeface="Times New Roman" panose="02020603050405020304" pitchFamily="18" charset="0"/>
              </a:rPr>
              <a:t>が主</a:t>
            </a:r>
            <a:endParaRPr kumimoji="0" lang="en-US" altLang="ja-JP" sz="1600" b="1" i="0" u="none" strike="noStrike" kern="0" cap="none" spc="0" normalizeH="0" baseline="0" noProof="0" dirty="0" smtClean="0">
              <a:ln>
                <a:noFill/>
              </a:ln>
              <a:solidFill>
                <a:prstClr val="black"/>
              </a:solidFill>
              <a:effectLst/>
              <a:uLnTx/>
              <a:uFillTx/>
              <a:cs typeface="Times New Roman" panose="02020603050405020304" pitchFamily="18" charset="0"/>
            </a:endParaRPr>
          </a:p>
          <a:p>
            <a:pPr marL="180000" marR="0" lvl="0" indent="-180000" defTabSz="914400" eaLnBrk="1" fontAlgn="auto" latinLnBrk="0" hangingPunct="1">
              <a:lnSpc>
                <a:spcPct val="100000"/>
              </a:lnSpc>
              <a:spcBef>
                <a:spcPts val="400"/>
              </a:spcBef>
              <a:spcAft>
                <a:spcPts val="0"/>
              </a:spcAft>
              <a:buClrTx/>
              <a:buSzTx/>
              <a:buFont typeface="Wingdings" panose="05000000000000000000" pitchFamily="2" charset="2"/>
              <a:buChar char="l"/>
              <a:tabLst/>
              <a:defRPr/>
            </a:pPr>
            <a:r>
              <a:rPr kumimoji="0" lang="ja-JP" altLang="en-US" sz="1600" b="1" i="0" u="none" strike="noStrike" kern="0" cap="none" spc="0" normalizeH="0" baseline="0" noProof="0" dirty="0" smtClean="0">
                <a:ln>
                  <a:noFill/>
                </a:ln>
                <a:solidFill>
                  <a:prstClr val="black"/>
                </a:solidFill>
                <a:effectLst/>
                <a:uLnTx/>
                <a:uFillTx/>
              </a:rPr>
              <a:t>設定</a:t>
            </a:r>
            <a:r>
              <a:rPr kumimoji="0" lang="ja-JP" altLang="en-US" sz="1600" b="1" i="0" u="none" strike="noStrike" kern="0" cap="none" spc="0" normalizeH="0" baseline="0" noProof="0" dirty="0">
                <a:ln>
                  <a:noFill/>
                </a:ln>
                <a:solidFill>
                  <a:prstClr val="black"/>
                </a:solidFill>
                <a:effectLst/>
                <a:uLnTx/>
                <a:uFillTx/>
              </a:rPr>
              <a:t>された課題</a:t>
            </a:r>
            <a:r>
              <a:rPr kumimoji="0" lang="ja-JP" altLang="en-US" sz="1600" b="1" i="0" u="none" strike="noStrike" kern="0" cap="none" spc="0" normalizeH="0" baseline="0" noProof="0" dirty="0" smtClean="0">
                <a:ln>
                  <a:noFill/>
                </a:ln>
                <a:solidFill>
                  <a:prstClr val="black"/>
                </a:solidFill>
                <a:effectLst/>
                <a:uLnTx/>
                <a:uFillTx/>
              </a:rPr>
              <a:t>の</a:t>
            </a:r>
            <a:r>
              <a:rPr kumimoji="0" lang="en-US" altLang="ja-JP" sz="1600" b="1" i="0" u="none" strike="noStrike" kern="0" cap="none" spc="0" normalizeH="0" baseline="0" noProof="0" dirty="0" smtClean="0">
                <a:ln>
                  <a:noFill/>
                </a:ln>
                <a:solidFill>
                  <a:prstClr val="black"/>
                </a:solidFill>
                <a:effectLst/>
                <a:uLnTx/>
                <a:uFillTx/>
              </a:rPr>
              <a:t/>
            </a:r>
            <a:br>
              <a:rPr kumimoji="0" lang="en-US" altLang="ja-JP" sz="1600" b="1" i="0" u="none" strike="noStrike" kern="0" cap="none" spc="0" normalizeH="0" baseline="0" noProof="0" dirty="0" smtClean="0">
                <a:ln>
                  <a:noFill/>
                </a:ln>
                <a:solidFill>
                  <a:prstClr val="black"/>
                </a:solidFill>
                <a:effectLst/>
                <a:uLnTx/>
                <a:uFillTx/>
              </a:rPr>
            </a:br>
            <a:r>
              <a:rPr kumimoji="0" lang="ja-JP" altLang="en-US" sz="1600" b="1" i="0" u="none" strike="noStrike" kern="0" cap="none" spc="0" normalizeH="0" baseline="0" noProof="0" dirty="0" smtClean="0">
                <a:ln>
                  <a:noFill/>
                </a:ln>
                <a:solidFill>
                  <a:prstClr val="black"/>
                </a:solidFill>
                <a:effectLst/>
                <a:uLnTx/>
                <a:uFillTx/>
              </a:rPr>
              <a:t>下</a:t>
            </a:r>
            <a:r>
              <a:rPr kumimoji="0" lang="ja-JP" altLang="en-US" sz="1600" b="1" i="0" u="none" strike="noStrike" kern="0" cap="none" spc="0" normalizeH="0" baseline="0" noProof="0" dirty="0">
                <a:ln>
                  <a:noFill/>
                </a:ln>
                <a:solidFill>
                  <a:prstClr val="black"/>
                </a:solidFill>
                <a:effectLst/>
                <a:uLnTx/>
                <a:uFillTx/>
              </a:rPr>
              <a:t>で</a:t>
            </a:r>
            <a:r>
              <a:rPr kumimoji="0" lang="ja-JP" altLang="en-US" sz="1600" b="1" i="0" u="none" strike="noStrike" kern="0" cap="none" spc="0" normalizeH="0" baseline="0" noProof="0" dirty="0" smtClean="0">
                <a:ln>
                  <a:noFill/>
                </a:ln>
                <a:solidFill>
                  <a:prstClr val="black"/>
                </a:solidFill>
                <a:effectLst/>
                <a:uLnTx/>
                <a:uFillTx/>
              </a:rPr>
              <a:t>の活動</a:t>
            </a:r>
            <a:endParaRPr kumimoji="0" lang="ja-JP" altLang="en-US" sz="1600" b="1" i="0" u="none" strike="noStrike" kern="0" cap="none" spc="0" normalizeH="0" baseline="0" noProof="0" dirty="0">
              <a:ln>
                <a:noFill/>
              </a:ln>
              <a:solidFill>
                <a:prstClr val="black"/>
              </a:solidFill>
              <a:effectLst/>
              <a:uLnTx/>
              <a:uFillTx/>
            </a:endParaRPr>
          </a:p>
        </p:txBody>
      </p:sp>
      <p:sp>
        <p:nvSpPr>
          <p:cNvPr id="382" name="右矢印 21"/>
          <p:cNvSpPr/>
          <p:nvPr/>
        </p:nvSpPr>
        <p:spPr>
          <a:xfrm rot="10159565">
            <a:off x="5122946" y="4565307"/>
            <a:ext cx="864778" cy="628467"/>
          </a:xfrm>
          <a:custGeom>
            <a:avLst/>
            <a:gdLst>
              <a:gd name="connsiteX0" fmla="*/ 0 w 626507"/>
              <a:gd name="connsiteY0" fmla="*/ 103533 h 414133"/>
              <a:gd name="connsiteX1" fmla="*/ 303649 w 626507"/>
              <a:gd name="connsiteY1" fmla="*/ 103533 h 414133"/>
              <a:gd name="connsiteX2" fmla="*/ 303649 w 626507"/>
              <a:gd name="connsiteY2" fmla="*/ 0 h 414133"/>
              <a:gd name="connsiteX3" fmla="*/ 626507 w 626507"/>
              <a:gd name="connsiteY3" fmla="*/ 207067 h 414133"/>
              <a:gd name="connsiteX4" fmla="*/ 303649 w 626507"/>
              <a:gd name="connsiteY4" fmla="*/ 414133 h 414133"/>
              <a:gd name="connsiteX5" fmla="*/ 303649 w 626507"/>
              <a:gd name="connsiteY5" fmla="*/ 310600 h 414133"/>
              <a:gd name="connsiteX6" fmla="*/ 0 w 626507"/>
              <a:gd name="connsiteY6" fmla="*/ 310600 h 414133"/>
              <a:gd name="connsiteX7" fmla="*/ 0 w 626507"/>
              <a:gd name="connsiteY7" fmla="*/ 103533 h 414133"/>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238735 w 865242"/>
              <a:gd name="connsiteY6" fmla="*/ 441297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28755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6434"/>
              <a:gd name="connsiteY0" fmla="*/ 0 h 530851"/>
              <a:gd name="connsiteX1" fmla="*/ 543576 w 866434"/>
              <a:gd name="connsiteY1" fmla="*/ 231847 h 530851"/>
              <a:gd name="connsiteX2" fmla="*/ 543576 w 866434"/>
              <a:gd name="connsiteY2" fmla="*/ 116718 h 530851"/>
              <a:gd name="connsiteX3" fmla="*/ 866434 w 866434"/>
              <a:gd name="connsiteY3" fmla="*/ 338694 h 530851"/>
              <a:gd name="connsiteX4" fmla="*/ 543576 w 866434"/>
              <a:gd name="connsiteY4" fmla="*/ 530851 h 530851"/>
              <a:gd name="connsiteX5" fmla="*/ 543576 w 866434"/>
              <a:gd name="connsiteY5" fmla="*/ 409300 h 530851"/>
              <a:gd name="connsiteX6" fmla="*/ 1192 w 866434"/>
              <a:gd name="connsiteY6" fmla="*/ 184079 h 530851"/>
              <a:gd name="connsiteX7" fmla="*/ 0 w 866434"/>
              <a:gd name="connsiteY7" fmla="*/ 0 h 530851"/>
              <a:gd name="connsiteX0" fmla="*/ 8760 w 865255"/>
              <a:gd name="connsiteY0" fmla="*/ 0 h 529194"/>
              <a:gd name="connsiteX1" fmla="*/ 542397 w 865255"/>
              <a:gd name="connsiteY1" fmla="*/ 230190 h 529194"/>
              <a:gd name="connsiteX2" fmla="*/ 542397 w 865255"/>
              <a:gd name="connsiteY2" fmla="*/ 115061 h 529194"/>
              <a:gd name="connsiteX3" fmla="*/ 865255 w 865255"/>
              <a:gd name="connsiteY3" fmla="*/ 337037 h 529194"/>
              <a:gd name="connsiteX4" fmla="*/ 542397 w 865255"/>
              <a:gd name="connsiteY4" fmla="*/ 529194 h 529194"/>
              <a:gd name="connsiteX5" fmla="*/ 542397 w 865255"/>
              <a:gd name="connsiteY5" fmla="*/ 407643 h 529194"/>
              <a:gd name="connsiteX6" fmla="*/ 13 w 865255"/>
              <a:gd name="connsiteY6" fmla="*/ 182422 h 529194"/>
              <a:gd name="connsiteX7" fmla="*/ 8760 w 865255"/>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778" h="529194">
                <a:moveTo>
                  <a:pt x="0" y="0"/>
                </a:moveTo>
                <a:cubicBezTo>
                  <a:pt x="74256" y="165898"/>
                  <a:pt x="335138" y="229850"/>
                  <a:pt x="541920" y="230190"/>
                </a:cubicBezTo>
                <a:lnTo>
                  <a:pt x="541920" y="115061"/>
                </a:lnTo>
                <a:lnTo>
                  <a:pt x="864778" y="337037"/>
                </a:lnTo>
                <a:lnTo>
                  <a:pt x="541920" y="529194"/>
                </a:lnTo>
                <a:lnTo>
                  <a:pt x="541920" y="404330"/>
                </a:lnTo>
                <a:cubicBezTo>
                  <a:pt x="287141" y="400793"/>
                  <a:pt x="18535" y="350298"/>
                  <a:pt x="0" y="0"/>
                </a:cubicBezTo>
                <a:close/>
              </a:path>
            </a:pathLst>
          </a:custGeom>
          <a:gradFill>
            <a:gsLst>
              <a:gs pos="0">
                <a:srgbClr val="66CCFF"/>
              </a:gs>
              <a:gs pos="75000">
                <a:srgbClr val="66CCFF"/>
              </a:gs>
              <a:gs pos="100000">
                <a:srgbClr val="0083C4"/>
              </a:gs>
            </a:gsLst>
            <a:lin ang="10800000" scaled="0"/>
          </a:gradFill>
          <a:ln w="12700" cap="flat" cmpd="sng" algn="ctr">
            <a:noFill/>
            <a:prstDash val="solid"/>
            <a:miter lim="800000"/>
          </a:ln>
          <a:effectLst>
            <a:glow rad="50800">
              <a:srgbClr val="FFFF99">
                <a:alpha val="24706"/>
              </a:srgbClr>
            </a:glow>
            <a:outerShdw blurRad="76200" dist="38100" dir="2700000" algn="ctr" rotWithShape="0">
              <a:srgbClr val="000000">
                <a:alpha val="6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383" name="右矢印 21"/>
          <p:cNvSpPr/>
          <p:nvPr/>
        </p:nvSpPr>
        <p:spPr>
          <a:xfrm>
            <a:off x="2934646" y="4701066"/>
            <a:ext cx="1324033" cy="1033685"/>
          </a:xfrm>
          <a:custGeom>
            <a:avLst/>
            <a:gdLst>
              <a:gd name="connsiteX0" fmla="*/ 0 w 626507"/>
              <a:gd name="connsiteY0" fmla="*/ 103533 h 414133"/>
              <a:gd name="connsiteX1" fmla="*/ 303649 w 626507"/>
              <a:gd name="connsiteY1" fmla="*/ 103533 h 414133"/>
              <a:gd name="connsiteX2" fmla="*/ 303649 w 626507"/>
              <a:gd name="connsiteY2" fmla="*/ 0 h 414133"/>
              <a:gd name="connsiteX3" fmla="*/ 626507 w 626507"/>
              <a:gd name="connsiteY3" fmla="*/ 207067 h 414133"/>
              <a:gd name="connsiteX4" fmla="*/ 303649 w 626507"/>
              <a:gd name="connsiteY4" fmla="*/ 414133 h 414133"/>
              <a:gd name="connsiteX5" fmla="*/ 303649 w 626507"/>
              <a:gd name="connsiteY5" fmla="*/ 310600 h 414133"/>
              <a:gd name="connsiteX6" fmla="*/ 0 w 626507"/>
              <a:gd name="connsiteY6" fmla="*/ 310600 h 414133"/>
              <a:gd name="connsiteX7" fmla="*/ 0 w 626507"/>
              <a:gd name="connsiteY7" fmla="*/ 103533 h 414133"/>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238735 w 865242"/>
              <a:gd name="connsiteY6" fmla="*/ 441297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41297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5242"/>
              <a:gd name="connsiteY0" fmla="*/ 0 h 544830"/>
              <a:gd name="connsiteX1" fmla="*/ 542384 w 865242"/>
              <a:gd name="connsiteY1" fmla="*/ 234230 h 544830"/>
              <a:gd name="connsiteX2" fmla="*/ 542384 w 865242"/>
              <a:gd name="connsiteY2" fmla="*/ 130697 h 544830"/>
              <a:gd name="connsiteX3" fmla="*/ 865242 w 865242"/>
              <a:gd name="connsiteY3" fmla="*/ 337764 h 544830"/>
              <a:gd name="connsiteX4" fmla="*/ 542384 w 865242"/>
              <a:gd name="connsiteY4" fmla="*/ 544830 h 544830"/>
              <a:gd name="connsiteX5" fmla="*/ 542384 w 865242"/>
              <a:gd name="connsiteY5" fmla="*/ 423279 h 544830"/>
              <a:gd name="connsiteX6" fmla="*/ 0 w 865242"/>
              <a:gd name="connsiteY6" fmla="*/ 198058 h 544830"/>
              <a:gd name="connsiteX7" fmla="*/ 0 w 865242"/>
              <a:gd name="connsiteY7" fmla="*/ 0 h 544830"/>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28755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25221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9747"/>
              <a:gd name="connsiteY0" fmla="*/ 0 h 535821"/>
              <a:gd name="connsiteX1" fmla="*/ 546889 w 869747"/>
              <a:gd name="connsiteY1" fmla="*/ 236817 h 535821"/>
              <a:gd name="connsiteX2" fmla="*/ 546889 w 869747"/>
              <a:gd name="connsiteY2" fmla="*/ 121688 h 535821"/>
              <a:gd name="connsiteX3" fmla="*/ 869747 w 869747"/>
              <a:gd name="connsiteY3" fmla="*/ 343664 h 535821"/>
              <a:gd name="connsiteX4" fmla="*/ 546889 w 869747"/>
              <a:gd name="connsiteY4" fmla="*/ 535821 h 535821"/>
              <a:gd name="connsiteX5" fmla="*/ 546889 w 869747"/>
              <a:gd name="connsiteY5" fmla="*/ 414270 h 535821"/>
              <a:gd name="connsiteX6" fmla="*/ 4505 w 869747"/>
              <a:gd name="connsiteY6" fmla="*/ 189049 h 535821"/>
              <a:gd name="connsiteX7" fmla="*/ 0 w 869747"/>
              <a:gd name="connsiteY7" fmla="*/ 0 h 535821"/>
              <a:gd name="connsiteX0" fmla="*/ 0 w 866434"/>
              <a:gd name="connsiteY0" fmla="*/ 0 h 530851"/>
              <a:gd name="connsiteX1" fmla="*/ 543576 w 866434"/>
              <a:gd name="connsiteY1" fmla="*/ 231847 h 530851"/>
              <a:gd name="connsiteX2" fmla="*/ 543576 w 866434"/>
              <a:gd name="connsiteY2" fmla="*/ 116718 h 530851"/>
              <a:gd name="connsiteX3" fmla="*/ 866434 w 866434"/>
              <a:gd name="connsiteY3" fmla="*/ 338694 h 530851"/>
              <a:gd name="connsiteX4" fmla="*/ 543576 w 866434"/>
              <a:gd name="connsiteY4" fmla="*/ 530851 h 530851"/>
              <a:gd name="connsiteX5" fmla="*/ 543576 w 866434"/>
              <a:gd name="connsiteY5" fmla="*/ 409300 h 530851"/>
              <a:gd name="connsiteX6" fmla="*/ 1192 w 866434"/>
              <a:gd name="connsiteY6" fmla="*/ 184079 h 530851"/>
              <a:gd name="connsiteX7" fmla="*/ 0 w 866434"/>
              <a:gd name="connsiteY7" fmla="*/ 0 h 530851"/>
              <a:gd name="connsiteX0" fmla="*/ 8760 w 865255"/>
              <a:gd name="connsiteY0" fmla="*/ 0 h 529194"/>
              <a:gd name="connsiteX1" fmla="*/ 542397 w 865255"/>
              <a:gd name="connsiteY1" fmla="*/ 230190 h 529194"/>
              <a:gd name="connsiteX2" fmla="*/ 542397 w 865255"/>
              <a:gd name="connsiteY2" fmla="*/ 115061 h 529194"/>
              <a:gd name="connsiteX3" fmla="*/ 865255 w 865255"/>
              <a:gd name="connsiteY3" fmla="*/ 337037 h 529194"/>
              <a:gd name="connsiteX4" fmla="*/ 542397 w 865255"/>
              <a:gd name="connsiteY4" fmla="*/ 529194 h 529194"/>
              <a:gd name="connsiteX5" fmla="*/ 542397 w 865255"/>
              <a:gd name="connsiteY5" fmla="*/ 407643 h 529194"/>
              <a:gd name="connsiteX6" fmla="*/ 13 w 865255"/>
              <a:gd name="connsiteY6" fmla="*/ 182422 h 529194"/>
              <a:gd name="connsiteX7" fmla="*/ 8760 w 865255"/>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7643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 name="connsiteX0" fmla="*/ 542 w 865320"/>
              <a:gd name="connsiteY0" fmla="*/ 0 h 529194"/>
              <a:gd name="connsiteX1" fmla="*/ 542462 w 865320"/>
              <a:gd name="connsiteY1" fmla="*/ 230190 h 529194"/>
              <a:gd name="connsiteX2" fmla="*/ 542462 w 865320"/>
              <a:gd name="connsiteY2" fmla="*/ 115061 h 529194"/>
              <a:gd name="connsiteX3" fmla="*/ 865320 w 865320"/>
              <a:gd name="connsiteY3" fmla="*/ 337037 h 529194"/>
              <a:gd name="connsiteX4" fmla="*/ 542462 w 865320"/>
              <a:gd name="connsiteY4" fmla="*/ 529194 h 529194"/>
              <a:gd name="connsiteX5" fmla="*/ 542462 w 865320"/>
              <a:gd name="connsiteY5" fmla="*/ 404330 h 529194"/>
              <a:gd name="connsiteX6" fmla="*/ 78 w 865320"/>
              <a:gd name="connsiteY6" fmla="*/ 182422 h 529194"/>
              <a:gd name="connsiteX7" fmla="*/ 542 w 865320"/>
              <a:gd name="connsiteY7"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864778"/>
              <a:gd name="connsiteY0" fmla="*/ 0 h 529194"/>
              <a:gd name="connsiteX1" fmla="*/ 541920 w 864778"/>
              <a:gd name="connsiteY1" fmla="*/ 230190 h 529194"/>
              <a:gd name="connsiteX2" fmla="*/ 541920 w 864778"/>
              <a:gd name="connsiteY2" fmla="*/ 115061 h 529194"/>
              <a:gd name="connsiteX3" fmla="*/ 864778 w 864778"/>
              <a:gd name="connsiteY3" fmla="*/ 337037 h 529194"/>
              <a:gd name="connsiteX4" fmla="*/ 541920 w 864778"/>
              <a:gd name="connsiteY4" fmla="*/ 529194 h 529194"/>
              <a:gd name="connsiteX5" fmla="*/ 541920 w 864778"/>
              <a:gd name="connsiteY5" fmla="*/ 404330 h 529194"/>
              <a:gd name="connsiteX6" fmla="*/ 0 w 864778"/>
              <a:gd name="connsiteY6" fmla="*/ 0 h 529194"/>
              <a:gd name="connsiteX0" fmla="*/ 0 w 1068664"/>
              <a:gd name="connsiteY0" fmla="*/ 0 h 847067"/>
              <a:gd name="connsiteX1" fmla="*/ 745806 w 1068664"/>
              <a:gd name="connsiteY1" fmla="*/ 548063 h 847067"/>
              <a:gd name="connsiteX2" fmla="*/ 745806 w 1068664"/>
              <a:gd name="connsiteY2" fmla="*/ 432934 h 847067"/>
              <a:gd name="connsiteX3" fmla="*/ 1068664 w 1068664"/>
              <a:gd name="connsiteY3" fmla="*/ 654910 h 847067"/>
              <a:gd name="connsiteX4" fmla="*/ 745806 w 1068664"/>
              <a:gd name="connsiteY4" fmla="*/ 847067 h 847067"/>
              <a:gd name="connsiteX5" fmla="*/ 745806 w 1068664"/>
              <a:gd name="connsiteY5" fmla="*/ 722203 h 847067"/>
              <a:gd name="connsiteX6" fmla="*/ 0 w 1068664"/>
              <a:gd name="connsiteY6" fmla="*/ 0 h 847067"/>
              <a:gd name="connsiteX0" fmla="*/ 104950 w 1173614"/>
              <a:gd name="connsiteY0" fmla="*/ 0 h 847067"/>
              <a:gd name="connsiteX1" fmla="*/ 850756 w 1173614"/>
              <a:gd name="connsiteY1" fmla="*/ 548063 h 847067"/>
              <a:gd name="connsiteX2" fmla="*/ 850756 w 1173614"/>
              <a:gd name="connsiteY2" fmla="*/ 432934 h 847067"/>
              <a:gd name="connsiteX3" fmla="*/ 1173614 w 1173614"/>
              <a:gd name="connsiteY3" fmla="*/ 654910 h 847067"/>
              <a:gd name="connsiteX4" fmla="*/ 850756 w 1173614"/>
              <a:gd name="connsiteY4" fmla="*/ 847067 h 847067"/>
              <a:gd name="connsiteX5" fmla="*/ 850756 w 1173614"/>
              <a:gd name="connsiteY5" fmla="*/ 722203 h 847067"/>
              <a:gd name="connsiteX6" fmla="*/ 104950 w 1173614"/>
              <a:gd name="connsiteY6" fmla="*/ 0 h 847067"/>
              <a:gd name="connsiteX0" fmla="*/ 159166 w 1227830"/>
              <a:gd name="connsiteY0" fmla="*/ 0 h 847067"/>
              <a:gd name="connsiteX1" fmla="*/ 904972 w 1227830"/>
              <a:gd name="connsiteY1" fmla="*/ 548063 h 847067"/>
              <a:gd name="connsiteX2" fmla="*/ 904972 w 1227830"/>
              <a:gd name="connsiteY2" fmla="*/ 432934 h 847067"/>
              <a:gd name="connsiteX3" fmla="*/ 1227830 w 1227830"/>
              <a:gd name="connsiteY3" fmla="*/ 654910 h 847067"/>
              <a:gd name="connsiteX4" fmla="*/ 904972 w 1227830"/>
              <a:gd name="connsiteY4" fmla="*/ 847067 h 847067"/>
              <a:gd name="connsiteX5" fmla="*/ 904972 w 1227830"/>
              <a:gd name="connsiteY5" fmla="*/ 722203 h 847067"/>
              <a:gd name="connsiteX6" fmla="*/ 159166 w 1227830"/>
              <a:gd name="connsiteY6" fmla="*/ 0 h 847067"/>
              <a:gd name="connsiteX0" fmla="*/ 159166 w 1227830"/>
              <a:gd name="connsiteY0" fmla="*/ 0 h 847067"/>
              <a:gd name="connsiteX1" fmla="*/ 904972 w 1227830"/>
              <a:gd name="connsiteY1" fmla="*/ 548063 h 847067"/>
              <a:gd name="connsiteX2" fmla="*/ 904972 w 1227830"/>
              <a:gd name="connsiteY2" fmla="*/ 432934 h 847067"/>
              <a:gd name="connsiteX3" fmla="*/ 1227830 w 1227830"/>
              <a:gd name="connsiteY3" fmla="*/ 654910 h 847067"/>
              <a:gd name="connsiteX4" fmla="*/ 904972 w 1227830"/>
              <a:gd name="connsiteY4" fmla="*/ 847067 h 847067"/>
              <a:gd name="connsiteX5" fmla="*/ 904972 w 1227830"/>
              <a:gd name="connsiteY5" fmla="*/ 722203 h 847067"/>
              <a:gd name="connsiteX6" fmla="*/ 159166 w 1227830"/>
              <a:gd name="connsiteY6" fmla="*/ 0 h 847067"/>
              <a:gd name="connsiteX0" fmla="*/ 159166 w 1227830"/>
              <a:gd name="connsiteY0" fmla="*/ 0 h 847067"/>
              <a:gd name="connsiteX1" fmla="*/ 904972 w 1227830"/>
              <a:gd name="connsiteY1" fmla="*/ 548063 h 847067"/>
              <a:gd name="connsiteX2" fmla="*/ 904972 w 1227830"/>
              <a:gd name="connsiteY2" fmla="*/ 432934 h 847067"/>
              <a:gd name="connsiteX3" fmla="*/ 1227830 w 1227830"/>
              <a:gd name="connsiteY3" fmla="*/ 654910 h 847067"/>
              <a:gd name="connsiteX4" fmla="*/ 904972 w 1227830"/>
              <a:gd name="connsiteY4" fmla="*/ 847067 h 847067"/>
              <a:gd name="connsiteX5" fmla="*/ 904972 w 1227830"/>
              <a:gd name="connsiteY5" fmla="*/ 722203 h 847067"/>
              <a:gd name="connsiteX6" fmla="*/ 159166 w 1227830"/>
              <a:gd name="connsiteY6" fmla="*/ 0 h 847067"/>
              <a:gd name="connsiteX0" fmla="*/ 159166 w 1227830"/>
              <a:gd name="connsiteY0" fmla="*/ 0 h 847067"/>
              <a:gd name="connsiteX1" fmla="*/ 904972 w 1227830"/>
              <a:gd name="connsiteY1" fmla="*/ 548063 h 847067"/>
              <a:gd name="connsiteX2" fmla="*/ 904972 w 1227830"/>
              <a:gd name="connsiteY2" fmla="*/ 432934 h 847067"/>
              <a:gd name="connsiteX3" fmla="*/ 1227830 w 1227830"/>
              <a:gd name="connsiteY3" fmla="*/ 654910 h 847067"/>
              <a:gd name="connsiteX4" fmla="*/ 904972 w 1227830"/>
              <a:gd name="connsiteY4" fmla="*/ 847067 h 847067"/>
              <a:gd name="connsiteX5" fmla="*/ 904972 w 1227830"/>
              <a:gd name="connsiteY5" fmla="*/ 722203 h 847067"/>
              <a:gd name="connsiteX6" fmla="*/ 159166 w 1227830"/>
              <a:gd name="connsiteY6" fmla="*/ 0 h 847067"/>
              <a:gd name="connsiteX0" fmla="*/ 164422 w 1233086"/>
              <a:gd name="connsiteY0" fmla="*/ 0 h 847067"/>
              <a:gd name="connsiteX1" fmla="*/ 910228 w 1233086"/>
              <a:gd name="connsiteY1" fmla="*/ 548063 h 847067"/>
              <a:gd name="connsiteX2" fmla="*/ 910228 w 1233086"/>
              <a:gd name="connsiteY2" fmla="*/ 432934 h 847067"/>
              <a:gd name="connsiteX3" fmla="*/ 1233086 w 1233086"/>
              <a:gd name="connsiteY3" fmla="*/ 654910 h 847067"/>
              <a:gd name="connsiteX4" fmla="*/ 910228 w 1233086"/>
              <a:gd name="connsiteY4" fmla="*/ 847067 h 847067"/>
              <a:gd name="connsiteX5" fmla="*/ 910228 w 1233086"/>
              <a:gd name="connsiteY5" fmla="*/ 722203 h 847067"/>
              <a:gd name="connsiteX6" fmla="*/ 164422 w 1233086"/>
              <a:gd name="connsiteY6" fmla="*/ 0 h 847067"/>
              <a:gd name="connsiteX0" fmla="*/ 164422 w 1233086"/>
              <a:gd name="connsiteY0" fmla="*/ 0 h 847067"/>
              <a:gd name="connsiteX1" fmla="*/ 910228 w 1233086"/>
              <a:gd name="connsiteY1" fmla="*/ 548063 h 847067"/>
              <a:gd name="connsiteX2" fmla="*/ 910228 w 1233086"/>
              <a:gd name="connsiteY2" fmla="*/ 432934 h 847067"/>
              <a:gd name="connsiteX3" fmla="*/ 1233086 w 1233086"/>
              <a:gd name="connsiteY3" fmla="*/ 654910 h 847067"/>
              <a:gd name="connsiteX4" fmla="*/ 910228 w 1233086"/>
              <a:gd name="connsiteY4" fmla="*/ 847067 h 847067"/>
              <a:gd name="connsiteX5" fmla="*/ 910228 w 1233086"/>
              <a:gd name="connsiteY5" fmla="*/ 722203 h 847067"/>
              <a:gd name="connsiteX6" fmla="*/ 164422 w 1233086"/>
              <a:gd name="connsiteY6" fmla="*/ 0 h 847067"/>
              <a:gd name="connsiteX0" fmla="*/ 191908 w 1260572"/>
              <a:gd name="connsiteY0" fmla="*/ 0 h 847067"/>
              <a:gd name="connsiteX1" fmla="*/ 937714 w 1260572"/>
              <a:gd name="connsiteY1" fmla="*/ 548063 h 847067"/>
              <a:gd name="connsiteX2" fmla="*/ 937714 w 1260572"/>
              <a:gd name="connsiteY2" fmla="*/ 432934 h 847067"/>
              <a:gd name="connsiteX3" fmla="*/ 1260572 w 1260572"/>
              <a:gd name="connsiteY3" fmla="*/ 654910 h 847067"/>
              <a:gd name="connsiteX4" fmla="*/ 937714 w 1260572"/>
              <a:gd name="connsiteY4" fmla="*/ 847067 h 847067"/>
              <a:gd name="connsiteX5" fmla="*/ 937714 w 1260572"/>
              <a:gd name="connsiteY5" fmla="*/ 722203 h 847067"/>
              <a:gd name="connsiteX6" fmla="*/ 191908 w 1260572"/>
              <a:gd name="connsiteY6" fmla="*/ 0 h 847067"/>
              <a:gd name="connsiteX0" fmla="*/ 191908 w 1260572"/>
              <a:gd name="connsiteY0" fmla="*/ 0 h 847067"/>
              <a:gd name="connsiteX1" fmla="*/ 937714 w 1260572"/>
              <a:gd name="connsiteY1" fmla="*/ 548063 h 847067"/>
              <a:gd name="connsiteX2" fmla="*/ 937714 w 1260572"/>
              <a:gd name="connsiteY2" fmla="*/ 432934 h 847067"/>
              <a:gd name="connsiteX3" fmla="*/ 1260572 w 1260572"/>
              <a:gd name="connsiteY3" fmla="*/ 654910 h 847067"/>
              <a:gd name="connsiteX4" fmla="*/ 937714 w 1260572"/>
              <a:gd name="connsiteY4" fmla="*/ 847067 h 847067"/>
              <a:gd name="connsiteX5" fmla="*/ 937714 w 1260572"/>
              <a:gd name="connsiteY5" fmla="*/ 722203 h 847067"/>
              <a:gd name="connsiteX6" fmla="*/ 191908 w 1260572"/>
              <a:gd name="connsiteY6" fmla="*/ 0 h 847067"/>
              <a:gd name="connsiteX0" fmla="*/ 191908 w 1260572"/>
              <a:gd name="connsiteY0" fmla="*/ 0 h 847067"/>
              <a:gd name="connsiteX1" fmla="*/ 937714 w 1260572"/>
              <a:gd name="connsiteY1" fmla="*/ 548063 h 847067"/>
              <a:gd name="connsiteX2" fmla="*/ 937714 w 1260572"/>
              <a:gd name="connsiteY2" fmla="*/ 432934 h 847067"/>
              <a:gd name="connsiteX3" fmla="*/ 1260572 w 1260572"/>
              <a:gd name="connsiteY3" fmla="*/ 654910 h 847067"/>
              <a:gd name="connsiteX4" fmla="*/ 937714 w 1260572"/>
              <a:gd name="connsiteY4" fmla="*/ 847067 h 847067"/>
              <a:gd name="connsiteX5" fmla="*/ 937714 w 1260572"/>
              <a:gd name="connsiteY5" fmla="*/ 722203 h 847067"/>
              <a:gd name="connsiteX6" fmla="*/ 191908 w 1260572"/>
              <a:gd name="connsiteY6" fmla="*/ 0 h 847067"/>
              <a:gd name="connsiteX0" fmla="*/ 189193 w 1257857"/>
              <a:gd name="connsiteY0" fmla="*/ 0 h 847067"/>
              <a:gd name="connsiteX1" fmla="*/ 934999 w 1257857"/>
              <a:gd name="connsiteY1" fmla="*/ 548063 h 847067"/>
              <a:gd name="connsiteX2" fmla="*/ 934999 w 1257857"/>
              <a:gd name="connsiteY2" fmla="*/ 432934 h 847067"/>
              <a:gd name="connsiteX3" fmla="*/ 1257857 w 1257857"/>
              <a:gd name="connsiteY3" fmla="*/ 654910 h 847067"/>
              <a:gd name="connsiteX4" fmla="*/ 934999 w 1257857"/>
              <a:gd name="connsiteY4" fmla="*/ 847067 h 847067"/>
              <a:gd name="connsiteX5" fmla="*/ 934999 w 1257857"/>
              <a:gd name="connsiteY5" fmla="*/ 722203 h 847067"/>
              <a:gd name="connsiteX6" fmla="*/ 189193 w 1257857"/>
              <a:gd name="connsiteY6" fmla="*/ 0 h 847067"/>
              <a:gd name="connsiteX0" fmla="*/ 199275 w 1267939"/>
              <a:gd name="connsiteY0" fmla="*/ 0 h 847067"/>
              <a:gd name="connsiteX1" fmla="*/ 945081 w 1267939"/>
              <a:gd name="connsiteY1" fmla="*/ 548063 h 847067"/>
              <a:gd name="connsiteX2" fmla="*/ 945081 w 1267939"/>
              <a:gd name="connsiteY2" fmla="*/ 432934 h 847067"/>
              <a:gd name="connsiteX3" fmla="*/ 1267939 w 1267939"/>
              <a:gd name="connsiteY3" fmla="*/ 654910 h 847067"/>
              <a:gd name="connsiteX4" fmla="*/ 945081 w 1267939"/>
              <a:gd name="connsiteY4" fmla="*/ 847067 h 847067"/>
              <a:gd name="connsiteX5" fmla="*/ 945081 w 1267939"/>
              <a:gd name="connsiteY5" fmla="*/ 722203 h 847067"/>
              <a:gd name="connsiteX6" fmla="*/ 199275 w 1267939"/>
              <a:gd name="connsiteY6" fmla="*/ 0 h 847067"/>
              <a:gd name="connsiteX0" fmla="*/ 199275 w 1267939"/>
              <a:gd name="connsiteY0" fmla="*/ 0 h 847067"/>
              <a:gd name="connsiteX1" fmla="*/ 945081 w 1267939"/>
              <a:gd name="connsiteY1" fmla="*/ 548063 h 847067"/>
              <a:gd name="connsiteX2" fmla="*/ 945081 w 1267939"/>
              <a:gd name="connsiteY2" fmla="*/ 432934 h 847067"/>
              <a:gd name="connsiteX3" fmla="*/ 1267939 w 1267939"/>
              <a:gd name="connsiteY3" fmla="*/ 654910 h 847067"/>
              <a:gd name="connsiteX4" fmla="*/ 945081 w 1267939"/>
              <a:gd name="connsiteY4" fmla="*/ 847067 h 847067"/>
              <a:gd name="connsiteX5" fmla="*/ 945081 w 1267939"/>
              <a:gd name="connsiteY5" fmla="*/ 722203 h 847067"/>
              <a:gd name="connsiteX6" fmla="*/ 199275 w 1267939"/>
              <a:gd name="connsiteY6" fmla="*/ 0 h 847067"/>
              <a:gd name="connsiteX0" fmla="*/ 218199 w 1286863"/>
              <a:gd name="connsiteY0" fmla="*/ 0 h 847067"/>
              <a:gd name="connsiteX1" fmla="*/ 964005 w 1286863"/>
              <a:gd name="connsiteY1" fmla="*/ 548063 h 847067"/>
              <a:gd name="connsiteX2" fmla="*/ 964005 w 1286863"/>
              <a:gd name="connsiteY2" fmla="*/ 432934 h 847067"/>
              <a:gd name="connsiteX3" fmla="*/ 1286863 w 1286863"/>
              <a:gd name="connsiteY3" fmla="*/ 654910 h 847067"/>
              <a:gd name="connsiteX4" fmla="*/ 964005 w 1286863"/>
              <a:gd name="connsiteY4" fmla="*/ 847067 h 847067"/>
              <a:gd name="connsiteX5" fmla="*/ 964005 w 1286863"/>
              <a:gd name="connsiteY5" fmla="*/ 722203 h 847067"/>
              <a:gd name="connsiteX6" fmla="*/ 218199 w 1286863"/>
              <a:gd name="connsiteY6" fmla="*/ 0 h 847067"/>
              <a:gd name="connsiteX0" fmla="*/ 218199 w 1286863"/>
              <a:gd name="connsiteY0" fmla="*/ 0 h 847067"/>
              <a:gd name="connsiteX1" fmla="*/ 964005 w 1286863"/>
              <a:gd name="connsiteY1" fmla="*/ 548063 h 847067"/>
              <a:gd name="connsiteX2" fmla="*/ 964005 w 1286863"/>
              <a:gd name="connsiteY2" fmla="*/ 432934 h 847067"/>
              <a:gd name="connsiteX3" fmla="*/ 1286863 w 1286863"/>
              <a:gd name="connsiteY3" fmla="*/ 654910 h 847067"/>
              <a:gd name="connsiteX4" fmla="*/ 964005 w 1286863"/>
              <a:gd name="connsiteY4" fmla="*/ 847067 h 847067"/>
              <a:gd name="connsiteX5" fmla="*/ 964005 w 1286863"/>
              <a:gd name="connsiteY5" fmla="*/ 722203 h 847067"/>
              <a:gd name="connsiteX6" fmla="*/ 218199 w 1286863"/>
              <a:gd name="connsiteY6" fmla="*/ 0 h 847067"/>
              <a:gd name="connsiteX0" fmla="*/ 228095 w 1296759"/>
              <a:gd name="connsiteY0" fmla="*/ 0 h 847067"/>
              <a:gd name="connsiteX1" fmla="*/ 973901 w 1296759"/>
              <a:gd name="connsiteY1" fmla="*/ 548063 h 847067"/>
              <a:gd name="connsiteX2" fmla="*/ 973901 w 1296759"/>
              <a:gd name="connsiteY2" fmla="*/ 432934 h 847067"/>
              <a:gd name="connsiteX3" fmla="*/ 1296759 w 1296759"/>
              <a:gd name="connsiteY3" fmla="*/ 654910 h 847067"/>
              <a:gd name="connsiteX4" fmla="*/ 973901 w 1296759"/>
              <a:gd name="connsiteY4" fmla="*/ 847067 h 847067"/>
              <a:gd name="connsiteX5" fmla="*/ 973901 w 1296759"/>
              <a:gd name="connsiteY5" fmla="*/ 722203 h 847067"/>
              <a:gd name="connsiteX6" fmla="*/ 228095 w 1296759"/>
              <a:gd name="connsiteY6" fmla="*/ 0 h 847067"/>
              <a:gd name="connsiteX0" fmla="*/ 228095 w 1296759"/>
              <a:gd name="connsiteY0" fmla="*/ 0 h 847067"/>
              <a:gd name="connsiteX1" fmla="*/ 973901 w 1296759"/>
              <a:gd name="connsiteY1" fmla="*/ 548063 h 847067"/>
              <a:gd name="connsiteX2" fmla="*/ 973901 w 1296759"/>
              <a:gd name="connsiteY2" fmla="*/ 432934 h 847067"/>
              <a:gd name="connsiteX3" fmla="*/ 1296759 w 1296759"/>
              <a:gd name="connsiteY3" fmla="*/ 654910 h 847067"/>
              <a:gd name="connsiteX4" fmla="*/ 973901 w 1296759"/>
              <a:gd name="connsiteY4" fmla="*/ 847067 h 847067"/>
              <a:gd name="connsiteX5" fmla="*/ 973901 w 1296759"/>
              <a:gd name="connsiteY5" fmla="*/ 722203 h 847067"/>
              <a:gd name="connsiteX6" fmla="*/ 228095 w 1296759"/>
              <a:gd name="connsiteY6" fmla="*/ 0 h 847067"/>
              <a:gd name="connsiteX0" fmla="*/ 240971 w 1309635"/>
              <a:gd name="connsiteY0" fmla="*/ 0 h 847067"/>
              <a:gd name="connsiteX1" fmla="*/ 986777 w 1309635"/>
              <a:gd name="connsiteY1" fmla="*/ 548063 h 847067"/>
              <a:gd name="connsiteX2" fmla="*/ 986777 w 1309635"/>
              <a:gd name="connsiteY2" fmla="*/ 432934 h 847067"/>
              <a:gd name="connsiteX3" fmla="*/ 1309635 w 1309635"/>
              <a:gd name="connsiteY3" fmla="*/ 654910 h 847067"/>
              <a:gd name="connsiteX4" fmla="*/ 986777 w 1309635"/>
              <a:gd name="connsiteY4" fmla="*/ 847067 h 847067"/>
              <a:gd name="connsiteX5" fmla="*/ 986777 w 1309635"/>
              <a:gd name="connsiteY5" fmla="*/ 722203 h 847067"/>
              <a:gd name="connsiteX6" fmla="*/ 240971 w 1309635"/>
              <a:gd name="connsiteY6" fmla="*/ 0 h 847067"/>
              <a:gd name="connsiteX0" fmla="*/ 240971 w 1309635"/>
              <a:gd name="connsiteY0" fmla="*/ 0 h 847067"/>
              <a:gd name="connsiteX1" fmla="*/ 986777 w 1309635"/>
              <a:gd name="connsiteY1" fmla="*/ 548063 h 847067"/>
              <a:gd name="connsiteX2" fmla="*/ 986777 w 1309635"/>
              <a:gd name="connsiteY2" fmla="*/ 432934 h 847067"/>
              <a:gd name="connsiteX3" fmla="*/ 1309635 w 1309635"/>
              <a:gd name="connsiteY3" fmla="*/ 654910 h 847067"/>
              <a:gd name="connsiteX4" fmla="*/ 986777 w 1309635"/>
              <a:gd name="connsiteY4" fmla="*/ 847067 h 847067"/>
              <a:gd name="connsiteX5" fmla="*/ 986777 w 1309635"/>
              <a:gd name="connsiteY5" fmla="*/ 722203 h 847067"/>
              <a:gd name="connsiteX6" fmla="*/ 240971 w 1309635"/>
              <a:gd name="connsiteY6" fmla="*/ 0 h 847067"/>
              <a:gd name="connsiteX0" fmla="*/ 216788 w 1285452"/>
              <a:gd name="connsiteY0" fmla="*/ 0 h 847067"/>
              <a:gd name="connsiteX1" fmla="*/ 962594 w 1285452"/>
              <a:gd name="connsiteY1" fmla="*/ 548063 h 847067"/>
              <a:gd name="connsiteX2" fmla="*/ 962594 w 1285452"/>
              <a:gd name="connsiteY2" fmla="*/ 432934 h 847067"/>
              <a:gd name="connsiteX3" fmla="*/ 1285452 w 1285452"/>
              <a:gd name="connsiteY3" fmla="*/ 654910 h 847067"/>
              <a:gd name="connsiteX4" fmla="*/ 962594 w 1285452"/>
              <a:gd name="connsiteY4" fmla="*/ 847067 h 847067"/>
              <a:gd name="connsiteX5" fmla="*/ 962594 w 1285452"/>
              <a:gd name="connsiteY5" fmla="*/ 722203 h 847067"/>
              <a:gd name="connsiteX6" fmla="*/ 216788 w 1285452"/>
              <a:gd name="connsiteY6" fmla="*/ 0 h 847067"/>
              <a:gd name="connsiteX0" fmla="*/ 247705 w 1316369"/>
              <a:gd name="connsiteY0" fmla="*/ 0 h 847067"/>
              <a:gd name="connsiteX1" fmla="*/ 993511 w 1316369"/>
              <a:gd name="connsiteY1" fmla="*/ 548063 h 847067"/>
              <a:gd name="connsiteX2" fmla="*/ 993511 w 1316369"/>
              <a:gd name="connsiteY2" fmla="*/ 432934 h 847067"/>
              <a:gd name="connsiteX3" fmla="*/ 1316369 w 1316369"/>
              <a:gd name="connsiteY3" fmla="*/ 654910 h 847067"/>
              <a:gd name="connsiteX4" fmla="*/ 993511 w 1316369"/>
              <a:gd name="connsiteY4" fmla="*/ 847067 h 847067"/>
              <a:gd name="connsiteX5" fmla="*/ 993511 w 1316369"/>
              <a:gd name="connsiteY5" fmla="*/ 722203 h 847067"/>
              <a:gd name="connsiteX6" fmla="*/ 247705 w 1316369"/>
              <a:gd name="connsiteY6" fmla="*/ 0 h 847067"/>
              <a:gd name="connsiteX0" fmla="*/ 263849 w 1278538"/>
              <a:gd name="connsiteY0" fmla="*/ 0 h 870403"/>
              <a:gd name="connsiteX1" fmla="*/ 955680 w 1278538"/>
              <a:gd name="connsiteY1" fmla="*/ 571399 h 870403"/>
              <a:gd name="connsiteX2" fmla="*/ 955680 w 1278538"/>
              <a:gd name="connsiteY2" fmla="*/ 456270 h 870403"/>
              <a:gd name="connsiteX3" fmla="*/ 1278538 w 1278538"/>
              <a:gd name="connsiteY3" fmla="*/ 678246 h 870403"/>
              <a:gd name="connsiteX4" fmla="*/ 955680 w 1278538"/>
              <a:gd name="connsiteY4" fmla="*/ 870403 h 870403"/>
              <a:gd name="connsiteX5" fmla="*/ 955680 w 1278538"/>
              <a:gd name="connsiteY5" fmla="*/ 745539 h 870403"/>
              <a:gd name="connsiteX6" fmla="*/ 263849 w 1278538"/>
              <a:gd name="connsiteY6" fmla="*/ 0 h 870403"/>
              <a:gd name="connsiteX0" fmla="*/ 296024 w 1310713"/>
              <a:gd name="connsiteY0" fmla="*/ 0 h 870403"/>
              <a:gd name="connsiteX1" fmla="*/ 987855 w 1310713"/>
              <a:gd name="connsiteY1" fmla="*/ 571399 h 870403"/>
              <a:gd name="connsiteX2" fmla="*/ 987855 w 1310713"/>
              <a:gd name="connsiteY2" fmla="*/ 456270 h 870403"/>
              <a:gd name="connsiteX3" fmla="*/ 1310713 w 1310713"/>
              <a:gd name="connsiteY3" fmla="*/ 678246 h 870403"/>
              <a:gd name="connsiteX4" fmla="*/ 987855 w 1310713"/>
              <a:gd name="connsiteY4" fmla="*/ 870403 h 870403"/>
              <a:gd name="connsiteX5" fmla="*/ 987855 w 1310713"/>
              <a:gd name="connsiteY5" fmla="*/ 745539 h 870403"/>
              <a:gd name="connsiteX6" fmla="*/ 296024 w 1310713"/>
              <a:gd name="connsiteY6" fmla="*/ 0 h 870403"/>
              <a:gd name="connsiteX0" fmla="*/ 309344 w 1324033"/>
              <a:gd name="connsiteY0" fmla="*/ 0 h 870403"/>
              <a:gd name="connsiteX1" fmla="*/ 1001175 w 1324033"/>
              <a:gd name="connsiteY1" fmla="*/ 571399 h 870403"/>
              <a:gd name="connsiteX2" fmla="*/ 1001175 w 1324033"/>
              <a:gd name="connsiteY2" fmla="*/ 456270 h 870403"/>
              <a:gd name="connsiteX3" fmla="*/ 1324033 w 1324033"/>
              <a:gd name="connsiteY3" fmla="*/ 678246 h 870403"/>
              <a:gd name="connsiteX4" fmla="*/ 1001175 w 1324033"/>
              <a:gd name="connsiteY4" fmla="*/ 870403 h 870403"/>
              <a:gd name="connsiteX5" fmla="*/ 1001175 w 1324033"/>
              <a:gd name="connsiteY5" fmla="*/ 745539 h 870403"/>
              <a:gd name="connsiteX6" fmla="*/ 309344 w 1324033"/>
              <a:gd name="connsiteY6" fmla="*/ 0 h 870403"/>
              <a:gd name="connsiteX0" fmla="*/ 309344 w 1324033"/>
              <a:gd name="connsiteY0" fmla="*/ 0 h 870403"/>
              <a:gd name="connsiteX1" fmla="*/ 1001175 w 1324033"/>
              <a:gd name="connsiteY1" fmla="*/ 571399 h 870403"/>
              <a:gd name="connsiteX2" fmla="*/ 1001175 w 1324033"/>
              <a:gd name="connsiteY2" fmla="*/ 456270 h 870403"/>
              <a:gd name="connsiteX3" fmla="*/ 1324033 w 1324033"/>
              <a:gd name="connsiteY3" fmla="*/ 678246 h 870403"/>
              <a:gd name="connsiteX4" fmla="*/ 1001175 w 1324033"/>
              <a:gd name="connsiteY4" fmla="*/ 870403 h 870403"/>
              <a:gd name="connsiteX5" fmla="*/ 1001175 w 1324033"/>
              <a:gd name="connsiteY5" fmla="*/ 745539 h 870403"/>
              <a:gd name="connsiteX6" fmla="*/ 309344 w 1324033"/>
              <a:gd name="connsiteY6" fmla="*/ 0 h 870403"/>
              <a:gd name="connsiteX0" fmla="*/ 309344 w 1324033"/>
              <a:gd name="connsiteY0" fmla="*/ 0 h 870403"/>
              <a:gd name="connsiteX1" fmla="*/ 1001175 w 1324033"/>
              <a:gd name="connsiteY1" fmla="*/ 571399 h 870403"/>
              <a:gd name="connsiteX2" fmla="*/ 1001175 w 1324033"/>
              <a:gd name="connsiteY2" fmla="*/ 456270 h 870403"/>
              <a:gd name="connsiteX3" fmla="*/ 1324033 w 1324033"/>
              <a:gd name="connsiteY3" fmla="*/ 678246 h 870403"/>
              <a:gd name="connsiteX4" fmla="*/ 1001175 w 1324033"/>
              <a:gd name="connsiteY4" fmla="*/ 870403 h 870403"/>
              <a:gd name="connsiteX5" fmla="*/ 1001175 w 1324033"/>
              <a:gd name="connsiteY5" fmla="*/ 745539 h 870403"/>
              <a:gd name="connsiteX6" fmla="*/ 309344 w 1324033"/>
              <a:gd name="connsiteY6" fmla="*/ 0 h 87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4033" h="870403">
                <a:moveTo>
                  <a:pt x="309344" y="0"/>
                </a:moveTo>
                <a:cubicBezTo>
                  <a:pt x="-192633" y="329894"/>
                  <a:pt x="158911" y="562386"/>
                  <a:pt x="1001175" y="571399"/>
                </a:cubicBezTo>
                <a:lnTo>
                  <a:pt x="1001175" y="456270"/>
                </a:lnTo>
                <a:lnTo>
                  <a:pt x="1324033" y="678246"/>
                </a:lnTo>
                <a:lnTo>
                  <a:pt x="1001175" y="870403"/>
                </a:lnTo>
                <a:lnTo>
                  <a:pt x="1001175" y="745539"/>
                </a:lnTo>
                <a:cubicBezTo>
                  <a:pt x="-130178" y="724287"/>
                  <a:pt x="-213812" y="174713"/>
                  <a:pt x="309344" y="0"/>
                </a:cubicBezTo>
                <a:close/>
              </a:path>
            </a:pathLst>
          </a:custGeom>
          <a:gradFill flip="none" rotWithShape="1">
            <a:gsLst>
              <a:gs pos="0">
                <a:srgbClr val="C49500"/>
              </a:gs>
              <a:gs pos="50000">
                <a:srgbClr val="FFC000"/>
              </a:gs>
              <a:gs pos="15000">
                <a:srgbClr val="C49500"/>
              </a:gs>
              <a:gs pos="98958">
                <a:srgbClr val="FFC000"/>
              </a:gs>
            </a:gsLst>
            <a:lin ang="1200000" scaled="0"/>
            <a:tileRect/>
          </a:gradFill>
          <a:ln w="12700" cap="flat" cmpd="sng" algn="ctr">
            <a:noFill/>
            <a:prstDash val="solid"/>
            <a:miter lim="800000"/>
          </a:ln>
          <a:effectLst>
            <a:glow rad="38100">
              <a:srgbClr val="FFFF99">
                <a:alpha val="24706"/>
              </a:srgbClr>
            </a:glow>
            <a:outerShdw blurRad="63500" dist="38100" dir="2700000" algn="ctr" rotWithShape="0">
              <a:srgbClr val="000000">
                <a:alpha val="67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384" name="円/楕円 4"/>
          <p:cNvSpPr/>
          <p:nvPr/>
        </p:nvSpPr>
        <p:spPr>
          <a:xfrm>
            <a:off x="6741404" y="1985798"/>
            <a:ext cx="2081356" cy="1311449"/>
          </a:xfrm>
          <a:prstGeom prst="ellipse">
            <a:avLst/>
          </a:prstGeom>
          <a:solidFill>
            <a:sysClr val="window" lastClr="FFFFFF"/>
          </a:solidFill>
          <a:ln w="12700" cap="flat" cmpd="sng" algn="ctr">
            <a:noFill/>
            <a:prstDash val="solid"/>
            <a:miter lim="800000"/>
          </a:ln>
          <a:effectLst>
            <a:softEdge rad="1143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385" name="正方形/長方形 384"/>
          <p:cNvSpPr/>
          <p:nvPr/>
        </p:nvSpPr>
        <p:spPr>
          <a:xfrm>
            <a:off x="6869937" y="1911351"/>
            <a:ext cx="2007306" cy="1620957"/>
          </a:xfrm>
          <a:prstGeom prst="rect">
            <a:avLst/>
          </a:prstGeom>
          <a:noFill/>
          <a:effectLst/>
        </p:spPr>
        <p:txBody>
          <a:bodyPr wrap="square" lIns="72000" rIns="36000">
            <a:spAutoFit/>
          </a:bodyPr>
          <a:lstStyle/>
          <a:p>
            <a:pPr marL="180000" indent="-180000" defTabSz="914400" fontAlgn="ctr">
              <a:buFont typeface="Wingdings" panose="05000000000000000000" pitchFamily="2" charset="2"/>
              <a:buChar char="l"/>
              <a:defRPr/>
            </a:pPr>
            <a:r>
              <a:rPr lang="ja-JP" altLang="ja-JP" sz="1600" b="1" dirty="0" smtClean="0">
                <a:solidFill>
                  <a:prstClr val="black"/>
                </a:solidFill>
                <a:cs typeface="Times New Roman" panose="02020603050405020304" pitchFamily="18" charset="0"/>
              </a:rPr>
              <a:t>産</a:t>
            </a:r>
            <a:r>
              <a:rPr lang="ja-JP" altLang="en-US" sz="1600" b="1" dirty="0" smtClean="0">
                <a:solidFill>
                  <a:prstClr val="black"/>
                </a:solidFill>
                <a:cs typeface="Times New Roman" panose="02020603050405020304" pitchFamily="18" charset="0"/>
              </a:rPr>
              <a:t>・</a:t>
            </a:r>
            <a:r>
              <a:rPr lang="ja-JP" altLang="ja-JP" sz="1600" b="1" dirty="0" smtClean="0">
                <a:solidFill>
                  <a:prstClr val="black"/>
                </a:solidFill>
                <a:cs typeface="Times New Roman" panose="02020603050405020304" pitchFamily="18" charset="0"/>
              </a:rPr>
              <a:t>官</a:t>
            </a:r>
            <a:r>
              <a:rPr lang="ja-JP" altLang="en-US" sz="1600" b="1" dirty="0" smtClean="0">
                <a:solidFill>
                  <a:prstClr val="black"/>
                </a:solidFill>
                <a:cs typeface="Times New Roman" panose="02020603050405020304" pitchFamily="18" charset="0"/>
              </a:rPr>
              <a:t>・民との</a:t>
            </a:r>
            <a:endParaRPr lang="en-US" altLang="ja-JP" sz="1600" b="1" dirty="0" smtClean="0">
              <a:solidFill>
                <a:prstClr val="black"/>
              </a:solidFill>
              <a:cs typeface="Times New Roman" panose="02020603050405020304" pitchFamily="18" charset="0"/>
            </a:endParaRPr>
          </a:p>
          <a:p>
            <a:pPr marL="180000" indent="-180000" defTabSz="914400" fontAlgn="ctr">
              <a:defRPr/>
            </a:pPr>
            <a:r>
              <a:rPr lang="ja-JP" altLang="en-US" sz="1600" b="1" spc="-700" dirty="0" smtClean="0">
                <a:solidFill>
                  <a:srgbClr val="C00000"/>
                </a:solidFill>
                <a:cs typeface="Times New Roman" panose="02020603050405020304" pitchFamily="18" charset="0"/>
              </a:rPr>
              <a:t>　</a:t>
            </a:r>
            <a:r>
              <a:rPr lang="en-US" altLang="ja-JP" sz="1600" b="1" dirty="0" smtClean="0">
                <a:solidFill>
                  <a:srgbClr val="C00000"/>
                </a:solidFill>
                <a:cs typeface="Times New Roman" panose="02020603050405020304" pitchFamily="18" charset="0"/>
              </a:rPr>
              <a:t>【</a:t>
            </a:r>
            <a:r>
              <a:rPr lang="ja-JP" altLang="en-US" sz="1600" b="1" dirty="0" smtClean="0">
                <a:solidFill>
                  <a:srgbClr val="C00000"/>
                </a:solidFill>
                <a:cs typeface="Times New Roman" panose="02020603050405020304" pitchFamily="18" charset="0"/>
              </a:rPr>
              <a:t>組織</a:t>
            </a:r>
            <a:r>
              <a:rPr lang="en-US" altLang="ja-JP" sz="1600" b="1" spc="-700" dirty="0" smtClean="0">
                <a:solidFill>
                  <a:srgbClr val="C00000"/>
                </a:solidFill>
                <a:cs typeface="Times New Roman" panose="02020603050405020304" pitchFamily="18" charset="0"/>
              </a:rPr>
              <a:t>】</a:t>
            </a:r>
            <a:r>
              <a:rPr lang="ja-JP" altLang="en-US" sz="1600" b="1" spc="-700" dirty="0" smtClean="0">
                <a:solidFill>
                  <a:srgbClr val="C00000"/>
                </a:solidFill>
                <a:cs typeface="Times New Roman" panose="02020603050405020304" pitchFamily="18" charset="0"/>
              </a:rPr>
              <a:t>対</a:t>
            </a:r>
            <a:r>
              <a:rPr lang="en-US" altLang="ja-JP" sz="1600" b="1" dirty="0" smtClean="0">
                <a:solidFill>
                  <a:srgbClr val="C00000"/>
                </a:solidFill>
                <a:cs typeface="Times New Roman" panose="02020603050405020304" pitchFamily="18" charset="0"/>
              </a:rPr>
              <a:t>【</a:t>
            </a:r>
            <a:r>
              <a:rPr lang="ja-JP" altLang="en-US" sz="1600" b="1" dirty="0" smtClean="0">
                <a:solidFill>
                  <a:srgbClr val="C00000"/>
                </a:solidFill>
                <a:cs typeface="Times New Roman" panose="02020603050405020304" pitchFamily="18" charset="0"/>
              </a:rPr>
              <a:t>組織</a:t>
            </a:r>
            <a:r>
              <a:rPr lang="en-US" altLang="ja-JP" sz="1600" b="1" spc="-700" dirty="0" smtClean="0">
                <a:solidFill>
                  <a:srgbClr val="C00000"/>
                </a:solidFill>
                <a:cs typeface="Times New Roman" panose="02020603050405020304" pitchFamily="18" charset="0"/>
              </a:rPr>
              <a:t>】</a:t>
            </a:r>
            <a:r>
              <a:rPr lang="ja-JP" altLang="en-US" sz="1600" b="1" spc="-700" dirty="0" smtClean="0">
                <a:solidFill>
                  <a:srgbClr val="C00000"/>
                </a:solidFill>
                <a:cs typeface="Times New Roman" panose="02020603050405020304" pitchFamily="18" charset="0"/>
              </a:rPr>
              <a:t>　</a:t>
            </a:r>
            <a:endParaRPr lang="en-US" altLang="ja-JP" sz="1600" b="1" spc="-700" dirty="0" smtClean="0">
              <a:solidFill>
                <a:srgbClr val="C00000"/>
              </a:solidFill>
              <a:cs typeface="Times New Roman" panose="02020603050405020304" pitchFamily="18" charset="0"/>
            </a:endParaRPr>
          </a:p>
          <a:p>
            <a:pPr marL="180000" indent="-180000" defTabSz="914400" fontAlgn="ctr">
              <a:defRPr/>
            </a:pPr>
            <a:r>
              <a:rPr lang="ja-JP" altLang="en-US" sz="1600" b="1" spc="-700" dirty="0">
                <a:solidFill>
                  <a:srgbClr val="C00000"/>
                </a:solidFill>
                <a:cs typeface="Times New Roman" panose="02020603050405020304" pitchFamily="18" charset="0"/>
              </a:rPr>
              <a:t>　</a:t>
            </a:r>
            <a:r>
              <a:rPr lang="ja-JP" altLang="en-US" sz="1600" b="1" spc="-700" dirty="0" smtClean="0">
                <a:solidFill>
                  <a:srgbClr val="C00000"/>
                </a:solidFill>
                <a:cs typeface="Times New Roman" panose="02020603050405020304" pitchFamily="18" charset="0"/>
              </a:rPr>
              <a:t>　</a:t>
            </a:r>
            <a:r>
              <a:rPr lang="ja-JP" altLang="en-US" sz="1600" b="1" dirty="0" smtClean="0">
                <a:solidFill>
                  <a:srgbClr val="C00000"/>
                </a:solidFill>
                <a:cs typeface="Times New Roman" panose="02020603050405020304" pitchFamily="18" charset="0"/>
              </a:rPr>
              <a:t>の連携</a:t>
            </a:r>
            <a:endParaRPr lang="en-US" altLang="ja-JP" sz="1600" b="1" dirty="0" smtClean="0">
              <a:solidFill>
                <a:srgbClr val="C00000"/>
              </a:solidFill>
              <a:cs typeface="Times New Roman" panose="02020603050405020304" pitchFamily="18" charset="0"/>
            </a:endParaRPr>
          </a:p>
          <a:p>
            <a:pPr marL="180000" indent="-180000" defTabSz="914400" fontAlgn="ctr">
              <a:spcBef>
                <a:spcPts val="400"/>
              </a:spcBef>
              <a:buClr>
                <a:prstClr val="black"/>
              </a:buClr>
              <a:buFont typeface="Wingdings" panose="05000000000000000000" pitchFamily="2" charset="2"/>
              <a:buChar char="l"/>
              <a:defRPr/>
            </a:pPr>
            <a:r>
              <a:rPr lang="ja-JP" altLang="en-US" sz="1600" b="1" dirty="0" smtClean="0">
                <a:solidFill>
                  <a:srgbClr val="C00000"/>
                </a:solidFill>
                <a:cs typeface="Times New Roman" panose="02020603050405020304" pitchFamily="18" charset="0"/>
              </a:rPr>
              <a:t>課題</a:t>
            </a:r>
            <a:r>
              <a:rPr lang="ja-JP" altLang="en-US" sz="1600" b="1" dirty="0">
                <a:solidFill>
                  <a:srgbClr val="C00000"/>
                </a:solidFill>
                <a:cs typeface="Times New Roman" panose="02020603050405020304" pitchFamily="18" charset="0"/>
              </a:rPr>
              <a:t>探求や基礎研究</a:t>
            </a:r>
            <a:r>
              <a:rPr lang="ja-JP" altLang="en-US" sz="1600" b="1" dirty="0" smtClean="0">
                <a:solidFill>
                  <a:srgbClr val="C00000"/>
                </a:solidFill>
                <a:cs typeface="Times New Roman" panose="02020603050405020304" pitchFamily="18" charset="0"/>
              </a:rPr>
              <a:t>の段階</a:t>
            </a:r>
            <a:r>
              <a:rPr lang="ja-JP" altLang="en-US" sz="1600" b="1" dirty="0">
                <a:solidFill>
                  <a:srgbClr val="C00000"/>
                </a:solidFill>
                <a:cs typeface="Times New Roman" panose="02020603050405020304" pitchFamily="18" charset="0"/>
              </a:rPr>
              <a:t>からの共</a:t>
            </a:r>
            <a:r>
              <a:rPr lang="ja-JP" altLang="en-US" sz="1600" b="1" dirty="0" smtClean="0">
                <a:solidFill>
                  <a:srgbClr val="C00000"/>
                </a:solidFill>
                <a:cs typeface="Times New Roman" panose="02020603050405020304" pitchFamily="18" charset="0"/>
              </a:rPr>
              <a:t>創</a:t>
            </a:r>
            <a:endParaRPr lang="ja-JP" altLang="en-US" sz="1600" b="1" dirty="0">
              <a:solidFill>
                <a:srgbClr val="C00000"/>
              </a:solidFill>
              <a:cs typeface="Times New Roman" panose="02020603050405020304" pitchFamily="18" charset="0"/>
            </a:endParaRPr>
          </a:p>
        </p:txBody>
      </p:sp>
      <p:sp>
        <p:nvSpPr>
          <p:cNvPr id="386" name="フリーフォーム 385"/>
          <p:cNvSpPr/>
          <p:nvPr/>
        </p:nvSpPr>
        <p:spPr>
          <a:xfrm>
            <a:off x="2123212" y="1996064"/>
            <a:ext cx="3344861" cy="1870633"/>
          </a:xfrm>
          <a:custGeom>
            <a:avLst/>
            <a:gdLst>
              <a:gd name="connsiteX0" fmla="*/ 1645952 w 3344861"/>
              <a:gd name="connsiteY0" fmla="*/ 0 h 1870633"/>
              <a:gd name="connsiteX1" fmla="*/ 1645952 w 3344861"/>
              <a:gd name="connsiteY1" fmla="*/ 57700 h 1870633"/>
              <a:gd name="connsiteX2" fmla="*/ 1575529 w 3344861"/>
              <a:gd name="connsiteY2" fmla="*/ 71121 h 1870633"/>
              <a:gd name="connsiteX3" fmla="*/ 240774 w 3344861"/>
              <a:gd name="connsiteY3" fmla="*/ 741754 h 1870633"/>
              <a:gd name="connsiteX4" fmla="*/ 2834587 w 3344861"/>
              <a:gd name="connsiteY4" fmla="*/ 1288149 h 1870633"/>
              <a:gd name="connsiteX5" fmla="*/ 2841398 w 3344861"/>
              <a:gd name="connsiteY5" fmla="*/ 1073035 h 1870633"/>
              <a:gd name="connsiteX6" fmla="*/ 3344861 w 3344861"/>
              <a:gd name="connsiteY6" fmla="*/ 1481993 h 1870633"/>
              <a:gd name="connsiteX7" fmla="*/ 2841402 w 3344861"/>
              <a:gd name="connsiteY7" fmla="*/ 1870633 h 1870633"/>
              <a:gd name="connsiteX8" fmla="*/ 2832736 w 3344861"/>
              <a:gd name="connsiteY8" fmla="*/ 1612466 h 1870633"/>
              <a:gd name="connsiteX9" fmla="*/ 14 w 3344861"/>
              <a:gd name="connsiteY9" fmla="*/ 753181 h 1870633"/>
              <a:gd name="connsiteX10" fmla="*/ 1632999 w 3344861"/>
              <a:gd name="connsiteY10" fmla="*/ 1680 h 1870633"/>
              <a:gd name="connsiteX11" fmla="*/ 1645952 w 3344861"/>
              <a:gd name="connsiteY11" fmla="*/ 0 h 187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44861" h="1870633">
                <a:moveTo>
                  <a:pt x="1645952" y="0"/>
                </a:moveTo>
                <a:lnTo>
                  <a:pt x="1645952" y="57700"/>
                </a:lnTo>
                <a:lnTo>
                  <a:pt x="1575529" y="71121"/>
                </a:lnTo>
                <a:cubicBezTo>
                  <a:pt x="777678" y="235289"/>
                  <a:pt x="225569" y="474262"/>
                  <a:pt x="240774" y="741754"/>
                </a:cubicBezTo>
                <a:cubicBezTo>
                  <a:pt x="265101" y="1169742"/>
                  <a:pt x="1780220" y="1286819"/>
                  <a:pt x="2834587" y="1288149"/>
                </a:cubicBezTo>
                <a:cubicBezTo>
                  <a:pt x="2836856" y="1216444"/>
                  <a:pt x="2839129" y="1144740"/>
                  <a:pt x="2841398" y="1073035"/>
                </a:cubicBezTo>
                <a:lnTo>
                  <a:pt x="3344861" y="1481993"/>
                </a:lnTo>
                <a:lnTo>
                  <a:pt x="2841402" y="1870633"/>
                </a:lnTo>
                <a:cubicBezTo>
                  <a:pt x="2838515" y="1784578"/>
                  <a:pt x="2835624" y="1698521"/>
                  <a:pt x="2832736" y="1612466"/>
                </a:cubicBezTo>
                <a:cubicBezTo>
                  <a:pt x="1149562" y="1602829"/>
                  <a:pt x="-4640" y="1283599"/>
                  <a:pt x="14" y="753181"/>
                </a:cubicBezTo>
                <a:cubicBezTo>
                  <a:pt x="3213" y="388519"/>
                  <a:pt x="631066" y="144994"/>
                  <a:pt x="1632999" y="1680"/>
                </a:cubicBezTo>
                <a:lnTo>
                  <a:pt x="1645952" y="0"/>
                </a:lnTo>
                <a:close/>
              </a:path>
            </a:pathLst>
          </a:custGeom>
          <a:gradFill>
            <a:gsLst>
              <a:gs pos="0">
                <a:srgbClr val="C09200"/>
              </a:gs>
              <a:gs pos="50000">
                <a:srgbClr val="FFC000"/>
              </a:gs>
              <a:gs pos="100000">
                <a:srgbClr val="FFC000"/>
              </a:gs>
            </a:gsLst>
            <a:lin ang="5400000" scaled="1"/>
          </a:gradFill>
          <a:ln w="12700" cap="flat" cmpd="sng" algn="ctr">
            <a:noFill/>
            <a:prstDash val="solid"/>
            <a:miter lim="800000"/>
          </a:ln>
          <a:effectLst>
            <a:glow rad="63500">
              <a:srgbClr val="FFFF99">
                <a:alpha val="25000"/>
              </a:srgbClr>
            </a:glow>
            <a:outerShdw blurRad="25400" dist="38100" dir="2700000" algn="ctr" rotWithShape="0">
              <a:srgbClr val="000000">
                <a:alpha val="67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387" name="フリーフォーム 386"/>
          <p:cNvSpPr/>
          <p:nvPr/>
        </p:nvSpPr>
        <p:spPr>
          <a:xfrm rot="10800000">
            <a:off x="3390648" y="1634141"/>
            <a:ext cx="3480573" cy="1931612"/>
          </a:xfrm>
          <a:custGeom>
            <a:avLst/>
            <a:gdLst>
              <a:gd name="connsiteX0" fmla="*/ 2956687 w 3480573"/>
              <a:gd name="connsiteY0" fmla="*/ 1931612 h 1931612"/>
              <a:gd name="connsiteX1" fmla="*/ 2947670 w 3480573"/>
              <a:gd name="connsiteY1" fmla="*/ 1660904 h 1931612"/>
              <a:gd name="connsiteX2" fmla="*/ 15 w 3480573"/>
              <a:gd name="connsiteY2" fmla="*/ 759880 h 1931612"/>
              <a:gd name="connsiteX3" fmla="*/ 1508396 w 3480573"/>
              <a:gd name="connsiteY3" fmla="*/ 1288 h 1931612"/>
              <a:gd name="connsiteX4" fmla="*/ 1516754 w 3480573"/>
              <a:gd name="connsiteY4" fmla="*/ 0 h 1931612"/>
              <a:gd name="connsiteX5" fmla="*/ 1403148 w 3480573"/>
              <a:gd name="connsiteY5" fmla="*/ 87697 h 1931612"/>
              <a:gd name="connsiteX6" fmla="*/ 1412732 w 3480573"/>
              <a:gd name="connsiteY6" fmla="*/ 95482 h 1931612"/>
              <a:gd name="connsiteX7" fmla="*/ 1383882 w 3480573"/>
              <a:gd name="connsiteY7" fmla="*/ 102156 h 1931612"/>
              <a:gd name="connsiteX8" fmla="*/ 250544 w 3480573"/>
              <a:gd name="connsiteY8" fmla="*/ 747897 h 1931612"/>
              <a:gd name="connsiteX9" fmla="*/ 2949596 w 3480573"/>
              <a:gd name="connsiteY9" fmla="*/ 1320834 h 1931612"/>
              <a:gd name="connsiteX10" fmla="*/ 2956683 w 3480573"/>
              <a:gd name="connsiteY10" fmla="*/ 1095270 h 1931612"/>
              <a:gd name="connsiteX11" fmla="*/ 3480573 w 3480573"/>
              <a:gd name="connsiteY11" fmla="*/ 1524093 h 1931612"/>
              <a:gd name="connsiteX12" fmla="*/ 2956687 w 3480573"/>
              <a:gd name="connsiteY12" fmla="*/ 1931612 h 1931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80573" h="1931612">
                <a:moveTo>
                  <a:pt x="2956687" y="1931612"/>
                </a:moveTo>
                <a:cubicBezTo>
                  <a:pt x="2953683" y="1841377"/>
                  <a:pt x="2950674" y="1751139"/>
                  <a:pt x="2947670" y="1660904"/>
                </a:cubicBezTo>
                <a:cubicBezTo>
                  <a:pt x="1196204" y="1650800"/>
                  <a:pt x="-4827" y="1316062"/>
                  <a:pt x="15" y="759880"/>
                </a:cubicBezTo>
                <a:cubicBezTo>
                  <a:pt x="3136" y="401404"/>
                  <a:pt x="577544" y="154566"/>
                  <a:pt x="1508396" y="1288"/>
                </a:cubicBezTo>
                <a:lnTo>
                  <a:pt x="1516754" y="0"/>
                </a:lnTo>
                <a:lnTo>
                  <a:pt x="1403148" y="87697"/>
                </a:lnTo>
                <a:lnTo>
                  <a:pt x="1412732" y="95482"/>
                </a:lnTo>
                <a:lnTo>
                  <a:pt x="1383882" y="102156"/>
                </a:lnTo>
                <a:cubicBezTo>
                  <a:pt x="693812" y="270417"/>
                  <a:pt x="236403" y="497212"/>
                  <a:pt x="250544" y="747897"/>
                </a:cubicBezTo>
                <a:cubicBezTo>
                  <a:pt x="275858" y="1196675"/>
                  <a:pt x="1852450" y="1319439"/>
                  <a:pt x="2949596" y="1320834"/>
                </a:cubicBezTo>
                <a:cubicBezTo>
                  <a:pt x="2951957" y="1245645"/>
                  <a:pt x="2954322" y="1170459"/>
                  <a:pt x="2956683" y="1095270"/>
                </a:cubicBezTo>
                <a:lnTo>
                  <a:pt x="3480573" y="1524093"/>
                </a:lnTo>
                <a:lnTo>
                  <a:pt x="2956687" y="1931612"/>
                </a:lnTo>
                <a:close/>
              </a:path>
            </a:pathLst>
          </a:custGeom>
          <a:gradFill>
            <a:gsLst>
              <a:gs pos="0">
                <a:srgbClr val="0085C6"/>
              </a:gs>
              <a:gs pos="50000">
                <a:srgbClr val="66CCFF"/>
              </a:gs>
              <a:gs pos="100000">
                <a:srgbClr val="66CCFF"/>
              </a:gs>
            </a:gsLst>
            <a:lin ang="5400000" scaled="1"/>
          </a:gradFill>
          <a:ln w="12700" cap="flat" cmpd="sng" algn="ctr">
            <a:noFill/>
            <a:prstDash val="solid"/>
            <a:miter lim="800000"/>
          </a:ln>
          <a:effectLst>
            <a:glow rad="25400">
              <a:srgbClr val="FFFF99">
                <a:alpha val="25000"/>
              </a:srgbClr>
            </a:glow>
            <a:outerShdw blurRad="25400" dist="38100" dir="2700000" algn="ctr" rotWithShape="0">
              <a:srgbClr val="000000">
                <a:alpha val="67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dirty="0">
              <a:ln>
                <a:noFill/>
              </a:ln>
              <a:solidFill>
                <a:prstClr val="white"/>
              </a:solidFill>
              <a:effectLst/>
              <a:uLnTx/>
              <a:uFillTx/>
              <a:latin typeface="メイリオ"/>
              <a:ea typeface="メイリオ"/>
              <a:cs typeface="+mn-cs"/>
            </a:endParaRPr>
          </a:p>
        </p:txBody>
      </p:sp>
      <p:sp>
        <p:nvSpPr>
          <p:cNvPr id="388" name="テキスト ボックス 387"/>
          <p:cNvSpPr txBox="1"/>
          <p:nvPr/>
        </p:nvSpPr>
        <p:spPr>
          <a:xfrm>
            <a:off x="2771999" y="2086464"/>
            <a:ext cx="684000" cy="359124"/>
          </a:xfrm>
          <a:prstGeom prst="ellipse">
            <a:avLst/>
          </a:prstGeom>
          <a:solidFill>
            <a:sysClr val="window" lastClr="FFFFFF"/>
          </a:solidFill>
          <a:ln w="28575">
            <a:solidFill>
              <a:srgbClr val="DC4418">
                <a:lumMod val="60000"/>
                <a:lumOff val="40000"/>
              </a:srgbClr>
            </a:solidFill>
          </a:ln>
        </p:spPr>
        <p:txBody>
          <a:bodyPr wrap="none" lIns="0" tIns="3600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150" normalizeH="0" baseline="0" noProof="0" dirty="0" smtClean="0">
                <a:ln>
                  <a:noFill/>
                </a:ln>
                <a:solidFill>
                  <a:prstClr val="black"/>
                </a:solidFill>
                <a:effectLst/>
                <a:uLnTx/>
                <a:uFillTx/>
              </a:rPr>
              <a:t>人材</a:t>
            </a:r>
            <a:endParaRPr kumimoji="0" lang="ja-JP" altLang="en-US" sz="1200" b="1" i="0" u="none" strike="noStrike" kern="0" cap="none" spc="150" normalizeH="0" baseline="0" noProof="0" dirty="0">
              <a:ln>
                <a:noFill/>
              </a:ln>
              <a:solidFill>
                <a:prstClr val="black"/>
              </a:solidFill>
              <a:effectLst/>
              <a:uLnTx/>
              <a:uFillTx/>
            </a:endParaRPr>
          </a:p>
        </p:txBody>
      </p:sp>
      <p:sp>
        <p:nvSpPr>
          <p:cNvPr id="389" name="テキスト ボックス 388"/>
          <p:cNvSpPr txBox="1"/>
          <p:nvPr/>
        </p:nvSpPr>
        <p:spPr>
          <a:xfrm>
            <a:off x="2208538" y="2533989"/>
            <a:ext cx="1116000" cy="448905"/>
          </a:xfrm>
          <a:prstGeom prst="ellipse">
            <a:avLst/>
          </a:prstGeom>
          <a:solidFill>
            <a:sysClr val="window" lastClr="FFFFFF"/>
          </a:solidFill>
          <a:ln w="19050">
            <a:solidFill>
              <a:srgbClr val="DC4418">
                <a:lumMod val="60000"/>
                <a:lumOff val="40000"/>
              </a:srgbClr>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100" normalizeH="0" baseline="0" noProof="0" dirty="0" smtClean="0">
                <a:ln>
                  <a:noFill/>
                </a:ln>
                <a:solidFill>
                  <a:prstClr val="black"/>
                </a:solidFill>
                <a:effectLst/>
                <a:uLnTx/>
                <a:uFillTx/>
              </a:rPr>
              <a:t>クロス</a:t>
            </a:r>
            <a:endParaRPr kumimoji="0" lang="en-US" altLang="ja-JP" sz="1000" b="1" i="0" u="none" strike="noStrike" kern="0" cap="none" spc="-10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100" normalizeH="0" baseline="0" noProof="0" dirty="0" smtClean="0">
                <a:ln>
                  <a:noFill/>
                </a:ln>
                <a:solidFill>
                  <a:prstClr val="black"/>
                </a:solidFill>
                <a:effectLst/>
                <a:uLnTx/>
                <a:uFillTx/>
              </a:rPr>
              <a:t>アポイントメント</a:t>
            </a:r>
            <a:endParaRPr kumimoji="0" lang="ja-JP" altLang="en-US" sz="1000" b="1" i="0" u="none" strike="noStrike" kern="0" cap="none" spc="-100" normalizeH="0" baseline="0" noProof="0" dirty="0">
              <a:ln>
                <a:noFill/>
              </a:ln>
              <a:solidFill>
                <a:prstClr val="black"/>
              </a:solidFill>
              <a:effectLst/>
              <a:uLnTx/>
              <a:uFillTx/>
            </a:endParaRPr>
          </a:p>
        </p:txBody>
      </p:sp>
      <p:sp>
        <p:nvSpPr>
          <p:cNvPr id="390" name="テキスト ボックス 389"/>
          <p:cNvSpPr txBox="1"/>
          <p:nvPr/>
        </p:nvSpPr>
        <p:spPr>
          <a:xfrm>
            <a:off x="2780524" y="3051858"/>
            <a:ext cx="756000" cy="359124"/>
          </a:xfrm>
          <a:prstGeom prst="ellipse">
            <a:avLst/>
          </a:prstGeom>
          <a:solidFill>
            <a:sysClr val="window" lastClr="FFFFFF"/>
          </a:solidFill>
          <a:ln w="19050">
            <a:solidFill>
              <a:srgbClr val="DC4418">
                <a:lumMod val="60000"/>
                <a:lumOff val="40000"/>
              </a:srgbClr>
            </a:solidFill>
          </a:ln>
        </p:spPr>
        <p:txBody>
          <a:bodyPr wrap="none" lIns="0" tIns="3600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smtClean="0">
                <a:ln>
                  <a:noFill/>
                </a:ln>
                <a:solidFill>
                  <a:prstClr val="black"/>
                </a:solidFill>
                <a:effectLst/>
                <a:uLnTx/>
                <a:uFillTx/>
              </a:rPr>
              <a:t>研究資金</a:t>
            </a:r>
            <a:endParaRPr kumimoji="0" lang="ja-JP" altLang="en-US" sz="1200" b="1" i="0" u="none" strike="noStrike" kern="0" cap="none" spc="0" normalizeH="0" baseline="0" noProof="0" dirty="0">
              <a:ln>
                <a:noFill/>
              </a:ln>
              <a:solidFill>
                <a:prstClr val="black"/>
              </a:solidFill>
              <a:effectLst/>
              <a:uLnTx/>
              <a:uFillTx/>
            </a:endParaRPr>
          </a:p>
        </p:txBody>
      </p:sp>
      <p:sp>
        <p:nvSpPr>
          <p:cNvPr id="391" name="テキスト ボックス 390"/>
          <p:cNvSpPr txBox="1"/>
          <p:nvPr/>
        </p:nvSpPr>
        <p:spPr>
          <a:xfrm>
            <a:off x="3593423" y="3138865"/>
            <a:ext cx="684000" cy="359124"/>
          </a:xfrm>
          <a:prstGeom prst="ellipse">
            <a:avLst/>
          </a:prstGeom>
          <a:solidFill>
            <a:sysClr val="window" lastClr="FFFFFF"/>
          </a:solidFill>
          <a:ln w="19050">
            <a:solidFill>
              <a:srgbClr val="DC4418">
                <a:lumMod val="60000"/>
                <a:lumOff val="40000"/>
              </a:srgbClr>
            </a:solidFill>
          </a:ln>
        </p:spPr>
        <p:txBody>
          <a:bodyPr wrap="none" lIns="0" tIns="3600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150" normalizeH="0" baseline="0" noProof="0" dirty="0">
                <a:ln>
                  <a:noFill/>
                </a:ln>
                <a:solidFill>
                  <a:prstClr val="black"/>
                </a:solidFill>
                <a:effectLst/>
                <a:uLnTx/>
                <a:uFillTx/>
              </a:rPr>
              <a:t>寄附</a:t>
            </a:r>
          </a:p>
        </p:txBody>
      </p:sp>
      <p:sp>
        <p:nvSpPr>
          <p:cNvPr id="392" name="テキスト ボックス 391"/>
          <p:cNvSpPr txBox="1"/>
          <p:nvPr/>
        </p:nvSpPr>
        <p:spPr>
          <a:xfrm>
            <a:off x="5056797" y="1911378"/>
            <a:ext cx="1116000" cy="448905"/>
          </a:xfrm>
          <a:prstGeom prst="ellipse">
            <a:avLst/>
          </a:prstGeom>
          <a:solidFill>
            <a:sysClr val="window" lastClr="FFFFFF"/>
          </a:solidFill>
          <a:ln w="19050">
            <a:solidFill>
              <a:srgbClr val="055DCD">
                <a:lumMod val="75000"/>
              </a:srgbClr>
            </a:solidFill>
          </a:ln>
        </p:spPr>
        <p:txBody>
          <a:bodyPr wrap="none" lIns="0" tIns="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100" normalizeH="0" baseline="0" noProof="0" dirty="0" smtClean="0">
                <a:ln>
                  <a:noFill/>
                </a:ln>
                <a:solidFill>
                  <a:prstClr val="black"/>
                </a:solidFill>
                <a:effectLst/>
                <a:uLnTx/>
                <a:uFillTx/>
              </a:rPr>
              <a:t>クロス</a:t>
            </a:r>
            <a:endParaRPr kumimoji="0" lang="en-US" altLang="ja-JP" sz="1000" b="1" i="0" u="none" strike="noStrike" kern="0" cap="none" spc="-100" normalizeH="0" baseline="0" noProof="0" dirty="0" smtClean="0">
              <a:ln>
                <a:noFill/>
              </a:ln>
              <a:solidFill>
                <a:prstClr val="black"/>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000" b="1" i="0" u="none" strike="noStrike" kern="0" cap="none" spc="-100" normalizeH="0" baseline="0" noProof="0" dirty="0" smtClean="0">
                <a:ln>
                  <a:noFill/>
                </a:ln>
                <a:solidFill>
                  <a:prstClr val="black"/>
                </a:solidFill>
                <a:effectLst/>
                <a:uLnTx/>
                <a:uFillTx/>
              </a:rPr>
              <a:t>アポイントメント</a:t>
            </a:r>
            <a:endParaRPr kumimoji="0" lang="ja-JP" altLang="en-US" sz="1000" b="1" i="0" u="none" strike="noStrike" kern="0" cap="none" spc="-100" normalizeH="0" baseline="0" noProof="0" dirty="0">
              <a:ln>
                <a:noFill/>
              </a:ln>
              <a:solidFill>
                <a:prstClr val="black"/>
              </a:solidFill>
              <a:effectLst/>
              <a:uLnTx/>
              <a:uFillTx/>
            </a:endParaRPr>
          </a:p>
        </p:txBody>
      </p:sp>
      <p:sp>
        <p:nvSpPr>
          <p:cNvPr id="393" name="テキスト ボックス 392"/>
          <p:cNvSpPr txBox="1"/>
          <p:nvPr/>
        </p:nvSpPr>
        <p:spPr>
          <a:xfrm>
            <a:off x="5816592" y="2381943"/>
            <a:ext cx="684000" cy="359124"/>
          </a:xfrm>
          <a:prstGeom prst="ellipse">
            <a:avLst/>
          </a:prstGeom>
          <a:solidFill>
            <a:sysClr val="window" lastClr="FFFFFF"/>
          </a:solidFill>
          <a:ln w="28575">
            <a:solidFill>
              <a:srgbClr val="055DCD">
                <a:lumMod val="75000"/>
              </a:srgbClr>
            </a:solidFill>
          </a:ln>
        </p:spPr>
        <p:txBody>
          <a:bodyPr wrap="none" lIns="0" tIns="36000" rIns="0" b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150" normalizeH="0" baseline="0" noProof="0" dirty="0" smtClean="0">
                <a:ln>
                  <a:noFill/>
                </a:ln>
                <a:solidFill>
                  <a:prstClr val="black"/>
                </a:solidFill>
                <a:effectLst/>
                <a:uLnTx/>
                <a:uFillTx/>
              </a:rPr>
              <a:t>人材</a:t>
            </a:r>
            <a:endParaRPr kumimoji="0" lang="ja-JP" altLang="en-US" sz="1200" b="1" i="0" u="none" strike="noStrike" kern="0" cap="none" spc="15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463154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1450181" y="932684"/>
            <a:ext cx="6200775" cy="540000"/>
          </a:xfrm>
          <a:prstGeom prst="roundRect">
            <a:avLst>
              <a:gd name="adj" fmla="val 50000"/>
            </a:avLst>
          </a:prstGeom>
        </p:spPr>
        <p:style>
          <a:lnRef idx="1">
            <a:schemeClr val="accent4"/>
          </a:lnRef>
          <a:fillRef idx="3">
            <a:schemeClr val="accent4"/>
          </a:fillRef>
          <a:effectRef idx="2">
            <a:schemeClr val="accent4"/>
          </a:effectRef>
          <a:fontRef idx="minor">
            <a:schemeClr val="lt1"/>
          </a:fontRef>
        </p:style>
        <p:txBody>
          <a:bodyPr wrap="square" lIns="0" tIns="90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共</a:t>
            </a:r>
            <a:r>
              <a:rPr kumimoji="1" lang="ja-JP" altLang="en-US" sz="24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創</a:t>
            </a:r>
            <a:r>
              <a:rPr kumimoji="1" lang="en-US" altLang="ja-JP" sz="24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(Co-creation)</a:t>
            </a:r>
            <a:r>
              <a:rPr kumimoji="1" lang="ja-JP" altLang="en-US" sz="2400" b="1" i="0" u="none" strike="noStrike" kern="1200" cap="none" spc="-120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24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する大学へ変革</a:t>
            </a:r>
            <a:endParaRPr kumimoji="1" lang="ja-JP" altLang="en-US" sz="18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33" name="正方形/長方形 32"/>
          <p:cNvSpPr/>
          <p:nvPr/>
        </p:nvSpPr>
        <p:spPr>
          <a:xfrm>
            <a:off x="0" y="1713218"/>
            <a:ext cx="9144000" cy="445208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4" name="上矢印 2"/>
          <p:cNvSpPr/>
          <p:nvPr/>
        </p:nvSpPr>
        <p:spPr>
          <a:xfrm>
            <a:off x="342900" y="1504950"/>
            <a:ext cx="8467388" cy="4660354"/>
          </a:xfrm>
          <a:custGeom>
            <a:avLst/>
            <a:gdLst>
              <a:gd name="connsiteX0" fmla="*/ 0 w 8877457"/>
              <a:gd name="connsiteY0" fmla="*/ 2986008 h 5972016"/>
              <a:gd name="connsiteX1" fmla="*/ 4438729 w 8877457"/>
              <a:gd name="connsiteY1" fmla="*/ 0 h 5972016"/>
              <a:gd name="connsiteX2" fmla="*/ 8877457 w 8877457"/>
              <a:gd name="connsiteY2" fmla="*/ 2986008 h 5972016"/>
              <a:gd name="connsiteX3" fmla="*/ 6658093 w 8877457"/>
              <a:gd name="connsiteY3" fmla="*/ 2986008 h 5972016"/>
              <a:gd name="connsiteX4" fmla="*/ 6658093 w 8877457"/>
              <a:gd name="connsiteY4" fmla="*/ 5972016 h 5972016"/>
              <a:gd name="connsiteX5" fmla="*/ 2219364 w 8877457"/>
              <a:gd name="connsiteY5" fmla="*/ 5972016 h 5972016"/>
              <a:gd name="connsiteX6" fmla="*/ 2219364 w 8877457"/>
              <a:gd name="connsiteY6" fmla="*/ 2986008 h 5972016"/>
              <a:gd name="connsiteX7" fmla="*/ 0 w 8877457"/>
              <a:gd name="connsiteY7" fmla="*/ 2986008 h 5972016"/>
              <a:gd name="connsiteX0" fmla="*/ 0 w 8877457"/>
              <a:gd name="connsiteY0" fmla="*/ 2986008 h 5972016"/>
              <a:gd name="connsiteX1" fmla="*/ 4438729 w 8877457"/>
              <a:gd name="connsiteY1" fmla="*/ 0 h 5972016"/>
              <a:gd name="connsiteX2" fmla="*/ 8877457 w 8877457"/>
              <a:gd name="connsiteY2" fmla="*/ 2986008 h 5972016"/>
              <a:gd name="connsiteX3" fmla="*/ 6658093 w 8877457"/>
              <a:gd name="connsiteY3" fmla="*/ 2986008 h 5972016"/>
              <a:gd name="connsiteX4" fmla="*/ 6658093 w 8877457"/>
              <a:gd name="connsiteY4" fmla="*/ 5972016 h 5972016"/>
              <a:gd name="connsiteX5" fmla="*/ 27707 w 8877457"/>
              <a:gd name="connsiteY5" fmla="*/ 5972016 h 5972016"/>
              <a:gd name="connsiteX6" fmla="*/ 2219364 w 8877457"/>
              <a:gd name="connsiteY6" fmla="*/ 2986008 h 5972016"/>
              <a:gd name="connsiteX7" fmla="*/ 0 w 8877457"/>
              <a:gd name="connsiteY7" fmla="*/ 2986008 h 5972016"/>
              <a:gd name="connsiteX0" fmla="*/ 0 w 8877457"/>
              <a:gd name="connsiteY0" fmla="*/ 2986008 h 5972016"/>
              <a:gd name="connsiteX1" fmla="*/ 4438729 w 8877457"/>
              <a:gd name="connsiteY1" fmla="*/ 0 h 5972016"/>
              <a:gd name="connsiteX2" fmla="*/ 8877457 w 8877457"/>
              <a:gd name="connsiteY2" fmla="*/ 2986008 h 5972016"/>
              <a:gd name="connsiteX3" fmla="*/ 6658093 w 8877457"/>
              <a:gd name="connsiteY3" fmla="*/ 2986008 h 5972016"/>
              <a:gd name="connsiteX4" fmla="*/ 8857007 w 8877457"/>
              <a:gd name="connsiteY4" fmla="*/ 5957502 h 5972016"/>
              <a:gd name="connsiteX5" fmla="*/ 27707 w 8877457"/>
              <a:gd name="connsiteY5" fmla="*/ 5972016 h 5972016"/>
              <a:gd name="connsiteX6" fmla="*/ 2219364 w 8877457"/>
              <a:gd name="connsiteY6" fmla="*/ 2986008 h 5972016"/>
              <a:gd name="connsiteX7" fmla="*/ 0 w 8877457"/>
              <a:gd name="connsiteY7" fmla="*/ 2986008 h 5972016"/>
              <a:gd name="connsiteX0" fmla="*/ 0 w 8877457"/>
              <a:gd name="connsiteY0" fmla="*/ 2986008 h 5972016"/>
              <a:gd name="connsiteX1" fmla="*/ 4438729 w 8877457"/>
              <a:gd name="connsiteY1" fmla="*/ 0 h 5972016"/>
              <a:gd name="connsiteX2" fmla="*/ 8877457 w 8877457"/>
              <a:gd name="connsiteY2" fmla="*/ 2986008 h 5972016"/>
              <a:gd name="connsiteX3" fmla="*/ 6658093 w 8877457"/>
              <a:gd name="connsiteY3" fmla="*/ 2986008 h 5972016"/>
              <a:gd name="connsiteX4" fmla="*/ 8857007 w 8877457"/>
              <a:gd name="connsiteY4" fmla="*/ 5957502 h 5972016"/>
              <a:gd name="connsiteX5" fmla="*/ 27707 w 8877457"/>
              <a:gd name="connsiteY5" fmla="*/ 5972016 h 5972016"/>
              <a:gd name="connsiteX6" fmla="*/ 2219364 w 8877457"/>
              <a:gd name="connsiteY6" fmla="*/ 2986008 h 5972016"/>
              <a:gd name="connsiteX7" fmla="*/ 0 w 8877457"/>
              <a:gd name="connsiteY7" fmla="*/ 2986008 h 5972016"/>
              <a:gd name="connsiteX0" fmla="*/ 0 w 8877457"/>
              <a:gd name="connsiteY0" fmla="*/ 2986008 h 5972016"/>
              <a:gd name="connsiteX1" fmla="*/ 4438729 w 8877457"/>
              <a:gd name="connsiteY1" fmla="*/ 0 h 5972016"/>
              <a:gd name="connsiteX2" fmla="*/ 8877457 w 8877457"/>
              <a:gd name="connsiteY2" fmla="*/ 2986008 h 5972016"/>
              <a:gd name="connsiteX3" fmla="*/ 6658093 w 8877457"/>
              <a:gd name="connsiteY3" fmla="*/ 2986008 h 5972016"/>
              <a:gd name="connsiteX4" fmla="*/ 8857007 w 8877457"/>
              <a:gd name="connsiteY4" fmla="*/ 5957502 h 5972016"/>
              <a:gd name="connsiteX5" fmla="*/ 27707 w 8877457"/>
              <a:gd name="connsiteY5" fmla="*/ 5972016 h 5972016"/>
              <a:gd name="connsiteX6" fmla="*/ 2219364 w 8877457"/>
              <a:gd name="connsiteY6" fmla="*/ 2986008 h 5972016"/>
              <a:gd name="connsiteX7" fmla="*/ 0 w 8877457"/>
              <a:gd name="connsiteY7" fmla="*/ 2986008 h 5972016"/>
              <a:gd name="connsiteX0" fmla="*/ 0 w 8877457"/>
              <a:gd name="connsiteY0" fmla="*/ 2986008 h 5972016"/>
              <a:gd name="connsiteX1" fmla="*/ 4438729 w 8877457"/>
              <a:gd name="connsiteY1" fmla="*/ 0 h 5972016"/>
              <a:gd name="connsiteX2" fmla="*/ 8877457 w 8877457"/>
              <a:gd name="connsiteY2" fmla="*/ 2986008 h 5972016"/>
              <a:gd name="connsiteX3" fmla="*/ 6658093 w 8877457"/>
              <a:gd name="connsiteY3" fmla="*/ 2986008 h 5972016"/>
              <a:gd name="connsiteX4" fmla="*/ 8857007 w 8877457"/>
              <a:gd name="connsiteY4" fmla="*/ 5972016 h 5972016"/>
              <a:gd name="connsiteX5" fmla="*/ 27707 w 8877457"/>
              <a:gd name="connsiteY5" fmla="*/ 5972016 h 5972016"/>
              <a:gd name="connsiteX6" fmla="*/ 2219364 w 8877457"/>
              <a:gd name="connsiteY6" fmla="*/ 2986008 h 5972016"/>
              <a:gd name="connsiteX7" fmla="*/ 0 w 8877457"/>
              <a:gd name="connsiteY7" fmla="*/ 2986008 h 5972016"/>
              <a:gd name="connsiteX0" fmla="*/ 0 w 8857007"/>
              <a:gd name="connsiteY0" fmla="*/ 2986008 h 5972016"/>
              <a:gd name="connsiteX1" fmla="*/ 4438729 w 8857007"/>
              <a:gd name="connsiteY1" fmla="*/ 0 h 5972016"/>
              <a:gd name="connsiteX2" fmla="*/ 5016657 w 8857007"/>
              <a:gd name="connsiteY2" fmla="*/ 612922 h 5972016"/>
              <a:gd name="connsiteX3" fmla="*/ 6658093 w 8857007"/>
              <a:gd name="connsiteY3" fmla="*/ 2986008 h 5972016"/>
              <a:gd name="connsiteX4" fmla="*/ 8857007 w 8857007"/>
              <a:gd name="connsiteY4" fmla="*/ 5972016 h 5972016"/>
              <a:gd name="connsiteX5" fmla="*/ 27707 w 8857007"/>
              <a:gd name="connsiteY5" fmla="*/ 5972016 h 5972016"/>
              <a:gd name="connsiteX6" fmla="*/ 2219364 w 8857007"/>
              <a:gd name="connsiteY6" fmla="*/ 2986008 h 5972016"/>
              <a:gd name="connsiteX7" fmla="*/ 0 w 8857007"/>
              <a:gd name="connsiteY7" fmla="*/ 2986008 h 5972016"/>
              <a:gd name="connsiteX0" fmla="*/ 0 w 8857007"/>
              <a:gd name="connsiteY0" fmla="*/ 2986008 h 5972016"/>
              <a:gd name="connsiteX1" fmla="*/ 4438729 w 8857007"/>
              <a:gd name="connsiteY1" fmla="*/ 0 h 5972016"/>
              <a:gd name="connsiteX2" fmla="*/ 5016657 w 8857007"/>
              <a:gd name="connsiteY2" fmla="*/ 612922 h 5972016"/>
              <a:gd name="connsiteX3" fmla="*/ 4676893 w 8857007"/>
              <a:gd name="connsiteY3" fmla="*/ 620180 h 5972016"/>
              <a:gd name="connsiteX4" fmla="*/ 8857007 w 8857007"/>
              <a:gd name="connsiteY4" fmla="*/ 5972016 h 5972016"/>
              <a:gd name="connsiteX5" fmla="*/ 27707 w 8857007"/>
              <a:gd name="connsiteY5" fmla="*/ 5972016 h 5972016"/>
              <a:gd name="connsiteX6" fmla="*/ 2219364 w 8857007"/>
              <a:gd name="connsiteY6" fmla="*/ 2986008 h 5972016"/>
              <a:gd name="connsiteX7" fmla="*/ 0 w 8857007"/>
              <a:gd name="connsiteY7" fmla="*/ 2986008 h 5972016"/>
              <a:gd name="connsiteX0" fmla="*/ 3833093 w 8829300"/>
              <a:gd name="connsiteY0" fmla="*/ 627437 h 5972016"/>
              <a:gd name="connsiteX1" fmla="*/ 4411022 w 8829300"/>
              <a:gd name="connsiteY1" fmla="*/ 0 h 5972016"/>
              <a:gd name="connsiteX2" fmla="*/ 4988950 w 8829300"/>
              <a:gd name="connsiteY2" fmla="*/ 612922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2191657 w 8829300"/>
              <a:gd name="connsiteY6" fmla="*/ 2986008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2922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2922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 name="connsiteX0" fmla="*/ 3833093 w 8829300"/>
              <a:gd name="connsiteY0" fmla="*/ 627437 h 5972016"/>
              <a:gd name="connsiteX1" fmla="*/ 4411022 w 8829300"/>
              <a:gd name="connsiteY1" fmla="*/ 0 h 5972016"/>
              <a:gd name="connsiteX2" fmla="*/ 4988950 w 8829300"/>
              <a:gd name="connsiteY2" fmla="*/ 616097 h 5972016"/>
              <a:gd name="connsiteX3" fmla="*/ 4649186 w 8829300"/>
              <a:gd name="connsiteY3" fmla="*/ 620180 h 5972016"/>
              <a:gd name="connsiteX4" fmla="*/ 8829300 w 8829300"/>
              <a:gd name="connsiteY4" fmla="*/ 5972016 h 5972016"/>
              <a:gd name="connsiteX5" fmla="*/ 0 w 8829300"/>
              <a:gd name="connsiteY5" fmla="*/ 5972016 h 5972016"/>
              <a:gd name="connsiteX6" fmla="*/ 4180114 w 8829300"/>
              <a:gd name="connsiteY6" fmla="*/ 627437 h 5972016"/>
              <a:gd name="connsiteX7" fmla="*/ 3833093 w 8829300"/>
              <a:gd name="connsiteY7" fmla="*/ 627437 h 59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29300" h="5972016">
                <a:moveTo>
                  <a:pt x="3833093" y="627437"/>
                </a:moveTo>
                <a:lnTo>
                  <a:pt x="4411022" y="0"/>
                </a:lnTo>
                <a:lnTo>
                  <a:pt x="4988950" y="616097"/>
                </a:lnTo>
                <a:lnTo>
                  <a:pt x="4649186" y="620180"/>
                </a:lnTo>
                <a:cubicBezTo>
                  <a:pt x="5128156" y="2868582"/>
                  <a:pt x="7755243" y="5262128"/>
                  <a:pt x="8829300" y="5972016"/>
                </a:cubicBezTo>
                <a:lnTo>
                  <a:pt x="0" y="5972016"/>
                </a:lnTo>
                <a:cubicBezTo>
                  <a:pt x="1074057" y="5264547"/>
                  <a:pt x="3722915" y="2844390"/>
                  <a:pt x="4180114" y="627437"/>
                </a:cubicBezTo>
                <a:lnTo>
                  <a:pt x="3833093" y="627437"/>
                </a:lnTo>
                <a:close/>
              </a:path>
            </a:pathLst>
          </a:custGeom>
          <a:gradFill>
            <a:gsLst>
              <a:gs pos="0">
                <a:srgbClr val="7CCCF2"/>
              </a:gs>
              <a:gs pos="20640">
                <a:srgbClr val="97CFEF"/>
              </a:gs>
              <a:gs pos="52000">
                <a:schemeClr val="accent1">
                  <a:lumMod val="45000"/>
                  <a:lumOff val="55000"/>
                </a:schemeClr>
              </a:gs>
              <a:gs pos="100000">
                <a:srgbClr val="444F9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 name="テキスト ボックス 7"/>
          <p:cNvSpPr txBox="1"/>
          <p:nvPr/>
        </p:nvSpPr>
        <p:spPr>
          <a:xfrm>
            <a:off x="2578736" y="5499726"/>
            <a:ext cx="3986528" cy="873846"/>
          </a:xfrm>
          <a:prstGeom prst="roundRect">
            <a:avLst>
              <a:gd name="adj" fmla="val 50000"/>
            </a:avLst>
          </a:prstGeom>
          <a:solidFill>
            <a:srgbClr val="387204"/>
          </a:solidFill>
        </p:spPr>
        <p:style>
          <a:lnRef idx="0">
            <a:schemeClr val="accent1"/>
          </a:lnRef>
          <a:fillRef idx="3">
            <a:schemeClr val="accent1"/>
          </a:fillRef>
          <a:effectRef idx="3">
            <a:schemeClr val="accent1"/>
          </a:effectRef>
          <a:fontRef idx="minor">
            <a:schemeClr val="lt1"/>
          </a:fontRef>
        </p:style>
        <p:txBody>
          <a:bodyPr wrap="square" lIns="0" tIns="90000" rIns="0" bIns="0" rtlCol="0" anchor="ctr" anchorCtr="0">
            <a:noAutofit/>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1" lang="ja-JP" altLang="en-US" sz="18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産学連携の新たな</a:t>
            </a:r>
            <a:r>
              <a:rPr kumimoji="1" lang="ja-JP" altLang="en-US" sz="18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ステージ</a:t>
            </a:r>
            <a:endParaRPr kumimoji="1" lang="en-US" altLang="ja-JP" sz="2400" b="1"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ctr" defTabSz="914400" rtl="0" eaLnBrk="1" fontAlgn="ctr"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smtClean="0">
                <a:ln>
                  <a:noFill/>
                </a:ln>
                <a:solidFill>
                  <a:prstClr val="white"/>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産 学 共 創</a:t>
            </a:r>
            <a:endParaRPr kumimoji="1" lang="ja-JP" altLang="en-US" sz="2000" b="0"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13" name="タイトル 12"/>
          <p:cNvSpPr>
            <a:spLocks noGrp="1"/>
          </p:cNvSpPr>
          <p:nvPr>
            <p:ph type="title"/>
          </p:nvPr>
        </p:nvSpPr>
        <p:spPr/>
        <p:txBody>
          <a:bodyPr>
            <a:normAutofit fontScale="90000"/>
          </a:bodyPr>
          <a:lstStyle/>
          <a:p>
            <a:r>
              <a:rPr lang="ja-JP" altLang="en-US" dirty="0" smtClean="0"/>
              <a:t>　　　　</a:t>
            </a:r>
            <a:r>
              <a:rPr lang="ja-JP" altLang="en-US" sz="2700" dirty="0" smtClean="0"/>
              <a:t>産学共創における四つのアプローチ</a:t>
            </a:r>
            <a:endParaRPr kumimoji="1" lang="ja-JP" altLang="en-US" sz="2700" dirty="0"/>
          </a:p>
        </p:txBody>
      </p:sp>
      <p:grpSp>
        <p:nvGrpSpPr>
          <p:cNvPr id="6" name="グループ化 5"/>
          <p:cNvGrpSpPr/>
          <p:nvPr/>
        </p:nvGrpSpPr>
        <p:grpSpPr>
          <a:xfrm>
            <a:off x="853895" y="2026222"/>
            <a:ext cx="6309817" cy="459301"/>
            <a:chOff x="853895" y="2147512"/>
            <a:chExt cx="6309817" cy="459301"/>
          </a:xfrm>
        </p:grpSpPr>
        <p:grpSp>
          <p:nvGrpSpPr>
            <p:cNvPr id="26" name="グループ化 25"/>
            <p:cNvGrpSpPr/>
            <p:nvPr/>
          </p:nvGrpSpPr>
          <p:grpSpPr>
            <a:xfrm>
              <a:off x="853895" y="2147512"/>
              <a:ext cx="1017217" cy="459301"/>
              <a:chOff x="2872806" y="2159938"/>
              <a:chExt cx="1017217" cy="459301"/>
            </a:xfrm>
          </p:grpSpPr>
          <p:sp>
            <p:nvSpPr>
              <p:cNvPr id="9" name="テキスト ボックス 8"/>
              <p:cNvSpPr txBox="1"/>
              <p:nvPr/>
            </p:nvSpPr>
            <p:spPr>
              <a:xfrm>
                <a:off x="2872806" y="2321723"/>
                <a:ext cx="521493" cy="135731"/>
              </a:xfrm>
              <a:prstGeom prst="rect">
                <a:avLst/>
              </a:prstGeom>
              <a:noFill/>
            </p:spPr>
            <p:txBody>
              <a:bodyPr wrap="none" lIns="0" tIns="0" rIns="0" bIns="0" rtlCol="0" anchor="t" anchorCtr="0">
                <a:prstTxWarp prst="textPlai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アプローチ</a:t>
                </a:r>
              </a:p>
            </p:txBody>
          </p:sp>
          <p:grpSp>
            <p:nvGrpSpPr>
              <p:cNvPr id="12" name="グループ化 11"/>
              <p:cNvGrpSpPr/>
              <p:nvPr/>
            </p:nvGrpSpPr>
            <p:grpSpPr>
              <a:xfrm>
                <a:off x="3473282" y="2159938"/>
                <a:ext cx="416741" cy="459301"/>
                <a:chOff x="2550243" y="3744967"/>
                <a:chExt cx="416741" cy="459301"/>
              </a:xfrm>
            </p:grpSpPr>
            <p:sp>
              <p:nvSpPr>
                <p:cNvPr id="11" name="円/楕円 10"/>
                <p:cNvSpPr/>
                <p:nvPr/>
              </p:nvSpPr>
              <p:spPr>
                <a:xfrm>
                  <a:off x="2578613" y="3782260"/>
                  <a:ext cx="360000" cy="360000"/>
                </a:xfrm>
                <a:prstGeom prst="ellipse">
                  <a:avLst/>
                </a:prstGeom>
                <a:solidFill>
                  <a:srgbClr val="2D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10" name="テキスト ボックス 9"/>
                <p:cNvSpPr txBox="1"/>
                <p:nvPr/>
              </p:nvSpPr>
              <p:spPr>
                <a:xfrm>
                  <a:off x="2550243" y="3744967"/>
                  <a:ext cx="416741" cy="459301"/>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prstClr val="white"/>
                      </a:solidFill>
                      <a:effectLst/>
                      <a:uLnTx/>
                      <a:uFillTx/>
                      <a:latin typeface="Arial" panose="020B0604020202020204" pitchFamily="34" charset="0"/>
                      <a:ea typeface="メイリオ"/>
                      <a:cs typeface="Arial" panose="020B0604020202020204" pitchFamily="34" charset="0"/>
                    </a:rPr>
                    <a:t>1</a:t>
                  </a:r>
                  <a:endParaRPr kumimoji="1" lang="ja-JP" altLang="en-US" sz="2800" b="1" i="0" u="none" strike="noStrike" kern="1200" cap="none" spc="0" normalizeH="0" baseline="0" noProof="0" dirty="0">
                    <a:ln>
                      <a:noFill/>
                    </a:ln>
                    <a:solidFill>
                      <a:prstClr val="white"/>
                    </a:solidFill>
                    <a:effectLst/>
                    <a:uLnTx/>
                    <a:uFillTx/>
                    <a:latin typeface="Arial" panose="020B0604020202020204" pitchFamily="34" charset="0"/>
                    <a:ea typeface="メイリオ"/>
                    <a:cs typeface="Arial" panose="020B0604020202020204" pitchFamily="34" charset="0"/>
                  </a:endParaRPr>
                </a:p>
              </p:txBody>
            </p:sp>
          </p:grpSp>
        </p:grpSp>
        <p:sp>
          <p:nvSpPr>
            <p:cNvPr id="25" name="テキスト ボックス 24"/>
            <p:cNvSpPr txBox="1"/>
            <p:nvPr/>
          </p:nvSpPr>
          <p:spPr>
            <a:xfrm>
              <a:off x="1979712" y="2179162"/>
              <a:ext cx="5184000" cy="396000"/>
            </a:xfrm>
            <a:prstGeom prst="roundRect">
              <a:avLst>
                <a:gd name="adj" fmla="val 50000"/>
              </a:avLst>
            </a:prstGeom>
            <a:solidFill>
              <a:schemeClr val="bg1"/>
            </a:solidFill>
          </p:spPr>
          <p:txBody>
            <a:bodyPr wrap="square" lIns="108000" tIns="7200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b="1" i="0" u="none" strike="noStrike" kern="1200" cap="none" spc="0" normalizeH="0" baseline="0" noProof="0" dirty="0">
                  <a:ln>
                    <a:noFill/>
                  </a:ln>
                  <a:solidFill>
                    <a:srgbClr val="A11717"/>
                  </a:solidFill>
                  <a:effectLst/>
                  <a:uLnTx/>
                  <a:uFillTx/>
                  <a:latin typeface="メイリオ"/>
                  <a:ea typeface="メイリオ"/>
                  <a:cs typeface="+mn-cs"/>
                </a:rPr>
                <a:t>基礎研究段階</a:t>
              </a:r>
              <a:r>
                <a:rPr kumimoji="1" lang="ja-JP" altLang="en-US" sz="2100" b="1" i="0" u="none" strike="noStrike" kern="1200" cap="none" spc="0" normalizeH="0" baseline="0" noProof="0" dirty="0">
                  <a:ln>
                    <a:noFill/>
                  </a:ln>
                  <a:solidFill>
                    <a:prstClr val="black"/>
                  </a:solidFill>
                  <a:effectLst/>
                  <a:uLnTx/>
                  <a:uFillTx/>
                  <a:latin typeface="メイリオ"/>
                  <a:ea typeface="メイリオ"/>
                  <a:cs typeface="+mn-cs"/>
                </a:rPr>
                <a:t>からの</a:t>
              </a:r>
              <a:r>
                <a:rPr kumimoji="1" lang="ja-JP" altLang="en-US" sz="2100" b="1" i="0" u="none" strike="noStrike" kern="1200" cap="none" spc="0" normalizeH="0" baseline="0" noProof="0" dirty="0">
                  <a:ln>
                    <a:noFill/>
                  </a:ln>
                  <a:solidFill>
                    <a:srgbClr val="A11717"/>
                  </a:solidFill>
                  <a:effectLst/>
                  <a:uLnTx/>
                  <a:uFillTx/>
                  <a:latin typeface="メイリオ"/>
                  <a:ea typeface="メイリオ"/>
                  <a:cs typeface="+mn-cs"/>
                </a:rPr>
                <a:t>包括的な産学連携</a:t>
              </a:r>
            </a:p>
          </p:txBody>
        </p:sp>
      </p:grpSp>
      <p:grpSp>
        <p:nvGrpSpPr>
          <p:cNvPr id="2" name="グループ化 1"/>
          <p:cNvGrpSpPr/>
          <p:nvPr/>
        </p:nvGrpSpPr>
        <p:grpSpPr>
          <a:xfrm>
            <a:off x="853895" y="2944669"/>
            <a:ext cx="6967382" cy="459301"/>
            <a:chOff x="853895" y="3411964"/>
            <a:chExt cx="6967382" cy="459301"/>
          </a:xfrm>
        </p:grpSpPr>
        <p:grpSp>
          <p:nvGrpSpPr>
            <p:cNvPr id="42" name="グループ化 41"/>
            <p:cNvGrpSpPr/>
            <p:nvPr/>
          </p:nvGrpSpPr>
          <p:grpSpPr>
            <a:xfrm>
              <a:off x="853895" y="3411964"/>
              <a:ext cx="1017217" cy="459301"/>
              <a:chOff x="2872806" y="2159938"/>
              <a:chExt cx="1017217" cy="459301"/>
            </a:xfrm>
          </p:grpSpPr>
          <p:sp>
            <p:nvSpPr>
              <p:cNvPr id="53" name="テキスト ボックス 52"/>
              <p:cNvSpPr txBox="1"/>
              <p:nvPr/>
            </p:nvSpPr>
            <p:spPr>
              <a:xfrm>
                <a:off x="2872806" y="2321723"/>
                <a:ext cx="521493" cy="135731"/>
              </a:xfrm>
              <a:prstGeom prst="rect">
                <a:avLst/>
              </a:prstGeom>
              <a:noFill/>
            </p:spPr>
            <p:txBody>
              <a:bodyPr wrap="none" lIns="0" tIns="0" rIns="0" bIns="0" rtlCol="0" anchor="t" anchorCtr="0">
                <a:prstTxWarp prst="textPlai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アプローチ</a:t>
                </a:r>
              </a:p>
            </p:txBody>
          </p:sp>
          <p:grpSp>
            <p:nvGrpSpPr>
              <p:cNvPr id="59" name="グループ化 58"/>
              <p:cNvGrpSpPr/>
              <p:nvPr/>
            </p:nvGrpSpPr>
            <p:grpSpPr>
              <a:xfrm>
                <a:off x="3473282" y="2159938"/>
                <a:ext cx="416741" cy="459301"/>
                <a:chOff x="2550243" y="3744967"/>
                <a:chExt cx="416741" cy="459301"/>
              </a:xfrm>
            </p:grpSpPr>
            <p:sp>
              <p:nvSpPr>
                <p:cNvPr id="60" name="円/楕円 59"/>
                <p:cNvSpPr/>
                <p:nvPr/>
              </p:nvSpPr>
              <p:spPr>
                <a:xfrm>
                  <a:off x="2578613" y="3782260"/>
                  <a:ext cx="360000" cy="360000"/>
                </a:xfrm>
                <a:prstGeom prst="ellipse">
                  <a:avLst/>
                </a:prstGeom>
                <a:solidFill>
                  <a:srgbClr val="2D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61" name="テキスト ボックス 60"/>
                <p:cNvSpPr txBox="1"/>
                <p:nvPr/>
              </p:nvSpPr>
              <p:spPr>
                <a:xfrm>
                  <a:off x="2550243" y="3744967"/>
                  <a:ext cx="416741" cy="459301"/>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smtClean="0">
                      <a:ln>
                        <a:noFill/>
                      </a:ln>
                      <a:solidFill>
                        <a:prstClr val="white"/>
                      </a:solidFill>
                      <a:effectLst/>
                      <a:uLnTx/>
                      <a:uFillTx/>
                      <a:latin typeface="Arial" panose="020B0604020202020204" pitchFamily="34" charset="0"/>
                      <a:ea typeface="メイリオ"/>
                      <a:cs typeface="Arial" panose="020B0604020202020204" pitchFamily="34" charset="0"/>
                    </a:rPr>
                    <a:t>2</a:t>
                  </a:r>
                  <a:endParaRPr kumimoji="1" lang="ja-JP" altLang="en-US" sz="2800" b="1" i="0" u="none" strike="noStrike" kern="1200" cap="none" spc="0" normalizeH="0" baseline="0" noProof="0" dirty="0">
                    <a:ln>
                      <a:noFill/>
                    </a:ln>
                    <a:solidFill>
                      <a:prstClr val="white"/>
                    </a:solidFill>
                    <a:effectLst/>
                    <a:uLnTx/>
                    <a:uFillTx/>
                    <a:latin typeface="Arial" panose="020B0604020202020204" pitchFamily="34" charset="0"/>
                    <a:ea typeface="メイリオ"/>
                    <a:cs typeface="Arial" panose="020B0604020202020204" pitchFamily="34" charset="0"/>
                  </a:endParaRPr>
                </a:p>
              </p:txBody>
            </p:sp>
          </p:grpSp>
        </p:grpSp>
        <p:sp>
          <p:nvSpPr>
            <p:cNvPr id="62" name="テキスト ボックス 61"/>
            <p:cNvSpPr txBox="1"/>
            <p:nvPr/>
          </p:nvSpPr>
          <p:spPr>
            <a:xfrm>
              <a:off x="1979712" y="3443614"/>
              <a:ext cx="5841565" cy="396000"/>
            </a:xfrm>
            <a:prstGeom prst="roundRect">
              <a:avLst>
                <a:gd name="adj" fmla="val 50000"/>
              </a:avLst>
            </a:prstGeom>
            <a:solidFill>
              <a:schemeClr val="bg1"/>
            </a:solidFill>
          </p:spPr>
          <p:txBody>
            <a:bodyPr wrap="square" lIns="108000" tIns="7200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b="1" i="0" u="none" strike="noStrike" kern="1200" cap="none" spc="0" normalizeH="0" baseline="0" noProof="0" dirty="0">
                  <a:ln>
                    <a:noFill/>
                  </a:ln>
                  <a:solidFill>
                    <a:prstClr val="black"/>
                  </a:solidFill>
                  <a:effectLst/>
                  <a:uLnTx/>
                  <a:uFillTx/>
                  <a:latin typeface="メイリオ"/>
                  <a:ea typeface="メイリオ"/>
                  <a:cs typeface="+mn-cs"/>
                </a:rPr>
                <a:t>産学共創</a:t>
              </a:r>
              <a:r>
                <a:rPr kumimoji="1" lang="ja-JP" altLang="en-US" sz="2100" b="1" i="0" u="none" strike="noStrike" kern="1200" cap="none" spc="-150" normalizeH="0" baseline="0" noProof="0" dirty="0">
                  <a:ln>
                    <a:noFill/>
                  </a:ln>
                  <a:solidFill>
                    <a:prstClr val="black"/>
                  </a:solidFill>
                  <a:effectLst/>
                  <a:uLnTx/>
                  <a:uFillTx/>
                  <a:latin typeface="メイリオ"/>
                  <a:ea typeface="メイリオ"/>
                  <a:cs typeface="+mn-cs"/>
                </a:rPr>
                <a:t>による</a:t>
              </a:r>
              <a:r>
                <a:rPr kumimoji="1" lang="ja-JP" altLang="en-US" sz="2100" b="1" i="0" u="none" strike="noStrike" kern="1200" cap="none" spc="-150" normalizeH="0" baseline="0" noProof="0" dirty="0">
                  <a:ln>
                    <a:noFill/>
                  </a:ln>
                  <a:solidFill>
                    <a:srgbClr val="A11717"/>
                  </a:solidFill>
                  <a:effectLst/>
                  <a:uLnTx/>
                  <a:uFillTx/>
                  <a:latin typeface="メイリオ"/>
                  <a:ea typeface="メイリオ"/>
                  <a:cs typeface="+mn-cs"/>
                </a:rPr>
                <a:t>イノベーション</a:t>
              </a:r>
              <a:r>
                <a:rPr kumimoji="1" lang="ja-JP" altLang="en-US" sz="2100" b="1" i="0" u="none" strike="noStrike" kern="1200" cap="none" spc="0" normalizeH="0" baseline="0" noProof="0" dirty="0">
                  <a:ln>
                    <a:noFill/>
                  </a:ln>
                  <a:solidFill>
                    <a:srgbClr val="A11717"/>
                  </a:solidFill>
                  <a:effectLst/>
                  <a:uLnTx/>
                  <a:uFillTx/>
                  <a:latin typeface="メイリオ"/>
                  <a:ea typeface="メイリオ"/>
                  <a:cs typeface="+mn-cs"/>
                </a:rPr>
                <a:t>人材育成</a:t>
              </a:r>
            </a:p>
          </p:txBody>
        </p:sp>
      </p:grpSp>
      <p:grpSp>
        <p:nvGrpSpPr>
          <p:cNvPr id="3" name="グループ化 2"/>
          <p:cNvGrpSpPr/>
          <p:nvPr/>
        </p:nvGrpSpPr>
        <p:grpSpPr>
          <a:xfrm>
            <a:off x="853895" y="3863116"/>
            <a:ext cx="6967382" cy="459301"/>
            <a:chOff x="853895" y="4264719"/>
            <a:chExt cx="6967382" cy="459301"/>
          </a:xfrm>
        </p:grpSpPr>
        <p:grpSp>
          <p:nvGrpSpPr>
            <p:cNvPr id="65" name="グループ化 64"/>
            <p:cNvGrpSpPr/>
            <p:nvPr/>
          </p:nvGrpSpPr>
          <p:grpSpPr>
            <a:xfrm>
              <a:off x="853895" y="4264719"/>
              <a:ext cx="1017217" cy="459301"/>
              <a:chOff x="2872806" y="2159938"/>
              <a:chExt cx="1017217" cy="459301"/>
            </a:xfrm>
          </p:grpSpPr>
          <p:sp>
            <p:nvSpPr>
              <p:cNvPr id="70" name="テキスト ボックス 69"/>
              <p:cNvSpPr txBox="1"/>
              <p:nvPr/>
            </p:nvSpPr>
            <p:spPr>
              <a:xfrm>
                <a:off x="2872806" y="2321723"/>
                <a:ext cx="521493" cy="135731"/>
              </a:xfrm>
              <a:prstGeom prst="rect">
                <a:avLst/>
              </a:prstGeom>
              <a:noFill/>
            </p:spPr>
            <p:txBody>
              <a:bodyPr wrap="none" lIns="0" tIns="0" rIns="0" bIns="0" rtlCol="0" anchor="t" anchorCtr="0">
                <a:prstTxWarp prst="textPlai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アプローチ</a:t>
                </a:r>
              </a:p>
            </p:txBody>
          </p:sp>
          <p:grpSp>
            <p:nvGrpSpPr>
              <p:cNvPr id="71" name="グループ化 70"/>
              <p:cNvGrpSpPr/>
              <p:nvPr/>
            </p:nvGrpSpPr>
            <p:grpSpPr>
              <a:xfrm>
                <a:off x="3473282" y="2159938"/>
                <a:ext cx="416741" cy="459301"/>
                <a:chOff x="2550243" y="3744967"/>
                <a:chExt cx="416741" cy="459301"/>
              </a:xfrm>
            </p:grpSpPr>
            <p:sp>
              <p:nvSpPr>
                <p:cNvPr id="72" name="円/楕円 71"/>
                <p:cNvSpPr/>
                <p:nvPr/>
              </p:nvSpPr>
              <p:spPr>
                <a:xfrm>
                  <a:off x="2578613" y="3782260"/>
                  <a:ext cx="360000" cy="360000"/>
                </a:xfrm>
                <a:prstGeom prst="ellipse">
                  <a:avLst/>
                </a:prstGeom>
                <a:solidFill>
                  <a:srgbClr val="2D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73" name="テキスト ボックス 72"/>
                <p:cNvSpPr txBox="1"/>
                <p:nvPr/>
              </p:nvSpPr>
              <p:spPr>
                <a:xfrm>
                  <a:off x="2550243" y="3744967"/>
                  <a:ext cx="416741" cy="459301"/>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smtClean="0">
                      <a:ln>
                        <a:noFill/>
                      </a:ln>
                      <a:solidFill>
                        <a:prstClr val="white"/>
                      </a:solidFill>
                      <a:effectLst/>
                      <a:uLnTx/>
                      <a:uFillTx/>
                      <a:latin typeface="Arial" panose="020B0604020202020204" pitchFamily="34" charset="0"/>
                      <a:ea typeface="メイリオ"/>
                      <a:cs typeface="Arial" panose="020B0604020202020204" pitchFamily="34" charset="0"/>
                    </a:rPr>
                    <a:t>3</a:t>
                  </a:r>
                  <a:endParaRPr kumimoji="1" lang="ja-JP" altLang="en-US" sz="2800" b="1" i="0" u="none" strike="noStrike" kern="1200" cap="none" spc="0" normalizeH="0" baseline="0" noProof="0" dirty="0">
                    <a:ln>
                      <a:noFill/>
                    </a:ln>
                    <a:solidFill>
                      <a:prstClr val="white"/>
                    </a:solidFill>
                    <a:effectLst/>
                    <a:uLnTx/>
                    <a:uFillTx/>
                    <a:latin typeface="Arial" panose="020B0604020202020204" pitchFamily="34" charset="0"/>
                    <a:ea typeface="メイリオ"/>
                    <a:cs typeface="Arial" panose="020B0604020202020204" pitchFamily="34" charset="0"/>
                  </a:endParaRPr>
                </a:p>
              </p:txBody>
            </p:sp>
          </p:grpSp>
        </p:grpSp>
        <p:sp>
          <p:nvSpPr>
            <p:cNvPr id="74" name="テキスト ボックス 73"/>
            <p:cNvSpPr txBox="1"/>
            <p:nvPr/>
          </p:nvSpPr>
          <p:spPr>
            <a:xfrm>
              <a:off x="1979712" y="4296369"/>
              <a:ext cx="5841565" cy="396000"/>
            </a:xfrm>
            <a:prstGeom prst="roundRect">
              <a:avLst>
                <a:gd name="adj" fmla="val 50000"/>
              </a:avLst>
            </a:prstGeom>
            <a:solidFill>
              <a:schemeClr val="bg1"/>
            </a:solidFill>
          </p:spPr>
          <p:txBody>
            <a:bodyPr wrap="square" lIns="108000" tIns="7200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b="1" i="0" u="none" strike="noStrike" kern="1200" cap="none" spc="0" normalizeH="0" baseline="0" noProof="0" dirty="0">
                  <a:ln>
                    <a:noFill/>
                  </a:ln>
                  <a:solidFill>
                    <a:prstClr val="black"/>
                  </a:solidFill>
                  <a:effectLst/>
                  <a:uLnTx/>
                  <a:uFillTx/>
                  <a:latin typeface="メイリオ"/>
                  <a:ea typeface="メイリオ"/>
                  <a:cs typeface="+mn-cs"/>
                </a:rPr>
                <a:t>産学共創による</a:t>
              </a:r>
              <a:r>
                <a:rPr kumimoji="1" lang="ja-JP" altLang="en-US" sz="2100" b="1" i="0" u="none" strike="noStrike" kern="1200" cap="none" spc="0" normalizeH="0" baseline="0" noProof="0" dirty="0">
                  <a:ln>
                    <a:noFill/>
                  </a:ln>
                  <a:solidFill>
                    <a:srgbClr val="A11717"/>
                  </a:solidFill>
                  <a:effectLst/>
                  <a:uLnTx/>
                  <a:uFillTx/>
                  <a:latin typeface="メイリオ"/>
                  <a:ea typeface="メイリオ"/>
                  <a:cs typeface="+mn-cs"/>
                </a:rPr>
                <a:t>若手研究者の雇</a:t>
              </a:r>
              <a:r>
                <a:rPr kumimoji="1" lang="ja-JP" altLang="en-US" sz="2100" b="1" i="0" u="none" strike="noStrike" kern="1200" cap="none" spc="-620" normalizeH="0" baseline="0" noProof="0" dirty="0">
                  <a:ln>
                    <a:noFill/>
                  </a:ln>
                  <a:solidFill>
                    <a:srgbClr val="A11717"/>
                  </a:solidFill>
                  <a:effectLst/>
                  <a:uLnTx/>
                  <a:uFillTx/>
                  <a:latin typeface="メイリオ"/>
                  <a:ea typeface="メイリオ"/>
                  <a:cs typeface="+mn-cs"/>
                </a:rPr>
                <a:t>用・</a:t>
              </a:r>
              <a:r>
                <a:rPr kumimoji="1" lang="ja-JP" altLang="en-US" sz="2100" b="1" i="0" u="none" strike="noStrike" kern="1200" cap="none" spc="0" normalizeH="0" baseline="0" noProof="0" dirty="0">
                  <a:ln>
                    <a:noFill/>
                  </a:ln>
                  <a:solidFill>
                    <a:srgbClr val="A11717"/>
                  </a:solidFill>
                  <a:effectLst/>
                  <a:uLnTx/>
                  <a:uFillTx/>
                  <a:latin typeface="メイリオ"/>
                  <a:ea typeface="メイリオ"/>
                  <a:cs typeface="+mn-cs"/>
                </a:rPr>
                <a:t>育成</a:t>
              </a:r>
            </a:p>
          </p:txBody>
        </p:sp>
      </p:grpSp>
      <p:pic>
        <p:nvPicPr>
          <p:cNvPr id="38" name="図 37"/>
          <p:cNvPicPr>
            <a:picLocks noChangeAspect="1"/>
          </p:cNvPicPr>
          <p:nvPr/>
        </p:nvPicPr>
        <p:blipFill rotWithShape="1">
          <a:blip r:embed="rId2" cstate="print">
            <a:extLst>
              <a:ext uri="{28A0092B-C50C-407E-A947-70E740481C1C}">
                <a14:useLocalDpi xmlns:a14="http://schemas.microsoft.com/office/drawing/2010/main"/>
              </a:ext>
            </a:extLst>
          </a:blip>
          <a:srcRect l="-12747" t="-4703" r="-12837"/>
          <a:stretch/>
        </p:blipFill>
        <p:spPr>
          <a:xfrm>
            <a:off x="6911857" y="1416277"/>
            <a:ext cx="1478197" cy="1478197"/>
          </a:xfrm>
          <a:prstGeom prst="ellipse">
            <a:avLst/>
          </a:prstGeom>
          <a:solidFill>
            <a:schemeClr val="bg1"/>
          </a:solidFill>
          <a:ln w="57150">
            <a:solidFill>
              <a:srgbClr val="FFC000"/>
            </a:solidFill>
          </a:ln>
        </p:spPr>
      </p:pic>
      <p:grpSp>
        <p:nvGrpSpPr>
          <p:cNvPr id="75" name="グループ化 74"/>
          <p:cNvGrpSpPr/>
          <p:nvPr/>
        </p:nvGrpSpPr>
        <p:grpSpPr>
          <a:xfrm>
            <a:off x="853895" y="4781564"/>
            <a:ext cx="6967382" cy="459301"/>
            <a:chOff x="853895" y="4264719"/>
            <a:chExt cx="6967382" cy="459301"/>
          </a:xfrm>
        </p:grpSpPr>
        <p:grpSp>
          <p:nvGrpSpPr>
            <p:cNvPr id="76" name="グループ化 75"/>
            <p:cNvGrpSpPr/>
            <p:nvPr/>
          </p:nvGrpSpPr>
          <p:grpSpPr>
            <a:xfrm>
              <a:off x="853895" y="4264719"/>
              <a:ext cx="1017217" cy="459301"/>
              <a:chOff x="2872806" y="2159938"/>
              <a:chExt cx="1017217" cy="459301"/>
            </a:xfrm>
          </p:grpSpPr>
          <p:sp>
            <p:nvSpPr>
              <p:cNvPr id="78" name="テキスト ボックス 77"/>
              <p:cNvSpPr txBox="1"/>
              <p:nvPr/>
            </p:nvSpPr>
            <p:spPr>
              <a:xfrm>
                <a:off x="2872806" y="2321723"/>
                <a:ext cx="521493" cy="135731"/>
              </a:xfrm>
              <a:prstGeom prst="rect">
                <a:avLst/>
              </a:prstGeom>
              <a:noFill/>
            </p:spPr>
            <p:txBody>
              <a:bodyPr wrap="none" lIns="0" tIns="0" rIns="0" bIns="0" rtlCol="0" anchor="t" anchorCtr="0">
                <a:prstTxWarp prst="textPlai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a:ln>
                      <a:noFill/>
                    </a:ln>
                    <a:solidFill>
                      <a:prstClr val="black"/>
                    </a:solidFill>
                    <a:effectLst/>
                    <a:uLnTx/>
                    <a:uFillTx/>
                    <a:latin typeface="メイリオ"/>
                    <a:ea typeface="メイリオ"/>
                    <a:cs typeface="+mn-cs"/>
                  </a:rPr>
                  <a:t>アプローチ</a:t>
                </a:r>
              </a:p>
            </p:txBody>
          </p:sp>
          <p:grpSp>
            <p:nvGrpSpPr>
              <p:cNvPr id="79" name="グループ化 78"/>
              <p:cNvGrpSpPr/>
              <p:nvPr/>
            </p:nvGrpSpPr>
            <p:grpSpPr>
              <a:xfrm>
                <a:off x="3473282" y="2159938"/>
                <a:ext cx="416741" cy="459301"/>
                <a:chOff x="2550243" y="3744967"/>
                <a:chExt cx="416741" cy="459301"/>
              </a:xfrm>
            </p:grpSpPr>
            <p:sp>
              <p:nvSpPr>
                <p:cNvPr id="80" name="円/楕円 79"/>
                <p:cNvSpPr/>
                <p:nvPr/>
              </p:nvSpPr>
              <p:spPr>
                <a:xfrm>
                  <a:off x="2578613" y="3782260"/>
                  <a:ext cx="360000" cy="360000"/>
                </a:xfrm>
                <a:prstGeom prst="ellipse">
                  <a:avLst/>
                </a:prstGeom>
                <a:solidFill>
                  <a:srgbClr val="2D2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メイリオ"/>
                    <a:ea typeface="メイリオ"/>
                    <a:cs typeface="+mn-cs"/>
                  </a:endParaRPr>
                </a:p>
              </p:txBody>
            </p:sp>
            <p:sp>
              <p:nvSpPr>
                <p:cNvPr id="81" name="テキスト ボックス 80"/>
                <p:cNvSpPr txBox="1"/>
                <p:nvPr/>
              </p:nvSpPr>
              <p:spPr>
                <a:xfrm>
                  <a:off x="2550243" y="3744967"/>
                  <a:ext cx="416741" cy="459301"/>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smtClean="0">
                      <a:ln>
                        <a:noFill/>
                      </a:ln>
                      <a:solidFill>
                        <a:prstClr val="white"/>
                      </a:solidFill>
                      <a:effectLst/>
                      <a:uLnTx/>
                      <a:uFillTx/>
                      <a:latin typeface="Arial" panose="020B0604020202020204" pitchFamily="34" charset="0"/>
                      <a:ea typeface="メイリオ"/>
                      <a:cs typeface="Arial" panose="020B0604020202020204" pitchFamily="34" charset="0"/>
                    </a:rPr>
                    <a:t>4</a:t>
                  </a:r>
                  <a:endParaRPr kumimoji="1" lang="ja-JP" altLang="en-US" sz="2800" b="1" i="0" u="none" strike="noStrike" kern="1200" cap="none" spc="0" normalizeH="0" baseline="0" noProof="0" dirty="0">
                    <a:ln>
                      <a:noFill/>
                    </a:ln>
                    <a:solidFill>
                      <a:prstClr val="white"/>
                    </a:solidFill>
                    <a:effectLst/>
                    <a:uLnTx/>
                    <a:uFillTx/>
                    <a:latin typeface="Arial" panose="020B0604020202020204" pitchFamily="34" charset="0"/>
                    <a:ea typeface="メイリオ"/>
                    <a:cs typeface="Arial" panose="020B0604020202020204" pitchFamily="34" charset="0"/>
                  </a:endParaRPr>
                </a:p>
              </p:txBody>
            </p:sp>
          </p:grpSp>
        </p:grpSp>
        <p:sp>
          <p:nvSpPr>
            <p:cNvPr id="77" name="テキスト ボックス 76"/>
            <p:cNvSpPr txBox="1"/>
            <p:nvPr/>
          </p:nvSpPr>
          <p:spPr>
            <a:xfrm>
              <a:off x="1979712" y="4296369"/>
              <a:ext cx="5841565" cy="396000"/>
            </a:xfrm>
            <a:prstGeom prst="roundRect">
              <a:avLst>
                <a:gd name="adj" fmla="val 50000"/>
              </a:avLst>
            </a:prstGeom>
            <a:solidFill>
              <a:schemeClr val="bg1"/>
            </a:solidFill>
          </p:spPr>
          <p:txBody>
            <a:bodyPr wrap="square" lIns="108000" tIns="7200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100" b="1" i="0" u="none" strike="noStrike" kern="1200" cap="none" spc="0" normalizeH="0" baseline="0" noProof="0" dirty="0">
                  <a:ln>
                    <a:noFill/>
                  </a:ln>
                  <a:solidFill>
                    <a:prstClr val="black"/>
                  </a:solidFill>
                  <a:effectLst/>
                  <a:uLnTx/>
                  <a:uFillTx/>
                  <a:latin typeface="メイリオ"/>
                  <a:ea typeface="メイリオ"/>
                  <a:cs typeface="+mn-cs"/>
                </a:rPr>
                <a:t>産学循環機能による</a:t>
              </a:r>
              <a:r>
                <a:rPr kumimoji="1" lang="ja-JP" altLang="en-US" sz="2100" b="1" i="0" u="none" strike="noStrike" kern="1200" cap="none" spc="0" normalizeH="0" baseline="0" noProof="0" dirty="0">
                  <a:ln>
                    <a:noFill/>
                  </a:ln>
                  <a:solidFill>
                    <a:srgbClr val="A11717"/>
                  </a:solidFill>
                  <a:effectLst/>
                  <a:uLnTx/>
                  <a:uFillTx/>
                  <a:latin typeface="メイリオ"/>
                  <a:ea typeface="メイリオ"/>
                  <a:cs typeface="+mn-cs"/>
                </a:rPr>
                <a:t>男女協働の推進</a:t>
              </a:r>
            </a:p>
          </p:txBody>
        </p:sp>
      </p:grpSp>
      <p:pic>
        <p:nvPicPr>
          <p:cNvPr id="83" name="図 8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53871" y="5218949"/>
            <a:ext cx="1881182" cy="1310143"/>
          </a:xfrm>
          <a:prstGeom prst="rect">
            <a:avLst/>
          </a:prstGeom>
        </p:spPr>
      </p:pic>
      <p:pic>
        <p:nvPicPr>
          <p:cNvPr id="84" name="図 83"/>
          <p:cNvPicPr>
            <a:picLocks noChangeAspect="1"/>
          </p:cNvPicPr>
          <p:nvPr/>
        </p:nvPicPr>
        <p:blipFill rotWithShape="1">
          <a:blip r:embed="rId4" cstate="print">
            <a:extLst>
              <a:ext uri="{28A0092B-C50C-407E-A947-70E740481C1C}">
                <a14:useLocalDpi xmlns:a14="http://schemas.microsoft.com/office/drawing/2010/main"/>
              </a:ext>
            </a:extLst>
          </a:blip>
          <a:srcRect b="30317"/>
          <a:stretch/>
        </p:blipFill>
        <p:spPr>
          <a:xfrm>
            <a:off x="6738502" y="5120719"/>
            <a:ext cx="1898548" cy="1408373"/>
          </a:xfrm>
          <a:prstGeom prst="rect">
            <a:avLst/>
          </a:prstGeom>
        </p:spPr>
      </p:pic>
      <p:pic>
        <p:nvPicPr>
          <p:cNvPr id="86" name="図 8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287862" y="3300874"/>
            <a:ext cx="1522426" cy="1369064"/>
          </a:xfrm>
          <a:prstGeom prst="rect">
            <a:avLst/>
          </a:prstGeom>
        </p:spPr>
      </p:pic>
      <p:pic>
        <p:nvPicPr>
          <p:cNvPr id="40" name="図 3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28208" y="2527344"/>
            <a:ext cx="599996" cy="648457"/>
          </a:xfrm>
          <a:prstGeom prst="rect">
            <a:avLst/>
          </a:prstGeom>
        </p:spPr>
      </p:pic>
      <p:pic>
        <p:nvPicPr>
          <p:cNvPr id="64" name="図 63" descr="icon_2y_192.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0025" y="2917356"/>
            <a:ext cx="771321" cy="771318"/>
          </a:xfrm>
          <a:prstGeom prst="rect">
            <a:avLst/>
          </a:prstGeom>
        </p:spPr>
      </p:pic>
      <p:pic>
        <p:nvPicPr>
          <p:cNvPr id="63" name="図 62" descr="university.ico"/>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79385" y="3310537"/>
            <a:ext cx="701154" cy="701151"/>
          </a:xfrm>
          <a:prstGeom prst="rect">
            <a:avLst/>
          </a:prstGeom>
        </p:spPr>
      </p:pic>
      <p:pic>
        <p:nvPicPr>
          <p:cNvPr id="41" name="図 4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59021" y="3281693"/>
            <a:ext cx="615502" cy="604834"/>
          </a:xfrm>
          <a:prstGeom prst="rect">
            <a:avLst/>
          </a:prstGeom>
        </p:spPr>
      </p:pic>
      <p:cxnSp>
        <p:nvCxnSpPr>
          <p:cNvPr id="43" name="直線コネクタ 42"/>
          <p:cNvCxnSpPr/>
          <p:nvPr/>
        </p:nvCxnSpPr>
        <p:spPr>
          <a:xfrm>
            <a:off x="0" y="692150"/>
            <a:ext cx="9144000"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71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フリーフォーム 56"/>
          <p:cNvSpPr/>
          <p:nvPr/>
        </p:nvSpPr>
        <p:spPr>
          <a:xfrm rot="5400000">
            <a:off x="5930640" y="-1026012"/>
            <a:ext cx="1212524" cy="4855602"/>
          </a:xfrm>
          <a:custGeom>
            <a:avLst/>
            <a:gdLst>
              <a:gd name="connsiteX0" fmla="*/ 0 w 1212524"/>
              <a:gd name="connsiteY0" fmla="*/ 4855602 h 4855602"/>
              <a:gd name="connsiteX1" fmla="*/ 0 w 1212524"/>
              <a:gd name="connsiteY1" fmla="*/ 0 h 4855602"/>
              <a:gd name="connsiteX2" fmla="*/ 1212524 w 1212524"/>
              <a:gd name="connsiteY2" fmla="*/ 0 h 4855602"/>
              <a:gd name="connsiteX3" fmla="*/ 1212524 w 1212524"/>
              <a:gd name="connsiteY3" fmla="*/ 4855599 h 4855602"/>
              <a:gd name="connsiteX4" fmla="*/ 606265 w 1212524"/>
              <a:gd name="connsiteY4" fmla="*/ 4579180 h 4855602"/>
              <a:gd name="connsiteX5" fmla="*/ 0 w 1212524"/>
              <a:gd name="connsiteY5" fmla="*/ 4855602 h 485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524" h="4855602">
                <a:moveTo>
                  <a:pt x="0" y="4855602"/>
                </a:moveTo>
                <a:lnTo>
                  <a:pt x="0" y="0"/>
                </a:lnTo>
                <a:lnTo>
                  <a:pt x="1212524" y="0"/>
                </a:lnTo>
                <a:lnTo>
                  <a:pt x="1212524" y="4855599"/>
                </a:lnTo>
                <a:lnTo>
                  <a:pt x="606265" y="4579180"/>
                </a:lnTo>
                <a:lnTo>
                  <a:pt x="0" y="4855602"/>
                </a:lnTo>
                <a:close/>
              </a:path>
            </a:pathLst>
          </a:custGeom>
          <a:solidFill>
            <a:schemeClr val="accent2">
              <a:lumMod val="60000"/>
              <a:lumOff val="40000"/>
            </a:schemeClr>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22" name="正方形/長方形 21"/>
          <p:cNvSpPr/>
          <p:nvPr/>
        </p:nvSpPr>
        <p:spPr>
          <a:xfrm>
            <a:off x="0" y="795526"/>
            <a:ext cx="3984545" cy="1212524"/>
          </a:xfrm>
          <a:prstGeom prst="rect">
            <a:avLst/>
          </a:prstGeom>
          <a:solidFill>
            <a:schemeClr val="accent1"/>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9" name="片側の 2 つの角を切り取った四角形 8"/>
          <p:cNvSpPr/>
          <p:nvPr/>
        </p:nvSpPr>
        <p:spPr>
          <a:xfrm rot="16200000">
            <a:off x="3593523" y="-128915"/>
            <a:ext cx="1440855" cy="6252430"/>
          </a:xfrm>
          <a:prstGeom prst="snip2SameRect">
            <a:avLst>
              <a:gd name="adj1" fmla="val 42850"/>
              <a:gd name="adj2" fmla="val 0"/>
            </a:avLst>
          </a:prstGeom>
          <a:solidFill>
            <a:srgbClr val="D3F2F1"/>
          </a:solidFill>
          <a:ln w="38100">
            <a:noFill/>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2" name="タイトル 1"/>
          <p:cNvSpPr>
            <a:spLocks noGrp="1"/>
          </p:cNvSpPr>
          <p:nvPr>
            <p:ph type="title"/>
          </p:nvPr>
        </p:nvSpPr>
        <p:spPr>
          <a:xfrm>
            <a:off x="2889422" y="327982"/>
            <a:ext cx="6075281" cy="252000"/>
          </a:xfrm>
        </p:spPr>
        <p:txBody>
          <a:bodyPr>
            <a:prstTxWarp prst="textPlain">
              <a:avLst/>
            </a:prstTxWarp>
          </a:bodyPr>
          <a:lstStyle/>
          <a:p>
            <a:r>
              <a:rPr lang="ja-JP" altLang="en-US" dirty="0"/>
              <a:t>「組織</a:t>
            </a:r>
            <a:r>
              <a:rPr lang="ja-JP" altLang="en-US" kern="1000" spc="-1000" dirty="0"/>
              <a:t>」</a:t>
            </a:r>
            <a:r>
              <a:rPr lang="ja-JP" altLang="en-US" spc="-1000" dirty="0"/>
              <a:t>対</a:t>
            </a:r>
            <a:r>
              <a:rPr lang="ja-JP" altLang="en-US" dirty="0"/>
              <a:t>「組織</a:t>
            </a:r>
            <a:r>
              <a:rPr lang="ja-JP" altLang="en-US" spc="-1000" dirty="0"/>
              <a:t>」</a:t>
            </a:r>
            <a:r>
              <a:rPr lang="ja-JP" altLang="en-US" dirty="0"/>
              <a:t>による基礎研究段階からの産学共創</a:t>
            </a:r>
            <a:endParaRPr kumimoji="1" lang="ja-JP" altLang="en-US" dirty="0"/>
          </a:p>
        </p:txBody>
      </p:sp>
      <p:sp>
        <p:nvSpPr>
          <p:cNvPr id="6" name="テキスト ボックス 5"/>
          <p:cNvSpPr txBox="1"/>
          <p:nvPr/>
        </p:nvSpPr>
        <p:spPr>
          <a:xfrm>
            <a:off x="251702" y="2277728"/>
            <a:ext cx="1440000" cy="1440000"/>
          </a:xfrm>
          <a:prstGeom prst="ellipse">
            <a:avLst/>
          </a:prstGeom>
          <a:solidFill>
            <a:schemeClr val="accent1">
              <a:lumMod val="60000"/>
              <a:lumOff val="40000"/>
            </a:schemeClr>
          </a:solid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a:ln>
                  <a:noFill/>
                </a:ln>
                <a:solidFill>
                  <a:prstClr val="white"/>
                </a:solidFill>
                <a:effectLst/>
                <a:uLnTx/>
                <a:uFillTx/>
                <a:latin typeface="メイリオ" pitchFamily="50" charset="-128"/>
                <a:ea typeface="メイリオ" pitchFamily="50" charset="-128"/>
                <a:cs typeface="メイリオ" pitchFamily="50" charset="-128"/>
              </a:rPr>
              <a:t>情報</a:t>
            </a:r>
            <a:r>
              <a:rPr kumimoji="0" lang="ja-JP" altLang="en-US" sz="2400" b="1" i="0" u="none" strike="noStrike" kern="0" cap="none" spc="0" normalizeH="0" baseline="0" noProof="0" dirty="0" smtClean="0">
                <a:ln>
                  <a:noFill/>
                </a:ln>
                <a:solidFill>
                  <a:prstClr val="white"/>
                </a:solidFill>
                <a:effectLst/>
                <a:uLnTx/>
                <a:uFillTx/>
                <a:latin typeface="メイリオ" pitchFamily="50" charset="-128"/>
                <a:ea typeface="メイリオ" pitchFamily="50" charset="-128"/>
                <a:cs typeface="メイリオ" pitchFamily="50" charset="-128"/>
              </a:rPr>
              <a:t>分野</a:t>
            </a:r>
            <a:endParaRPr kumimoji="0" lang="ja-JP" altLang="en-US" sz="2400" b="1" i="0" u="none" strike="noStrike" kern="0" cap="none" spc="0" normalizeH="0" baseline="0" noProof="0" dirty="0">
              <a:ln>
                <a:noFill/>
              </a:ln>
              <a:solidFill>
                <a:prstClr val="white"/>
              </a:solidFill>
              <a:effectLst/>
              <a:uLnTx/>
              <a:uFillTx/>
              <a:latin typeface="メイリオ" pitchFamily="50" charset="-128"/>
              <a:ea typeface="メイリオ" pitchFamily="50" charset="-128"/>
              <a:cs typeface="メイリオ" pitchFamily="50" charset="-128"/>
            </a:endParaRPr>
          </a:p>
        </p:txBody>
      </p:sp>
      <p:sp>
        <p:nvSpPr>
          <p:cNvPr id="7" name="テキスト ボックス 6"/>
          <p:cNvSpPr txBox="1"/>
          <p:nvPr/>
        </p:nvSpPr>
        <p:spPr>
          <a:xfrm>
            <a:off x="1913726" y="2470101"/>
            <a:ext cx="3954418" cy="1203338"/>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171450" marR="0" lvl="0" indent="-171450" algn="just" defTabSz="914342" rtl="0" eaLnBrk="1" fontAlgn="auto" latinLnBrk="0" hangingPunct="1">
              <a:lnSpc>
                <a:spcPts val="1700"/>
              </a:lnSpc>
              <a:spcBef>
                <a:spcPts val="0"/>
              </a:spcBef>
              <a:spcAft>
                <a:spcPts val="600"/>
              </a:spcAft>
              <a:buClr>
                <a:srgbClr val="055DCD"/>
              </a:buClr>
              <a:buSzTx/>
              <a:buFont typeface="Wingdings" panose="05000000000000000000" pitchFamily="2" charset="2"/>
              <a:buChar char="l"/>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ダイキン</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工業株式会社と情報科学分野における包括</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連携契約</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a:p>
            <a:pPr marL="171450" marR="0" lvl="0" indent="-171450" algn="just" defTabSz="914342" rtl="0" eaLnBrk="1" fontAlgn="auto" latinLnBrk="0" hangingPunct="1">
              <a:lnSpc>
                <a:spcPts val="1700"/>
              </a:lnSpc>
              <a:spcBef>
                <a:spcPts val="0"/>
              </a:spcBef>
              <a:spcAft>
                <a:spcPts val="0"/>
              </a:spcAft>
              <a:buClr>
                <a:srgbClr val="055DCD"/>
              </a:buClr>
              <a:buSzTx/>
              <a:buFont typeface="Wingdings" panose="05000000000000000000" pitchFamily="2" charset="2"/>
              <a:buChar char="l"/>
              <a:tabLst/>
              <a:defRPr/>
            </a:pP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10</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年間にわたる産学共創の四つのアプローチ実現の</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ための支援</a:t>
            </a:r>
            <a:endPar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endParaRPr>
          </a:p>
          <a:p>
            <a:pPr marL="0" marR="0" lvl="0" indent="0" algn="just" defTabSz="914342" rtl="0" eaLnBrk="1" fontAlgn="auto" latinLnBrk="0" hangingPunct="1">
              <a:lnSpc>
                <a:spcPts val="1700"/>
              </a:lnSpc>
              <a:spcBef>
                <a:spcPts val="0"/>
              </a:spcBef>
              <a:spcAft>
                <a:spcPts val="0"/>
              </a:spcAft>
              <a:buClr>
                <a:srgbClr val="055DCD"/>
              </a:buClr>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　（</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年間</a:t>
            </a:r>
            <a:r>
              <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rPr>
              <a:t>5</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億円</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、総額</a:t>
            </a:r>
            <a:r>
              <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rPr>
              <a:t>56</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億</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円</a:t>
            </a:r>
            <a:r>
              <a:rPr kumimoji="1" lang="ja-JP" altLang="en-US" sz="900" b="1" i="0" u="none" strike="noStrike" kern="1200" cap="none" spc="0" normalizeH="0" baseline="0" noProof="0" dirty="0" smtClean="0">
                <a:ln>
                  <a:noFill/>
                </a:ln>
                <a:solidFill>
                  <a:prstClr val="black"/>
                </a:solidFill>
                <a:effectLst/>
                <a:uLnTx/>
                <a:uFillTx/>
                <a:latin typeface="メイリオ"/>
                <a:ea typeface="メイリオ"/>
                <a:cs typeface="+mn-cs"/>
              </a:rPr>
              <a:t>（研究</a:t>
            </a:r>
            <a:r>
              <a:rPr kumimoji="1" lang="ja-JP" altLang="en-US" sz="900" b="1" i="0" u="none" strike="noStrike" kern="1200" cap="none" spc="0" normalizeH="0" baseline="0" noProof="0" dirty="0">
                <a:ln>
                  <a:noFill/>
                </a:ln>
                <a:solidFill>
                  <a:prstClr val="black"/>
                </a:solidFill>
                <a:effectLst/>
                <a:uLnTx/>
                <a:uFillTx/>
                <a:latin typeface="メイリオ"/>
                <a:ea typeface="メイリオ"/>
                <a:cs typeface="+mn-cs"/>
              </a:rPr>
              <a:t>環境整備費を含む</a:t>
            </a:r>
            <a:r>
              <a:rPr kumimoji="1" lang="ja-JP" altLang="en-US" sz="900" b="1" i="0" u="none" strike="noStrike" kern="1200" cap="none" spc="0" normalizeH="0" baseline="0" noProof="0" dirty="0" smtClean="0">
                <a:ln>
                  <a:noFill/>
                </a:ln>
                <a:solidFill>
                  <a:prstClr val="black"/>
                </a:solidFill>
                <a:effectLst/>
                <a:uLnTx/>
                <a:uFillTx/>
                <a:latin typeface="メイリオ"/>
                <a:ea typeface="メイリオ"/>
                <a:cs typeface="+mn-cs"/>
              </a:rPr>
              <a:t>）</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8" name="テキスト ボックス 7"/>
          <p:cNvSpPr txBox="1"/>
          <p:nvPr/>
        </p:nvSpPr>
        <p:spPr>
          <a:xfrm>
            <a:off x="1763916" y="2150973"/>
            <a:ext cx="1296000" cy="251795"/>
          </a:xfrm>
          <a:prstGeom prst="roundRect">
            <a:avLst>
              <a:gd name="adj" fmla="val 50000"/>
            </a:avLst>
          </a:prstGeom>
          <a:solidFill>
            <a:schemeClr val="accent2">
              <a:lumMod val="40000"/>
              <a:lumOff val="60000"/>
            </a:schemeClr>
          </a:solid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平成</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29</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年</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6</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月</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0" name="片側の 2 つの角を切り取った四角形 9"/>
          <p:cNvSpPr/>
          <p:nvPr/>
        </p:nvSpPr>
        <p:spPr>
          <a:xfrm rot="16200000">
            <a:off x="4519773" y="613378"/>
            <a:ext cx="1041365" cy="7705441"/>
          </a:xfrm>
          <a:prstGeom prst="snip2SameRect">
            <a:avLst>
              <a:gd name="adj1" fmla="val 50000"/>
              <a:gd name="adj2" fmla="val 0"/>
            </a:avLst>
          </a:prstGeom>
          <a:gradFill flip="none" rotWithShape="1">
            <a:gsLst>
              <a:gs pos="0">
                <a:schemeClr val="accent5">
                  <a:lumMod val="20000"/>
                  <a:lumOff val="80000"/>
                </a:schemeClr>
              </a:gs>
              <a:gs pos="100000">
                <a:schemeClr val="accent5">
                  <a:lumMod val="20000"/>
                  <a:lumOff val="80000"/>
                  <a:alpha val="0"/>
                </a:schemeClr>
              </a:gs>
            </a:gsLst>
            <a:lin ang="5400000" scaled="1"/>
            <a:tileRect/>
          </a:gradFill>
          <a:ln w="38100">
            <a:noFill/>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12" name="テキスト ボックス 11"/>
          <p:cNvSpPr txBox="1"/>
          <p:nvPr/>
        </p:nvSpPr>
        <p:spPr>
          <a:xfrm>
            <a:off x="1913726" y="4149187"/>
            <a:ext cx="2874298" cy="767321"/>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171450" marR="0" lvl="0" indent="-171450" algn="just" defTabSz="914342" rtl="0" eaLnBrk="1" fontAlgn="auto" latinLnBrk="0" hangingPunct="1">
              <a:lnSpc>
                <a:spcPts val="1700"/>
              </a:lnSpc>
              <a:spcBef>
                <a:spcPts val="0"/>
              </a:spcBef>
              <a:spcAft>
                <a:spcPts val="600"/>
              </a:spcAft>
              <a:buClr>
                <a:srgbClr val="055DCD"/>
              </a:buClr>
              <a:buSzTx/>
              <a:buFont typeface="Wingdings" panose="05000000000000000000" pitchFamily="2" charset="2"/>
              <a:buChar char="l"/>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大塚製薬株式会社と先端的な免疫学研究活動に</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関わる包括</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連携契約</a:t>
            </a:r>
          </a:p>
          <a:p>
            <a:pPr marL="171450" marR="0" lvl="0" indent="-171450" algn="just" defTabSz="914342" rtl="0" eaLnBrk="1" fontAlgn="auto" latinLnBrk="0" hangingPunct="1">
              <a:lnSpc>
                <a:spcPts val="1700"/>
              </a:lnSpc>
              <a:spcBef>
                <a:spcPts val="0"/>
              </a:spcBef>
              <a:spcAft>
                <a:spcPts val="600"/>
              </a:spcAft>
              <a:buClr>
                <a:srgbClr val="055DCD"/>
              </a:buClr>
              <a:buSzTx/>
              <a:buFont typeface="Wingdings" panose="05000000000000000000" pitchFamily="2" charset="2"/>
              <a:buChar char="l"/>
              <a:tabLst/>
              <a:defRPr/>
            </a:pP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10</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年間にわたる運営基盤の支援</a:t>
            </a:r>
          </a:p>
        </p:txBody>
      </p:sp>
      <p:sp>
        <p:nvSpPr>
          <p:cNvPr id="13" name="テキスト ボックス 12"/>
          <p:cNvSpPr txBox="1"/>
          <p:nvPr/>
        </p:nvSpPr>
        <p:spPr>
          <a:xfrm>
            <a:off x="1763916" y="3819517"/>
            <a:ext cx="1296000" cy="251795"/>
          </a:xfrm>
          <a:prstGeom prst="roundRect">
            <a:avLst>
              <a:gd name="adj" fmla="val 50000"/>
            </a:avLst>
          </a:prstGeom>
          <a:solidFill>
            <a:schemeClr val="accent2">
              <a:lumMod val="40000"/>
              <a:lumOff val="60000"/>
            </a:schemeClr>
          </a:solid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平成</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29</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年</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2</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月</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4" name="片側の 2 つの角を切り取った四角形 13"/>
          <p:cNvSpPr/>
          <p:nvPr/>
        </p:nvSpPr>
        <p:spPr>
          <a:xfrm rot="16200000">
            <a:off x="4439648" y="1984979"/>
            <a:ext cx="1201620" cy="7705439"/>
          </a:xfrm>
          <a:prstGeom prst="snip2SameRect">
            <a:avLst>
              <a:gd name="adj1" fmla="val 50000"/>
              <a:gd name="adj2" fmla="val 0"/>
            </a:avLst>
          </a:prstGeom>
          <a:gradFill flip="none" rotWithShape="1">
            <a:gsLst>
              <a:gs pos="0">
                <a:schemeClr val="accent5">
                  <a:lumMod val="20000"/>
                  <a:lumOff val="80000"/>
                </a:schemeClr>
              </a:gs>
              <a:gs pos="100000">
                <a:schemeClr val="accent5">
                  <a:lumMod val="20000"/>
                  <a:lumOff val="80000"/>
                  <a:alpha val="0"/>
                </a:schemeClr>
              </a:gs>
            </a:gsLst>
            <a:lin ang="5400000" scaled="1"/>
            <a:tileRect/>
          </a:gradFill>
          <a:ln w="38100">
            <a:noFill/>
          </a:ln>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15" name="テキスト ボックス 14"/>
          <p:cNvSpPr txBox="1"/>
          <p:nvPr/>
        </p:nvSpPr>
        <p:spPr>
          <a:xfrm>
            <a:off x="1763917" y="5110990"/>
            <a:ext cx="1296000" cy="251795"/>
          </a:xfrm>
          <a:prstGeom prst="roundRect">
            <a:avLst>
              <a:gd name="adj" fmla="val 50000"/>
            </a:avLst>
          </a:prstGeom>
          <a:solidFill>
            <a:schemeClr val="accent2">
              <a:lumMod val="40000"/>
              <a:lumOff val="60000"/>
            </a:schemeClr>
          </a:solid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平成</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28</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年</a:t>
            </a:r>
            <a:r>
              <a:rPr kumimoji="1" lang="en-US" altLang="ja-JP" sz="1400" b="1" i="0" u="none" strike="noStrike" kern="1200" cap="none" spc="0" normalizeH="0" baseline="0" noProof="0" dirty="0" smtClean="0">
                <a:ln>
                  <a:noFill/>
                </a:ln>
                <a:solidFill>
                  <a:prstClr val="black"/>
                </a:solidFill>
                <a:effectLst/>
                <a:uLnTx/>
                <a:uFillTx/>
                <a:latin typeface="メイリオ"/>
                <a:ea typeface="メイリオ"/>
                <a:cs typeface="+mn-cs"/>
              </a:rPr>
              <a:t>5</a:t>
            </a: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月</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11" name="テキスト ボックス 10"/>
          <p:cNvSpPr txBox="1"/>
          <p:nvPr/>
        </p:nvSpPr>
        <p:spPr>
          <a:xfrm>
            <a:off x="251702" y="4453939"/>
            <a:ext cx="1440000" cy="1440000"/>
          </a:xfrm>
          <a:prstGeom prst="ellipse">
            <a:avLst/>
          </a:prstGeom>
          <a:solidFill>
            <a:srgbClr val="C66C6C"/>
          </a:solid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none" lIns="0" tIns="36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0" lang="ja-JP" altLang="en-US" sz="2400" b="1" i="0" u="none" strike="noStrike" kern="0" cap="none" spc="0" normalizeH="0" baseline="0" noProof="0" dirty="0" smtClean="0">
                <a:ln>
                  <a:noFill/>
                </a:ln>
                <a:solidFill>
                  <a:prstClr val="white"/>
                </a:solidFill>
                <a:effectLst/>
                <a:uLnTx/>
                <a:uFillTx/>
                <a:latin typeface="メイリオ" pitchFamily="50" charset="-128"/>
                <a:ea typeface="メイリオ" pitchFamily="50" charset="-128"/>
                <a:cs typeface="メイリオ" pitchFamily="50" charset="-128"/>
              </a:rPr>
              <a:t>創薬分野</a:t>
            </a:r>
            <a:endParaRPr kumimoji="0" lang="ja-JP" altLang="en-US" sz="2400" b="1" i="0" u="none" strike="noStrike" kern="0" cap="none" spc="0" normalizeH="0" baseline="0" noProof="0" dirty="0">
              <a:ln>
                <a:noFill/>
              </a:ln>
              <a:solidFill>
                <a:prstClr val="white"/>
              </a:solidFill>
              <a:effectLst/>
              <a:uLnTx/>
              <a:uFillTx/>
              <a:latin typeface="メイリオ" pitchFamily="50" charset="-128"/>
              <a:ea typeface="メイリオ" pitchFamily="50" charset="-128"/>
              <a:cs typeface="メイリオ" pitchFamily="50" charset="-128"/>
            </a:endParaRPr>
          </a:p>
        </p:txBody>
      </p:sp>
      <p:sp>
        <p:nvSpPr>
          <p:cNvPr id="16" name="テキスト ボックス 15"/>
          <p:cNvSpPr txBox="1"/>
          <p:nvPr/>
        </p:nvSpPr>
        <p:spPr>
          <a:xfrm>
            <a:off x="1913726" y="5418825"/>
            <a:ext cx="2874298" cy="985329"/>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171450" marR="0" lvl="0" indent="-171450" algn="just" defTabSz="914342" rtl="0" eaLnBrk="1" fontAlgn="auto" latinLnBrk="0" hangingPunct="1">
              <a:lnSpc>
                <a:spcPts val="1700"/>
              </a:lnSpc>
              <a:spcBef>
                <a:spcPts val="0"/>
              </a:spcBef>
              <a:spcAft>
                <a:spcPts val="600"/>
              </a:spcAft>
              <a:buClr>
                <a:srgbClr val="055DCD"/>
              </a:buClr>
              <a:buSzTx/>
              <a:buFont typeface="Wingdings" panose="05000000000000000000" pitchFamily="2" charset="2"/>
              <a:buChar char="l"/>
              <a:tabLst/>
              <a:defRPr/>
            </a:pP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中外製薬株式会社と先端的な免疫学研究活動に関わる包括連携契約</a:t>
            </a:r>
          </a:p>
          <a:p>
            <a:pPr marL="171450" marR="0" lvl="0" indent="-171450" algn="just" defTabSz="914342" rtl="0" eaLnBrk="1" fontAlgn="auto" latinLnBrk="0" hangingPunct="1">
              <a:lnSpc>
                <a:spcPts val="1700"/>
              </a:lnSpc>
              <a:spcBef>
                <a:spcPts val="0"/>
              </a:spcBef>
              <a:spcAft>
                <a:spcPts val="600"/>
              </a:spcAft>
              <a:buClr>
                <a:srgbClr val="055DCD"/>
              </a:buClr>
              <a:buSzTx/>
              <a:buFont typeface="Wingdings" panose="05000000000000000000" pitchFamily="2" charset="2"/>
              <a:buChar char="l"/>
              <a:tabLst/>
              <a:defRPr/>
            </a:pPr>
            <a:r>
              <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rPr>
              <a:t>10</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年間にわたる運営基盤の支援（年間</a:t>
            </a:r>
            <a:r>
              <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rPr>
              <a:t>10</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億円、総額</a:t>
            </a:r>
            <a:r>
              <a:rPr kumimoji="1" lang="en-US" altLang="ja-JP" sz="1400" b="1" i="0" u="none" strike="noStrike" kern="1200" cap="none" spc="0" normalizeH="0" baseline="0" noProof="0" dirty="0">
                <a:ln>
                  <a:noFill/>
                </a:ln>
                <a:solidFill>
                  <a:prstClr val="black"/>
                </a:solidFill>
                <a:effectLst/>
                <a:uLnTx/>
                <a:uFillTx/>
                <a:latin typeface="メイリオ"/>
                <a:ea typeface="メイリオ"/>
                <a:cs typeface="+mn-cs"/>
              </a:rPr>
              <a:t>100</a:t>
            </a:r>
            <a:r>
              <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rPr>
              <a:t>億円）</a:t>
            </a:r>
          </a:p>
        </p:txBody>
      </p:sp>
      <p:sp>
        <p:nvSpPr>
          <p:cNvPr id="17" name="テキスト ボックス 16"/>
          <p:cNvSpPr txBox="1"/>
          <p:nvPr/>
        </p:nvSpPr>
        <p:spPr>
          <a:xfrm>
            <a:off x="522059" y="912884"/>
            <a:ext cx="1296000" cy="504000"/>
          </a:xfrm>
          <a:prstGeom prst="roundRect">
            <a:avLst>
              <a:gd name="adj" fmla="val 50000"/>
            </a:avLst>
          </a:prstGeom>
          <a:solidFill>
            <a:schemeClr val="accent2">
              <a:lumMod val="40000"/>
              <a:lumOff val="60000"/>
            </a:schemeClr>
          </a:solidFill>
          <a:ln w="38100">
            <a:noFill/>
          </a:ln>
        </p:spPr>
        <p:style>
          <a:lnRef idx="1">
            <a:schemeClr val="accent2"/>
          </a:lnRef>
          <a:fillRef idx="2">
            <a:schemeClr val="accent2"/>
          </a:fillRef>
          <a:effectRef idx="1">
            <a:schemeClr val="accent2"/>
          </a:effectRef>
          <a:fontRef idx="minor">
            <a:schemeClr val="dk1"/>
          </a:fontRef>
        </p:style>
        <p:txBody>
          <a:bodyPr vert="horz" wrap="none" lIns="0" tIns="72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055DCD">
                    <a:lumMod val="50000"/>
                  </a:srgbClr>
                </a:solidFill>
                <a:effectLst/>
                <a:uLnTx/>
                <a:uFillTx/>
                <a:latin typeface="メイリオ"/>
                <a:ea typeface="メイリオ"/>
                <a:cs typeface="+mn-cs"/>
              </a:rPr>
              <a:t>「組織」</a:t>
            </a:r>
          </a:p>
        </p:txBody>
      </p:sp>
      <p:sp>
        <p:nvSpPr>
          <p:cNvPr id="18" name="テキスト ボックス 17"/>
          <p:cNvSpPr txBox="1"/>
          <p:nvPr/>
        </p:nvSpPr>
        <p:spPr>
          <a:xfrm>
            <a:off x="2207428" y="912884"/>
            <a:ext cx="1296000" cy="504000"/>
          </a:xfrm>
          <a:prstGeom prst="roundRect">
            <a:avLst>
              <a:gd name="adj" fmla="val 50000"/>
            </a:avLst>
          </a:prstGeom>
          <a:solidFill>
            <a:schemeClr val="accent2">
              <a:lumMod val="40000"/>
              <a:lumOff val="60000"/>
            </a:schemeClr>
          </a:solidFill>
          <a:ln w="38100">
            <a:noFill/>
          </a:ln>
        </p:spPr>
        <p:style>
          <a:lnRef idx="1">
            <a:schemeClr val="accent2"/>
          </a:lnRef>
          <a:fillRef idx="2">
            <a:schemeClr val="accent2"/>
          </a:fillRef>
          <a:effectRef idx="1">
            <a:schemeClr val="accent2"/>
          </a:effectRef>
          <a:fontRef idx="minor">
            <a:schemeClr val="dk1"/>
          </a:fontRef>
        </p:style>
        <p:txBody>
          <a:bodyPr vert="horz" wrap="none" lIns="0" tIns="72000" rIns="0" bIns="0" rtlCol="0" anchor="ctr" anchorCtr="0">
            <a:no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2800" b="1" i="0" u="none" strike="noStrike" kern="1200" cap="none" spc="0" normalizeH="0" baseline="0" noProof="0" dirty="0">
                <a:ln>
                  <a:noFill/>
                </a:ln>
                <a:solidFill>
                  <a:srgbClr val="055DCD">
                    <a:lumMod val="50000"/>
                  </a:srgbClr>
                </a:solidFill>
                <a:effectLst/>
                <a:uLnTx/>
                <a:uFillTx/>
                <a:latin typeface="メイリオ"/>
                <a:ea typeface="メイリオ"/>
                <a:cs typeface="+mn-cs"/>
              </a:rPr>
              <a:t>「組織」</a:t>
            </a:r>
          </a:p>
        </p:txBody>
      </p:sp>
      <p:sp>
        <p:nvSpPr>
          <p:cNvPr id="19" name="テキスト ボックス 18"/>
          <p:cNvSpPr txBox="1"/>
          <p:nvPr/>
        </p:nvSpPr>
        <p:spPr>
          <a:xfrm>
            <a:off x="1791456" y="959890"/>
            <a:ext cx="410369" cy="442035"/>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72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white"/>
                </a:solidFill>
                <a:effectLst/>
                <a:uLnTx/>
                <a:uFillTx/>
                <a:latin typeface="メイリオ"/>
                <a:ea typeface="メイリオ"/>
                <a:cs typeface="+mn-cs"/>
              </a:rPr>
              <a:t>対</a:t>
            </a:r>
          </a:p>
        </p:txBody>
      </p:sp>
      <p:sp>
        <p:nvSpPr>
          <p:cNvPr id="20" name="テキスト ボックス 19"/>
          <p:cNvSpPr txBox="1"/>
          <p:nvPr/>
        </p:nvSpPr>
        <p:spPr>
          <a:xfrm>
            <a:off x="3505286" y="959890"/>
            <a:ext cx="410369" cy="442035"/>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72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smtClean="0">
                <a:ln>
                  <a:noFill/>
                </a:ln>
                <a:solidFill>
                  <a:prstClr val="white"/>
                </a:solidFill>
                <a:effectLst/>
                <a:uLnTx/>
                <a:uFillTx/>
                <a:latin typeface="メイリオ"/>
                <a:ea typeface="メイリオ"/>
                <a:cs typeface="+mn-cs"/>
              </a:rPr>
              <a:t>の</a:t>
            </a:r>
            <a:endParaRPr kumimoji="1" lang="ja-JP" altLang="en-US" sz="2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21" name="テキスト ボックス 20"/>
          <p:cNvSpPr txBox="1"/>
          <p:nvPr/>
        </p:nvSpPr>
        <p:spPr>
          <a:xfrm>
            <a:off x="996065" y="1437373"/>
            <a:ext cx="2111900" cy="565146"/>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72000" rIns="0" bIns="0" rtlCol="0" anchor="ctr" anchorCtr="0">
            <a:spAutoFit/>
          </a:bodyPr>
          <a:lstStyle/>
          <a:p>
            <a:pPr marL="0" marR="0" lvl="0" indent="0" algn="ctr" defTabSz="914342" rtl="0" eaLnBrk="1" fontAlgn="auto" latinLnBrk="0" hangingPunct="1">
              <a:lnSpc>
                <a:spcPct val="100000"/>
              </a:lnSpc>
              <a:spcBef>
                <a:spcPts val="0"/>
              </a:spcBef>
              <a:spcAft>
                <a:spcPts val="0"/>
              </a:spcAft>
              <a:buClrTx/>
              <a:buSzTx/>
              <a:buFontTx/>
              <a:buNone/>
              <a:tabLst/>
              <a:defRPr/>
            </a:pPr>
            <a:r>
              <a:rPr kumimoji="1" lang="ja-JP" altLang="en-US" sz="3200" b="1" i="0" u="none" strike="noStrike" kern="1200" cap="none" spc="600" normalizeH="0" baseline="0" noProof="0" dirty="0">
                <a:ln>
                  <a:noFill/>
                </a:ln>
                <a:solidFill>
                  <a:prstClr val="white"/>
                </a:solidFill>
                <a:effectLst>
                  <a:glow rad="63500">
                    <a:srgbClr val="ECB100">
                      <a:satMod val="175000"/>
                      <a:alpha val="40000"/>
                    </a:srgbClr>
                  </a:glow>
                </a:effectLst>
                <a:uLnTx/>
                <a:uFillTx/>
                <a:latin typeface="メイリオ"/>
                <a:ea typeface="メイリオ"/>
                <a:cs typeface="+mn-cs"/>
              </a:rPr>
              <a:t>包括連携</a:t>
            </a:r>
          </a:p>
        </p:txBody>
      </p:sp>
      <p:sp>
        <p:nvSpPr>
          <p:cNvPr id="23" name="二等辺三角形 22"/>
          <p:cNvSpPr/>
          <p:nvPr/>
        </p:nvSpPr>
        <p:spPr>
          <a:xfrm rot="5400000">
            <a:off x="3516494" y="1263581"/>
            <a:ext cx="1212524" cy="276420"/>
          </a:xfrm>
          <a:prstGeom prst="triangle">
            <a:avLst/>
          </a:prstGeom>
          <a:solidFill>
            <a:schemeClr val="accent1"/>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42" name="フリーフォーム 41"/>
          <p:cNvSpPr/>
          <p:nvPr/>
        </p:nvSpPr>
        <p:spPr>
          <a:xfrm rot="5400000">
            <a:off x="6109934" y="-1026012"/>
            <a:ext cx="1212524" cy="4855602"/>
          </a:xfrm>
          <a:custGeom>
            <a:avLst/>
            <a:gdLst>
              <a:gd name="connsiteX0" fmla="*/ 0 w 1212524"/>
              <a:gd name="connsiteY0" fmla="*/ 4855602 h 4855602"/>
              <a:gd name="connsiteX1" fmla="*/ 0 w 1212524"/>
              <a:gd name="connsiteY1" fmla="*/ 0 h 4855602"/>
              <a:gd name="connsiteX2" fmla="*/ 1212524 w 1212524"/>
              <a:gd name="connsiteY2" fmla="*/ 0 h 4855602"/>
              <a:gd name="connsiteX3" fmla="*/ 1212524 w 1212524"/>
              <a:gd name="connsiteY3" fmla="*/ 4855599 h 4855602"/>
              <a:gd name="connsiteX4" fmla="*/ 606265 w 1212524"/>
              <a:gd name="connsiteY4" fmla="*/ 4579180 h 4855602"/>
              <a:gd name="connsiteX5" fmla="*/ 0 w 1212524"/>
              <a:gd name="connsiteY5" fmla="*/ 4855602 h 4855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524" h="4855602">
                <a:moveTo>
                  <a:pt x="0" y="4855602"/>
                </a:moveTo>
                <a:lnTo>
                  <a:pt x="0" y="0"/>
                </a:lnTo>
                <a:lnTo>
                  <a:pt x="1212524" y="0"/>
                </a:lnTo>
                <a:lnTo>
                  <a:pt x="1212524" y="4855599"/>
                </a:lnTo>
                <a:lnTo>
                  <a:pt x="606265" y="4579180"/>
                </a:lnTo>
                <a:lnTo>
                  <a:pt x="0" y="4855602"/>
                </a:lnTo>
                <a:close/>
              </a:path>
            </a:pathLst>
          </a:custGeom>
          <a:solidFill>
            <a:schemeClr val="accent2">
              <a:lumMod val="60000"/>
              <a:lumOff val="40000"/>
            </a:schemeClr>
          </a:solidFill>
        </p:spPr>
        <p:txBody>
          <a:bodyPr wrap="square" rtlCol="0" anchor="ctr">
            <a:noAutofit/>
          </a:bodyPr>
          <a:lstStyle/>
          <a:p>
            <a:pPr marL="0" marR="0" lvl="0" indent="0" algn="ctr" defTabSz="914400" rtl="0" eaLnBrk="1" fontAlgn="auto" latinLnBrk="0" hangingPunct="1">
              <a:lnSpc>
                <a:spcPts val="14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29" name="テキスト ボックス 28"/>
          <p:cNvSpPr txBox="1"/>
          <p:nvPr/>
        </p:nvSpPr>
        <p:spPr>
          <a:xfrm>
            <a:off x="4499992" y="846305"/>
            <a:ext cx="4160862" cy="1113570"/>
          </a:xfrm>
          <a:prstGeom prst="rect">
            <a:avLst/>
          </a:prstGeom>
          <a:noFill/>
          <a:ln>
            <a:noFill/>
          </a:ln>
          <a:effectLst/>
          <a:scene3d>
            <a:camera prst="orthographicFront" fov="0">
              <a:rot lat="0" lon="0" rev="0"/>
            </a:camera>
            <a:lightRig rig="brightRoom" dir="tl">
              <a:rot lat="0" lon="0" rev="8700000"/>
            </a:lightRig>
          </a:scene3d>
          <a:sp3d>
            <a:contourClr>
              <a:schemeClr val="accent4">
                <a:shade val="80000"/>
              </a:schemeClr>
            </a:contourClr>
          </a:sp3d>
        </p:spPr>
        <p:style>
          <a:lnRef idx="1">
            <a:schemeClr val="accent4"/>
          </a:lnRef>
          <a:fillRef idx="3">
            <a:schemeClr val="accent4"/>
          </a:fillRef>
          <a:effectRef idx="2">
            <a:schemeClr val="accent4"/>
          </a:effectRef>
          <a:fontRef idx="minor">
            <a:schemeClr val="lt1"/>
          </a:fontRef>
        </p:style>
        <p:txBody>
          <a:bodyPr vert="horz" wrap="square" lIns="0" tIns="36000" rIns="0" bIns="0" rtlCol="0" anchor="ctr" anchorCtr="0">
            <a:spAutoFit/>
          </a:bodyPr>
          <a:lstStyle/>
          <a:p>
            <a:pPr marL="0" marR="0" lvl="0" indent="0" algn="just" defTabSz="914342" rtl="0" eaLnBrk="1" fontAlgn="auto" latinLnBrk="0" hangingPunct="1">
              <a:lnSpc>
                <a:spcPts val="21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大阪大学と企業との基礎研究段階からの産学共創により、本学の一層の研究力強化を図り</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、産学</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rPr>
              <a:t>が一体となった「共創知」を生み出すとともに、「共創イノベーション」を</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mn-cs"/>
              </a:rPr>
              <a:t>実現</a:t>
            </a:r>
            <a:endParaRPr kumimoji="1" lang="ja-JP" altLang="en-US" sz="1600" b="1" i="0" u="none" strike="noStrike" kern="1200" cap="none" spc="0" normalizeH="0" baseline="0" noProof="0" dirty="0">
              <a:ln>
                <a:noFill/>
              </a:ln>
              <a:solidFill>
                <a:prstClr val="black"/>
              </a:solidFill>
              <a:effectLst/>
              <a:uLnTx/>
              <a:uFillTx/>
              <a:latin typeface="メイリオ"/>
              <a:ea typeface="メイリオ"/>
              <a:cs typeface="+mn-cs"/>
            </a:endParaRPr>
          </a:p>
        </p:txBody>
      </p:sp>
      <p:pic>
        <p:nvPicPr>
          <p:cNvPr id="30" name="図 29"/>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12162" y="2175083"/>
            <a:ext cx="2611522" cy="1644433"/>
          </a:xfrm>
          <a:prstGeom prst="ellipse">
            <a:avLst/>
          </a:prstGeom>
        </p:spPr>
      </p:pic>
      <p:pic>
        <p:nvPicPr>
          <p:cNvPr id="32" name="図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54286" y="3761619"/>
            <a:ext cx="2244519" cy="1497751"/>
          </a:xfrm>
          <a:prstGeom prst="ellipse">
            <a:avLst/>
          </a:prstGeom>
        </p:spPr>
      </p:pic>
      <p:pic>
        <p:nvPicPr>
          <p:cNvPr id="31" name="図 3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03435" y="4797152"/>
            <a:ext cx="2390739" cy="1667092"/>
          </a:xfrm>
          <a:prstGeom prst="ellipse">
            <a:avLst/>
          </a:prstGeom>
          <a:noFill/>
          <a:ln>
            <a:noFill/>
          </a:ln>
        </p:spPr>
      </p:pic>
      <p:grpSp>
        <p:nvGrpSpPr>
          <p:cNvPr id="35" name="グループ化 34"/>
          <p:cNvGrpSpPr/>
          <p:nvPr/>
        </p:nvGrpSpPr>
        <p:grpSpPr>
          <a:xfrm>
            <a:off x="1371743" y="214227"/>
            <a:ext cx="1297156" cy="447399"/>
            <a:chOff x="1400938" y="-837345"/>
            <a:chExt cx="1297156" cy="447399"/>
          </a:xfrm>
        </p:grpSpPr>
        <p:sp>
          <p:nvSpPr>
            <p:cNvPr id="37" name="角丸四角形 36"/>
            <p:cNvSpPr/>
            <p:nvPr/>
          </p:nvSpPr>
          <p:spPr>
            <a:xfrm>
              <a:off x="1400938" y="-740889"/>
              <a:ext cx="1297156" cy="288000"/>
            </a:xfrm>
            <a:prstGeom prst="roundRect">
              <a:avLst>
                <a:gd name="adj" fmla="val 50000"/>
              </a:avLst>
            </a:prstGeom>
            <a:solidFill>
              <a:srgbClr val="FFC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38" name="円/楕円 7"/>
            <p:cNvSpPr/>
            <p:nvPr/>
          </p:nvSpPr>
          <p:spPr>
            <a:xfrm>
              <a:off x="2126101" y="-785946"/>
              <a:ext cx="396000" cy="396000"/>
            </a:xfrm>
            <a:prstGeom prst="ellipse">
              <a:avLst/>
            </a:prstGeom>
            <a:solidFill>
              <a:srgbClr val="2D287F"/>
            </a:solidFill>
            <a:ln w="1905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39" name="テキスト ボックス 38"/>
            <p:cNvSpPr txBox="1"/>
            <p:nvPr/>
          </p:nvSpPr>
          <p:spPr>
            <a:xfrm>
              <a:off x="1523129" y="-664470"/>
              <a:ext cx="521493" cy="135731"/>
            </a:xfrm>
            <a:prstGeom prst="rect">
              <a:avLst/>
            </a:prstGeom>
            <a:noFill/>
          </p:spPr>
          <p:txBody>
            <a:bodyPr wrap="none" lIns="0" tIns="0" rIns="0" bIns="0" rtlCol="0" anchor="t" anchorCtr="0">
              <a:prstTxWarp prst="textPlai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latin typeface="メイリオ"/>
                  <a:ea typeface="メイリオ"/>
                  <a:cs typeface="+mn-cs"/>
                </a:rPr>
                <a:t>アプローチ</a:t>
              </a:r>
            </a:p>
          </p:txBody>
        </p:sp>
        <p:sp>
          <p:nvSpPr>
            <p:cNvPr id="40" name="テキスト ボックス 39"/>
            <p:cNvSpPr txBox="1"/>
            <p:nvPr/>
          </p:nvSpPr>
          <p:spPr>
            <a:xfrm>
              <a:off x="2162991" y="-837345"/>
              <a:ext cx="330123" cy="399479"/>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dirty="0" smtClean="0">
                  <a:ln>
                    <a:noFill/>
                  </a:ln>
                  <a:solidFill>
                    <a:prstClr val="white"/>
                  </a:solidFill>
                  <a:effectLst/>
                  <a:uLnTx/>
                  <a:uFillTx/>
                  <a:latin typeface="Arial" panose="020B0604020202020204" pitchFamily="34" charset="0"/>
                  <a:ea typeface="メイリオ"/>
                  <a:cs typeface="Arial" panose="020B0604020202020204" pitchFamily="34" charset="0"/>
                </a:rPr>
                <a:t>1</a:t>
              </a:r>
              <a:endParaRPr kumimoji="1" lang="ja-JP" altLang="en-US" sz="3200" b="1" i="0" u="none" strike="noStrike" kern="1200" cap="none" spc="0" normalizeH="0" baseline="0" noProof="0" dirty="0">
                <a:ln>
                  <a:noFill/>
                </a:ln>
                <a:solidFill>
                  <a:prstClr val="white"/>
                </a:solidFill>
                <a:effectLst/>
                <a:uLnTx/>
                <a:uFillTx/>
                <a:latin typeface="Arial" panose="020B0604020202020204" pitchFamily="34" charset="0"/>
                <a:ea typeface="メイリオ"/>
                <a:cs typeface="Arial" panose="020B0604020202020204" pitchFamily="34" charset="0"/>
              </a:endParaRPr>
            </a:p>
          </p:txBody>
        </p:sp>
      </p:grpSp>
    </p:spTree>
    <p:extLst>
      <p:ext uri="{BB962C8B-B14F-4D97-AF65-F5344CB8AC3E}">
        <p14:creationId xmlns:p14="http://schemas.microsoft.com/office/powerpoint/2010/main" val="49366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789763"/>
            <a:ext cx="9144000" cy="566321"/>
          </a:xfrm>
          <a:prstGeom prst="rect">
            <a:avLst/>
          </a:prstGeom>
          <a:solidFill>
            <a:schemeClr val="tx2"/>
          </a:solidFill>
        </p:spPr>
        <p:txBody>
          <a:bodyPr wrap="square" rtlCol="0" anchor="ctr">
            <a:noAutofit/>
          </a:bodyPr>
          <a:lstStyle/>
          <a:p>
            <a:pPr marL="0" marR="0" lvl="0" indent="0" algn="ctr" defTabSz="914400" rtl="0" eaLnBrk="1" fontAlgn="auto" latinLnBrk="0" hangingPunct="1">
              <a:lnSpc>
                <a:spcPts val="1100"/>
              </a:lnSpc>
              <a:spcBef>
                <a:spcPts val="0"/>
              </a:spcBef>
              <a:spcAft>
                <a:spcPts val="0"/>
              </a:spcAft>
              <a:buClrTx/>
              <a:buSzTx/>
              <a:buFontTx/>
              <a:buNone/>
              <a:tabLst/>
              <a:defRPr/>
            </a:pPr>
            <a:endParaRPr kumimoji="0" lang="ja-JP" altLang="en-US"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endParaRPr>
          </a:p>
        </p:txBody>
      </p:sp>
      <p:sp>
        <p:nvSpPr>
          <p:cNvPr id="2081794" name="Rectangle 2"/>
          <p:cNvSpPr>
            <a:spLocks noGrp="1" noChangeArrowheads="1"/>
          </p:cNvSpPr>
          <p:nvPr>
            <p:ph type="title"/>
          </p:nvPr>
        </p:nvSpPr>
        <p:spPr>
          <a:xfrm>
            <a:off x="2793800" y="274805"/>
            <a:ext cx="5954664" cy="358355"/>
          </a:xfrm>
        </p:spPr>
        <p:txBody>
          <a:bodyPr>
            <a:noAutofit/>
          </a:bodyPr>
          <a:lstStyle/>
          <a:p>
            <a:pPr algn="l"/>
            <a:r>
              <a:rPr lang="ja-JP" altLang="en-US" dirty="0"/>
              <a:t>産学共創によるイノベーション人材育成</a:t>
            </a:r>
            <a:endParaRPr lang="ja-JP" altLang="en-US" dirty="0">
              <a:latin typeface="メイリオ"/>
              <a:ea typeface="メイリオ"/>
              <a:cs typeface="メイリオ"/>
            </a:endParaRPr>
          </a:p>
        </p:txBody>
      </p:sp>
      <p:sp>
        <p:nvSpPr>
          <p:cNvPr id="8" name="正方形/長方形 7"/>
          <p:cNvSpPr/>
          <p:nvPr/>
        </p:nvSpPr>
        <p:spPr>
          <a:xfrm>
            <a:off x="0" y="897431"/>
            <a:ext cx="9144000" cy="835100"/>
          </a:xfrm>
          <a:prstGeom prst="rect">
            <a:avLst/>
          </a:prstGeom>
        </p:spPr>
        <p:txBody>
          <a:bodyPr wrap="square">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white"/>
                </a:solidFill>
                <a:effectLst/>
                <a:uLnTx/>
                <a:uFillTx/>
                <a:latin typeface="メイリオ"/>
                <a:ea typeface="メイリオ"/>
                <a:cs typeface="メイリオ"/>
              </a:rPr>
              <a:t>大阪大学とパナソニックで人工知能共同講座を</a:t>
            </a:r>
            <a:r>
              <a:rPr kumimoji="1" lang="ja-JP" altLang="en-US" sz="2400" b="1" i="0" u="none" strike="noStrike" kern="1200" cap="none" spc="0" normalizeH="0" baseline="0" noProof="0" dirty="0" smtClean="0">
                <a:ln>
                  <a:noFill/>
                </a:ln>
                <a:solidFill>
                  <a:prstClr val="white"/>
                </a:solidFill>
                <a:effectLst/>
                <a:uLnTx/>
                <a:uFillTx/>
                <a:latin typeface="メイリオ"/>
                <a:ea typeface="メイリオ"/>
                <a:cs typeface="メイリオ"/>
              </a:rPr>
              <a:t>開始</a:t>
            </a:r>
            <a:endParaRPr lang="en-US" altLang="ja-JP" sz="2400" b="1" dirty="0">
              <a:solidFill>
                <a:prstClr val="white"/>
              </a:solidFill>
              <a:latin typeface="メイリオ"/>
              <a:ea typeface="メイリオ"/>
              <a:cs typeface="メイリオ"/>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メイリオ"/>
              </a:rPr>
              <a:t>－</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メイリオ"/>
              </a:rPr>
              <a:t>国内</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メイリオ"/>
              </a:rPr>
              <a:t>初</a:t>
            </a:r>
            <a:r>
              <a:rPr kumimoji="1" lang="en-US" altLang="ja-JP" sz="1800" b="1" i="0" u="none" strike="noStrike" kern="1200" cap="none" spc="0" normalizeH="0" baseline="0" noProof="0" dirty="0" smtClean="0">
                <a:ln>
                  <a:noFill/>
                </a:ln>
                <a:solidFill>
                  <a:prstClr val="black"/>
                </a:solidFill>
                <a:effectLst/>
                <a:uLnTx/>
                <a:uFillTx/>
                <a:latin typeface="メイリオ"/>
                <a:ea typeface="メイリオ"/>
                <a:cs typeface="メイリオ"/>
              </a:rPr>
              <a:t>*</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メイリオ"/>
              </a:rPr>
              <a:t>、</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メイリオ"/>
              </a:rPr>
              <a:t>人工知能分野における大学と産業界の共同講座－</a:t>
            </a:r>
          </a:p>
        </p:txBody>
      </p:sp>
      <p:sp>
        <p:nvSpPr>
          <p:cNvPr id="10" name="正方形/長方形 9"/>
          <p:cNvSpPr/>
          <p:nvPr/>
        </p:nvSpPr>
        <p:spPr>
          <a:xfrm>
            <a:off x="251520" y="1628800"/>
            <a:ext cx="2417379" cy="21544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800" b="0" i="0" u="none" strike="noStrike" kern="1200" cap="none" spc="0" normalizeH="0" baseline="0" noProof="0" dirty="0">
                <a:ln>
                  <a:noFill/>
                </a:ln>
                <a:solidFill>
                  <a:prstClr val="black"/>
                </a:solidFill>
                <a:effectLst/>
                <a:uLnTx/>
                <a:uFillTx/>
                <a:latin typeface="メイリオ"/>
                <a:ea typeface="メイリオ"/>
                <a:cs typeface="メイリオ"/>
              </a:rPr>
              <a:t>＊2016年6月21日 パナソニック株式会社調べ</a:t>
            </a:r>
          </a:p>
        </p:txBody>
      </p:sp>
      <p:pic>
        <p:nvPicPr>
          <p:cNvPr id="15" name="図 14"/>
          <p:cNvPicPr>
            <a:picLocks noChangeAspect="1"/>
          </p:cNvPicPr>
          <p:nvPr/>
        </p:nvPicPr>
        <p:blipFill>
          <a:blip r:embed="rId3"/>
          <a:stretch>
            <a:fillRect/>
          </a:stretch>
        </p:blipFill>
        <p:spPr>
          <a:xfrm>
            <a:off x="6592558" y="1412776"/>
            <a:ext cx="2335732" cy="4822697"/>
          </a:xfrm>
          <a:prstGeom prst="rect">
            <a:avLst/>
          </a:prstGeom>
          <a:ln>
            <a:solidFill>
              <a:schemeClr val="tx1"/>
            </a:solidFill>
          </a:ln>
        </p:spPr>
      </p:pic>
      <p:sp>
        <p:nvSpPr>
          <p:cNvPr id="16" name="テキスト ボックス 15"/>
          <p:cNvSpPr txBox="1"/>
          <p:nvPr/>
        </p:nvSpPr>
        <p:spPr>
          <a:xfrm>
            <a:off x="7556604" y="6254637"/>
            <a:ext cx="1479892"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050" b="0" i="0" u="none" strike="noStrike" kern="1200" cap="none" spc="0" normalizeH="0" baseline="0" noProof="0" dirty="0" smtClean="0">
                <a:ln>
                  <a:noFill/>
                </a:ln>
                <a:solidFill>
                  <a:prstClr val="black"/>
                </a:solidFill>
                <a:effectLst/>
                <a:uLnTx/>
                <a:uFillTx/>
                <a:latin typeface="メイリオ"/>
                <a:ea typeface="メイリオ"/>
                <a:cs typeface="メイリオ"/>
              </a:rPr>
              <a:t>産経新聞</a:t>
            </a:r>
            <a:r>
              <a:rPr kumimoji="1" lang="en-US" altLang="ja-JP" sz="1050" b="0" i="0" u="none" strike="noStrike" kern="1200" cap="none" spc="0" normalizeH="0" baseline="0" noProof="0" dirty="0" smtClean="0">
                <a:ln>
                  <a:noFill/>
                </a:ln>
                <a:solidFill>
                  <a:prstClr val="black"/>
                </a:solidFill>
                <a:effectLst/>
                <a:uLnTx/>
                <a:uFillTx/>
                <a:latin typeface="メイリオ"/>
                <a:ea typeface="メイリオ"/>
                <a:cs typeface="メイリオ"/>
              </a:rPr>
              <a:t>(H28/6/22)</a:t>
            </a:r>
            <a:endParaRPr kumimoji="1" lang="ja-JP" altLang="en-US" sz="1050" b="0" i="0" u="none" strike="noStrike" kern="1200" cap="none" spc="0" normalizeH="0" baseline="0" noProof="0" dirty="0">
              <a:ln>
                <a:noFill/>
              </a:ln>
              <a:solidFill>
                <a:prstClr val="black"/>
              </a:solidFill>
              <a:effectLst/>
              <a:uLnTx/>
              <a:uFillTx/>
              <a:latin typeface="メイリオ"/>
              <a:ea typeface="メイリオ"/>
              <a:cs typeface="メイリオ"/>
            </a:endParaRPr>
          </a:p>
        </p:txBody>
      </p:sp>
      <p:sp>
        <p:nvSpPr>
          <p:cNvPr id="17" name="テキスト ボックス 16"/>
          <p:cNvSpPr txBox="1"/>
          <p:nvPr/>
        </p:nvSpPr>
        <p:spPr>
          <a:xfrm>
            <a:off x="1446742" y="6145559"/>
            <a:ext cx="3954929"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cap="none" spc="0" normalizeH="0" baseline="0" noProof="0" dirty="0" smtClean="0">
                <a:ln>
                  <a:noFill/>
                </a:ln>
                <a:solidFill>
                  <a:prstClr val="black"/>
                </a:solidFill>
                <a:effectLst/>
                <a:uLnTx/>
                <a:uFillTx/>
                <a:latin typeface="メイリオ"/>
                <a:ea typeface="メイリオ"/>
                <a:cs typeface="メイリオ"/>
              </a:rPr>
              <a:t>両者の強みを活かす実施体制と講座プログラム</a:t>
            </a:r>
            <a:endParaRPr kumimoji="1" lang="ja-JP" altLang="en-US" sz="1400" b="0" i="0" u="none" strike="noStrike" kern="1200" cap="none" spc="0" normalizeH="0" baseline="0" noProof="0" dirty="0">
              <a:ln>
                <a:noFill/>
              </a:ln>
              <a:solidFill>
                <a:prstClr val="black"/>
              </a:solidFill>
              <a:effectLst/>
              <a:uLnTx/>
              <a:uFillTx/>
              <a:latin typeface="メイリオ"/>
              <a:ea typeface="メイリオ"/>
              <a:cs typeface="メイリオ"/>
            </a:endParaRPr>
          </a:p>
        </p:txBody>
      </p:sp>
      <p:pic>
        <p:nvPicPr>
          <p:cNvPr id="14" name="図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55855" y="2813384"/>
            <a:ext cx="6120384" cy="3297936"/>
          </a:xfrm>
          <a:prstGeom prst="rect">
            <a:avLst/>
          </a:prstGeom>
        </p:spPr>
      </p:pic>
      <p:sp>
        <p:nvSpPr>
          <p:cNvPr id="2" name="角丸四角形 1"/>
          <p:cNvSpPr/>
          <p:nvPr/>
        </p:nvSpPr>
        <p:spPr>
          <a:xfrm>
            <a:off x="255854" y="1894538"/>
            <a:ext cx="6120385" cy="785548"/>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a:ea typeface="メイリオ"/>
                <a:cs typeface="メイリオ"/>
              </a:rPr>
              <a:t>人工知能技術を研究開発やビジネスに活用できる人材</a:t>
            </a:r>
            <a:r>
              <a:rPr kumimoji="1" lang="ja-JP" altLang="en-US" sz="1800" b="0" i="0" u="none" strike="noStrike" kern="1200" cap="none" spc="0" normalizeH="0" baseline="0" noProof="0" dirty="0" smtClean="0">
                <a:ln>
                  <a:noFill/>
                </a:ln>
                <a:solidFill>
                  <a:prstClr val="black"/>
                </a:solidFill>
                <a:effectLst/>
                <a:uLnTx/>
                <a:uFillTx/>
                <a:latin typeface="メイリオ"/>
                <a:ea typeface="メイリオ"/>
                <a:cs typeface="メイリオ"/>
              </a:rPr>
              <a:t>を</a:t>
            </a:r>
            <a:endParaRPr kumimoji="1" lang="ja-JP" altLang="en-US" sz="1800" b="0" i="0" u="none" strike="noStrike" kern="1200" cap="none" spc="0" normalizeH="0" baseline="0" noProof="0" dirty="0">
              <a:ln>
                <a:noFill/>
              </a:ln>
              <a:solidFill>
                <a:prstClr val="black"/>
              </a:solidFill>
              <a:effectLst/>
              <a:uLnTx/>
              <a:uFillTx/>
              <a:latin typeface="メイリオ"/>
              <a:ea typeface="メイリオ"/>
              <a:cs typeface="メイリオ"/>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a:ln>
                  <a:noFill/>
                </a:ln>
                <a:solidFill>
                  <a:prstClr val="black"/>
                </a:solidFill>
                <a:effectLst/>
                <a:uLnTx/>
                <a:uFillTx/>
                <a:latin typeface="メイリオ"/>
                <a:ea typeface="メイリオ"/>
                <a:cs typeface="メイリオ"/>
              </a:rPr>
              <a:t>　　</a:t>
            </a:r>
            <a:r>
              <a:rPr kumimoji="1" lang="ja-JP" altLang="en-US" sz="1800" b="1" i="0" u="none" strike="noStrike" kern="1200" cap="none" spc="0" normalizeH="0" baseline="0" noProof="0" dirty="0">
                <a:ln>
                  <a:noFill/>
                </a:ln>
                <a:solidFill>
                  <a:prstClr val="black"/>
                </a:solidFill>
                <a:effectLst/>
                <a:uLnTx/>
                <a:uFillTx/>
                <a:latin typeface="メイリオ"/>
                <a:ea typeface="メイリオ"/>
                <a:cs typeface="メイリオ"/>
              </a:rPr>
              <a:t>座学＋実プロジェクトによる実学で</a:t>
            </a:r>
            <a:r>
              <a:rPr kumimoji="1" lang="ja-JP" altLang="en-US" sz="1800" b="1" i="0" u="none" strike="noStrike" kern="1200" cap="none" spc="0" normalizeH="0" baseline="0" noProof="0" dirty="0" smtClean="0">
                <a:ln>
                  <a:noFill/>
                </a:ln>
                <a:solidFill>
                  <a:prstClr val="black"/>
                </a:solidFill>
                <a:effectLst/>
                <a:uLnTx/>
                <a:uFillTx/>
                <a:latin typeface="メイリオ"/>
                <a:ea typeface="メイリオ"/>
                <a:cs typeface="メイリオ"/>
              </a:rPr>
              <a:t>創出</a:t>
            </a:r>
            <a:endParaRPr kumimoji="1" lang="ja-JP" altLang="en-US" sz="1800" b="1" i="0" u="none" strike="noStrike" kern="1200" cap="none" spc="0" normalizeH="0" baseline="0" noProof="0" dirty="0">
              <a:ln>
                <a:noFill/>
              </a:ln>
              <a:solidFill>
                <a:prstClr val="black"/>
              </a:solidFill>
              <a:effectLst/>
              <a:uLnTx/>
              <a:uFillTx/>
              <a:latin typeface="メイリオ"/>
              <a:ea typeface="メイリオ"/>
              <a:cs typeface="+mn-cs"/>
            </a:endParaRPr>
          </a:p>
        </p:txBody>
      </p:sp>
      <p:grpSp>
        <p:nvGrpSpPr>
          <p:cNvPr id="21" name="グループ化 20"/>
          <p:cNvGrpSpPr/>
          <p:nvPr/>
        </p:nvGrpSpPr>
        <p:grpSpPr>
          <a:xfrm>
            <a:off x="1371743" y="214227"/>
            <a:ext cx="1297156" cy="447399"/>
            <a:chOff x="1400938" y="-837345"/>
            <a:chExt cx="1297156" cy="447399"/>
          </a:xfrm>
        </p:grpSpPr>
        <p:sp>
          <p:nvSpPr>
            <p:cNvPr id="22" name="角丸四角形 21"/>
            <p:cNvSpPr/>
            <p:nvPr/>
          </p:nvSpPr>
          <p:spPr>
            <a:xfrm>
              <a:off x="1400938" y="-740889"/>
              <a:ext cx="1297156" cy="288000"/>
            </a:xfrm>
            <a:prstGeom prst="roundRect">
              <a:avLst>
                <a:gd name="adj" fmla="val 50000"/>
              </a:avLst>
            </a:prstGeom>
            <a:solidFill>
              <a:srgbClr val="FFC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23" name="円/楕円 7"/>
            <p:cNvSpPr/>
            <p:nvPr/>
          </p:nvSpPr>
          <p:spPr>
            <a:xfrm>
              <a:off x="2126101" y="-785946"/>
              <a:ext cx="396000" cy="396000"/>
            </a:xfrm>
            <a:prstGeom prst="ellipse">
              <a:avLst/>
            </a:prstGeom>
            <a:solidFill>
              <a:srgbClr val="2D287F"/>
            </a:solidFill>
            <a:ln w="1905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24" name="テキスト ボックス 23"/>
            <p:cNvSpPr txBox="1"/>
            <p:nvPr/>
          </p:nvSpPr>
          <p:spPr>
            <a:xfrm>
              <a:off x="1523129" y="-664470"/>
              <a:ext cx="521493" cy="135731"/>
            </a:xfrm>
            <a:prstGeom prst="rect">
              <a:avLst/>
            </a:prstGeom>
            <a:noFill/>
          </p:spPr>
          <p:txBody>
            <a:bodyPr wrap="none" lIns="0" tIns="0" rIns="0" bIns="0" rtlCol="0" anchor="t" anchorCtr="0">
              <a:prstTxWarp prst="textPlai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latin typeface="メイリオ"/>
                  <a:ea typeface="メイリオ"/>
                  <a:cs typeface="+mn-cs"/>
                </a:rPr>
                <a:t>アプローチ</a:t>
              </a:r>
            </a:p>
          </p:txBody>
        </p:sp>
        <p:sp>
          <p:nvSpPr>
            <p:cNvPr id="25" name="テキスト ボックス 24"/>
            <p:cNvSpPr txBox="1"/>
            <p:nvPr/>
          </p:nvSpPr>
          <p:spPr>
            <a:xfrm>
              <a:off x="2162991" y="-837345"/>
              <a:ext cx="330123" cy="399479"/>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dirty="0" smtClean="0">
                  <a:ln>
                    <a:noFill/>
                  </a:ln>
                  <a:solidFill>
                    <a:prstClr val="white"/>
                  </a:solidFill>
                  <a:effectLst/>
                  <a:uLnTx/>
                  <a:uFillTx/>
                  <a:latin typeface="Arial" panose="020B0604020202020204" pitchFamily="34" charset="0"/>
                  <a:ea typeface="メイリオ"/>
                  <a:cs typeface="Arial" panose="020B0604020202020204" pitchFamily="34" charset="0"/>
                </a:rPr>
                <a:t>2</a:t>
              </a:r>
              <a:endParaRPr kumimoji="1" lang="ja-JP" altLang="en-US" sz="3200" b="1" i="0" u="none" strike="noStrike" kern="1200" cap="none" spc="0" normalizeH="0" baseline="0" noProof="0" dirty="0">
                <a:ln>
                  <a:noFill/>
                </a:ln>
                <a:solidFill>
                  <a:prstClr val="white"/>
                </a:solidFill>
                <a:effectLst/>
                <a:uLnTx/>
                <a:uFillTx/>
                <a:latin typeface="Arial" panose="020B0604020202020204" pitchFamily="34" charset="0"/>
                <a:ea typeface="メイリオ"/>
                <a:cs typeface="Arial" panose="020B0604020202020204" pitchFamily="34" charset="0"/>
              </a:endParaRPr>
            </a:p>
          </p:txBody>
        </p:sp>
      </p:grpSp>
    </p:spTree>
    <p:extLst>
      <p:ext uri="{BB962C8B-B14F-4D97-AF65-F5344CB8AC3E}">
        <p14:creationId xmlns:p14="http://schemas.microsoft.com/office/powerpoint/2010/main" val="411617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テキスト ボックス 19"/>
          <p:cNvSpPr txBox="1"/>
          <p:nvPr/>
        </p:nvSpPr>
        <p:spPr>
          <a:xfrm>
            <a:off x="452345" y="2046975"/>
            <a:ext cx="8296120" cy="907118"/>
          </a:xfrm>
          <a:prstGeom prst="roundRect">
            <a:avLst>
              <a:gd name="adj" fmla="val 9897"/>
            </a:avLst>
          </a:prstGeom>
        </p:spPr>
        <p:style>
          <a:lnRef idx="1">
            <a:schemeClr val="accent4"/>
          </a:lnRef>
          <a:fillRef idx="3">
            <a:schemeClr val="accent4"/>
          </a:fillRef>
          <a:effectRef idx="2">
            <a:schemeClr val="accent4"/>
          </a:effectRef>
          <a:fontRef idx="minor">
            <a:schemeClr val="lt1"/>
          </a:fontRef>
        </p:style>
        <p:txBody>
          <a:bodyPr wrap="square" lIns="0" tIns="90000" rIns="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prstClr val="white"/>
              </a:solidFill>
              <a:effectLst/>
              <a:uLnTx/>
              <a:uFillTx/>
              <a:latin typeface="メイリオ"/>
              <a:ea typeface="メイリオ"/>
              <a:cs typeface="+mn-cs"/>
            </a:endParaRPr>
          </a:p>
        </p:txBody>
      </p:sp>
      <p:pic>
        <p:nvPicPr>
          <p:cNvPr id="6" name="図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5752" y="4043619"/>
            <a:ext cx="3643312" cy="2180603"/>
          </a:xfrm>
          <a:prstGeom prst="rect">
            <a:avLst/>
          </a:prstGeom>
        </p:spPr>
      </p:pic>
      <p:sp>
        <p:nvSpPr>
          <p:cNvPr id="9" name="テキスト ボックス 8"/>
          <p:cNvSpPr txBox="1"/>
          <p:nvPr/>
        </p:nvSpPr>
        <p:spPr>
          <a:xfrm>
            <a:off x="3851920" y="6224222"/>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b="0" i="0" u="none" strike="noStrike" kern="1200" cap="none" spc="0" normalizeH="0" baseline="0" noProof="0" dirty="0" smtClean="0">
                <a:ln>
                  <a:noFill/>
                </a:ln>
                <a:solidFill>
                  <a:prstClr val="black"/>
                </a:solidFill>
                <a:effectLst/>
                <a:uLnTx/>
                <a:uFillTx/>
                <a:latin typeface="メイリオ"/>
                <a:ea typeface="メイリオ"/>
                <a:cs typeface="メイリオ"/>
              </a:rPr>
              <a:t>講座実施の様子</a:t>
            </a:r>
            <a:endParaRPr kumimoji="1" lang="ja-JP" altLang="en-US" sz="1800" b="0" i="0" u="none" strike="noStrike" kern="1200" cap="none" spc="0" normalizeH="0" baseline="0" noProof="0" dirty="0">
              <a:ln>
                <a:noFill/>
              </a:ln>
              <a:solidFill>
                <a:prstClr val="black"/>
              </a:solidFill>
              <a:effectLst/>
              <a:uLnTx/>
              <a:uFillTx/>
              <a:latin typeface="メイリオ"/>
              <a:ea typeface="メイリオ"/>
              <a:cs typeface="メイリオ"/>
            </a:endParaRPr>
          </a:p>
        </p:txBody>
      </p:sp>
      <p:pic>
        <p:nvPicPr>
          <p:cNvPr id="10" name="図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3568" y="4042021"/>
            <a:ext cx="3639667" cy="2183800"/>
          </a:xfrm>
          <a:prstGeom prst="rect">
            <a:avLst/>
          </a:prstGeom>
        </p:spPr>
      </p:pic>
      <p:sp>
        <p:nvSpPr>
          <p:cNvPr id="11" name="テキスト ボックス 10"/>
          <p:cNvSpPr txBox="1"/>
          <p:nvPr/>
        </p:nvSpPr>
        <p:spPr>
          <a:xfrm>
            <a:off x="377688" y="847305"/>
            <a:ext cx="8381082" cy="1154162"/>
          </a:xfrm>
          <a:prstGeom prst="rect">
            <a:avLst/>
          </a:prstGeom>
          <a:noFill/>
        </p:spPr>
        <p:txBody>
          <a:bodyPr wrap="square" rtlCol="0">
            <a:spAutoFit/>
          </a:bodyPr>
          <a:lstStyle/>
          <a:p>
            <a:pPr marL="254000" marR="0" lvl="0" indent="-255600" algn="just" defTabSz="914400" rtl="0" eaLnBrk="1" fontAlgn="auto" latinLnBrk="0" hangingPunct="1">
              <a:lnSpc>
                <a:spcPct val="100000"/>
              </a:lnSpc>
              <a:spcBef>
                <a:spcPts val="0"/>
              </a:spcBef>
              <a:spcAft>
                <a:spcPts val="600"/>
              </a:spcAft>
              <a:buClr>
                <a:srgbClr val="3366FF">
                  <a:lumMod val="50000"/>
                </a:srgbClr>
              </a:buClr>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平成</a:t>
            </a:r>
            <a:r>
              <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メイリオ"/>
              </a:rPr>
              <a:t>28</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年度は大阪にあるパナソニックの</a:t>
            </a:r>
            <a:r>
              <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メイリオ"/>
              </a:rPr>
              <a:t>AI</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拠点</a:t>
            </a:r>
            <a:r>
              <a:rPr kumimoji="1" lang="en-US" altLang="ja-JP" sz="1200" b="1" i="0" u="none" strike="noStrike" kern="1200" cap="none" spc="0" normalizeH="0" baseline="0" noProof="0" dirty="0" smtClean="0">
                <a:ln>
                  <a:noFill/>
                </a:ln>
                <a:solidFill>
                  <a:prstClr val="black"/>
                </a:solidFill>
                <a:effectLst/>
                <a:uLnTx/>
                <a:uFillTx/>
                <a:latin typeface="メイリオ"/>
                <a:ea typeface="メイリオ"/>
                <a:cs typeface="メイリオ"/>
              </a:rPr>
              <a:t>(Panasonic AI Hub)</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で「データマイニング基礎講座</a:t>
            </a:r>
            <a:r>
              <a:rPr kumimoji="1" lang="ja-JP" altLang="en-US" sz="1600" b="1" i="0" u="none" strike="noStrike" kern="1200" cap="none" spc="-1000" normalizeH="0" baseline="0" noProof="0" dirty="0" smtClean="0">
                <a:ln>
                  <a:noFill/>
                </a:ln>
                <a:solidFill>
                  <a:prstClr val="black"/>
                </a:solidFill>
                <a:effectLst/>
                <a:uLnTx/>
                <a:uFillTx/>
                <a:latin typeface="メイリオ"/>
                <a:ea typeface="メイリオ"/>
                <a:cs typeface="メイリオ"/>
              </a:rPr>
              <a:t>」</a:t>
            </a:r>
            <a:r>
              <a:rPr kumimoji="1" lang="ja-JP" altLang="en-US" sz="1600" b="1" i="0" u="none" strike="noStrike" kern="1200" cap="none" spc="-1800" normalizeH="0" baseline="0" noProof="0" dirty="0" smtClean="0">
                <a:ln>
                  <a:noFill/>
                </a:ln>
                <a:solidFill>
                  <a:prstClr val="black"/>
                </a:solidFill>
                <a:effectLst/>
                <a:uLnTx/>
                <a:uFillTx/>
                <a:latin typeface="メイリオ"/>
                <a:ea typeface="メイリオ"/>
                <a:cs typeface="メイリオ"/>
              </a:rPr>
              <a:t>、</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「機械学習基礎講座</a:t>
            </a:r>
            <a:r>
              <a:rPr kumimoji="1" lang="ja-JP" altLang="en-US" sz="1600" b="1" i="0" u="none" strike="noStrike" kern="1200" cap="none" spc="-1000" normalizeH="0" baseline="0" noProof="0" dirty="0" smtClean="0">
                <a:ln>
                  <a:noFill/>
                </a:ln>
                <a:solidFill>
                  <a:prstClr val="black"/>
                </a:solidFill>
                <a:effectLst/>
                <a:uLnTx/>
                <a:uFillTx/>
                <a:latin typeface="メイリオ"/>
                <a:ea typeface="メイリオ"/>
                <a:cs typeface="メイリオ"/>
              </a:rPr>
              <a:t>」</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を試行実施</a:t>
            </a:r>
            <a:endPar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メイリオ"/>
            </a:endParaRPr>
          </a:p>
          <a:p>
            <a:pPr marL="254000" marR="0" lvl="0" indent="-255600" algn="just" defTabSz="914400" rtl="0" eaLnBrk="1" fontAlgn="auto" latinLnBrk="0" hangingPunct="1">
              <a:lnSpc>
                <a:spcPct val="100000"/>
              </a:lnSpc>
              <a:spcBef>
                <a:spcPts val="0"/>
              </a:spcBef>
              <a:spcAft>
                <a:spcPts val="600"/>
              </a:spcAft>
              <a:buClr>
                <a:srgbClr val="3366FF">
                  <a:lumMod val="50000"/>
                </a:srgbClr>
              </a:buClr>
              <a:buSzTx/>
              <a:buFont typeface="Wingdings" panose="05000000000000000000" pitchFamily="2" charset="2"/>
              <a:buChar char="l"/>
              <a:tabLst/>
              <a:defRPr/>
            </a:pP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平成</a:t>
            </a:r>
            <a:r>
              <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メイリオ"/>
              </a:rPr>
              <a:t>29</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年度以降</a:t>
            </a:r>
            <a:r>
              <a:rPr kumimoji="1" lang="ja-JP" altLang="en-US" sz="1600" b="1" i="0" u="none" strike="noStrike" kern="1200" cap="none" spc="-1000" normalizeH="0" baseline="0" noProof="0" dirty="0" smtClean="0">
                <a:ln>
                  <a:noFill/>
                </a:ln>
                <a:solidFill>
                  <a:prstClr val="black"/>
                </a:solidFill>
                <a:effectLst/>
                <a:uLnTx/>
                <a:uFillTx/>
                <a:latin typeface="メイリオ"/>
                <a:ea typeface="メイリオ"/>
                <a:cs typeface="メイリオ"/>
              </a:rPr>
              <a:t>、</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他の科目も併せて実施し</a:t>
            </a:r>
            <a:r>
              <a:rPr kumimoji="1" lang="ja-JP" altLang="en-US" sz="1600" b="1" i="0" u="none" strike="noStrike" kern="1200" cap="none" spc="-1000" normalizeH="0" baseline="0" noProof="0" dirty="0" smtClean="0">
                <a:ln>
                  <a:noFill/>
                </a:ln>
                <a:solidFill>
                  <a:prstClr val="black"/>
                </a:solidFill>
                <a:effectLst/>
                <a:uLnTx/>
                <a:uFillTx/>
                <a:latin typeface="メイリオ"/>
                <a:ea typeface="メイリオ"/>
                <a:cs typeface="メイリオ"/>
              </a:rPr>
              <a:t>、</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２者が主宰す</a:t>
            </a:r>
            <a:r>
              <a:rPr kumimoji="1" lang="ja-JP" altLang="en-US" sz="1600" b="1" i="0" u="none" strike="noStrike" kern="1200" cap="none" spc="-1000" normalizeH="0" baseline="0" noProof="0" dirty="0" smtClean="0">
                <a:ln>
                  <a:noFill/>
                </a:ln>
                <a:solidFill>
                  <a:prstClr val="black"/>
                </a:solidFill>
                <a:effectLst/>
                <a:uLnTx/>
                <a:uFillTx/>
                <a:latin typeface="メイリオ"/>
                <a:ea typeface="メイリオ"/>
                <a:cs typeface="メイリオ"/>
              </a:rPr>
              <a:t>る</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a:t>
            </a:r>
            <a:r>
              <a:rPr kumimoji="1" lang="ja-JP" altLang="en-US" sz="1600" b="1" i="0" u="none" strike="noStrike" kern="1200" cap="none" spc="0" normalizeH="0" baseline="0" noProof="0" dirty="0">
                <a:ln>
                  <a:noFill/>
                </a:ln>
                <a:solidFill>
                  <a:prstClr val="black"/>
                </a:solidFill>
                <a:effectLst/>
                <a:uLnTx/>
                <a:uFillTx/>
                <a:latin typeface="メイリオ"/>
                <a:ea typeface="メイリオ"/>
                <a:cs typeface="メイリオ"/>
              </a:rPr>
              <a:t>共同講座</a:t>
            </a:r>
            <a:r>
              <a:rPr kumimoji="1" lang="ja-JP" altLang="en-US" sz="1600" b="1" i="0" u="none" strike="noStrike" kern="1200" cap="none" spc="-1000" normalizeH="0" baseline="0" noProof="0" dirty="0" smtClean="0">
                <a:ln>
                  <a:noFill/>
                </a:ln>
                <a:solidFill>
                  <a:prstClr val="black"/>
                </a:solidFill>
                <a:effectLst/>
                <a:uLnTx/>
                <a:uFillTx/>
                <a:latin typeface="メイリオ"/>
                <a:ea typeface="メイリオ"/>
                <a:cs typeface="メイリオ"/>
              </a:rPr>
              <a:t>」</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として学生向け</a:t>
            </a:r>
            <a:r>
              <a:rPr kumimoji="1" lang="ja-JP" altLang="en-US" sz="1600" b="1" i="0" u="none" strike="noStrike" kern="1200" cap="none" spc="-1000" normalizeH="0" baseline="0" noProof="0" dirty="0" smtClean="0">
                <a:ln>
                  <a:noFill/>
                </a:ln>
                <a:solidFill>
                  <a:prstClr val="black"/>
                </a:solidFill>
                <a:effectLst/>
                <a:uLnTx/>
                <a:uFillTx/>
                <a:latin typeface="メイリオ"/>
                <a:ea typeface="メイリオ"/>
                <a:cs typeface="メイリオ"/>
              </a:rPr>
              <a:t>、</a:t>
            </a:r>
            <a:r>
              <a:rPr kumimoji="1" lang="ja-JP" altLang="en-US" sz="1600" b="1" i="0" u="none" strike="noStrike" kern="1200" cap="none" spc="0" normalizeH="0" baseline="0" noProof="0" dirty="0" smtClean="0">
                <a:ln>
                  <a:noFill/>
                </a:ln>
                <a:solidFill>
                  <a:prstClr val="black"/>
                </a:solidFill>
                <a:effectLst/>
                <a:uLnTx/>
                <a:uFillTx/>
                <a:latin typeface="メイリオ"/>
                <a:ea typeface="メイリオ"/>
                <a:cs typeface="メイリオ"/>
              </a:rPr>
              <a:t>他社向けにオープン展開</a:t>
            </a:r>
            <a:endParaRPr kumimoji="1" lang="en-US" altLang="ja-JP" sz="1600" b="1" i="0" u="none" strike="noStrike" kern="1200" cap="none" spc="0" normalizeH="0" baseline="0" noProof="0" dirty="0" smtClean="0">
              <a:ln>
                <a:noFill/>
              </a:ln>
              <a:solidFill>
                <a:prstClr val="black"/>
              </a:solidFill>
              <a:effectLst/>
              <a:uLnTx/>
              <a:uFillTx/>
              <a:latin typeface="メイリオ"/>
              <a:ea typeface="メイリオ"/>
              <a:cs typeface="メイリオ"/>
            </a:endParaRPr>
          </a:p>
        </p:txBody>
      </p:sp>
      <p:sp>
        <p:nvSpPr>
          <p:cNvPr id="17" name="角丸四角形 16"/>
          <p:cNvSpPr/>
          <p:nvPr/>
        </p:nvSpPr>
        <p:spPr>
          <a:xfrm>
            <a:off x="467544" y="3064781"/>
            <a:ext cx="8280921" cy="871635"/>
          </a:xfrm>
          <a:prstGeom prst="roundRect">
            <a:avLst>
              <a:gd name="adj" fmla="val 7753"/>
            </a:avLst>
          </a:prstGeom>
          <a:solidFill>
            <a:srgbClr val="B86F04"/>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srgbClr val="FFFFFF"/>
                </a:solidFill>
                <a:effectLst/>
                <a:uLnTx/>
                <a:uFillTx/>
                <a:latin typeface="メイリオ"/>
                <a:ea typeface="メイリオ"/>
                <a:cs typeface="メイリオ"/>
              </a:rPr>
              <a:t>自社の研究開発、商品開発、モノづくり、マーケティング、顧客</a:t>
            </a:r>
            <a:r>
              <a:rPr kumimoji="1" lang="ja-JP" altLang="en-US" sz="1600" b="1" i="0" u="none" strike="noStrike" kern="1200" cap="none" spc="0" normalizeH="0" baseline="0" noProof="0" dirty="0" smtClean="0">
                <a:ln>
                  <a:noFill/>
                </a:ln>
                <a:solidFill>
                  <a:srgbClr val="FFFFFF"/>
                </a:solidFill>
                <a:effectLst/>
                <a:uLnTx/>
                <a:uFillTx/>
                <a:latin typeface="メイリオ"/>
                <a:ea typeface="メイリオ"/>
                <a:cs typeface="メイリオ"/>
              </a:rPr>
              <a:t>サポート等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FFFF"/>
                </a:solidFill>
                <a:effectLst/>
                <a:uLnTx/>
                <a:uFillTx/>
                <a:latin typeface="メイリオ"/>
                <a:ea typeface="メイリオ"/>
                <a:cs typeface="メイリオ"/>
              </a:rPr>
              <a:t>の</a:t>
            </a:r>
            <a:r>
              <a:rPr kumimoji="1" lang="ja-JP" altLang="en-US" sz="1600" b="1" i="0" u="none" strike="noStrike" kern="1200" cap="none" spc="0" normalizeH="0" baseline="0" noProof="0" dirty="0">
                <a:ln>
                  <a:noFill/>
                </a:ln>
                <a:solidFill>
                  <a:srgbClr val="FFFFFF"/>
                </a:solidFill>
                <a:effectLst/>
                <a:uLnTx/>
                <a:uFillTx/>
                <a:latin typeface="メイリオ"/>
                <a:ea typeface="メイリオ"/>
                <a:cs typeface="メイリオ"/>
              </a:rPr>
              <a:t>業務に関する実プロジェクトで実証するとともに、他社に対して</a:t>
            </a:r>
            <a:r>
              <a:rPr kumimoji="1" lang="ja-JP" altLang="en-US" sz="1600" b="1" i="0" u="none" strike="noStrike" kern="1200" cap="none" spc="0" normalizeH="0" baseline="0" noProof="0" dirty="0" smtClean="0">
                <a:ln>
                  <a:noFill/>
                </a:ln>
                <a:solidFill>
                  <a:srgbClr val="FFFFFF"/>
                </a:solidFill>
                <a:effectLst/>
                <a:uLnTx/>
                <a:uFillTx/>
                <a:latin typeface="メイリオ"/>
                <a:ea typeface="メイリオ"/>
                <a:cs typeface="メイリオ"/>
              </a:rPr>
              <a:t>も技術革</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rgbClr val="FFFFFF"/>
                </a:solidFill>
                <a:effectLst/>
                <a:uLnTx/>
                <a:uFillTx/>
                <a:latin typeface="メイリオ"/>
                <a:ea typeface="メイリオ"/>
                <a:cs typeface="メイリオ"/>
              </a:rPr>
              <a:t>新ソリューション</a:t>
            </a:r>
            <a:r>
              <a:rPr kumimoji="1" lang="ja-JP" altLang="en-US" sz="1600" b="1" i="0" u="none" strike="noStrike" kern="1200" cap="none" spc="0" normalizeH="0" baseline="0" noProof="0" dirty="0">
                <a:ln>
                  <a:noFill/>
                </a:ln>
                <a:solidFill>
                  <a:srgbClr val="FFFFFF"/>
                </a:solidFill>
                <a:effectLst/>
                <a:uLnTx/>
                <a:uFillTx/>
                <a:latin typeface="メイリオ"/>
                <a:ea typeface="メイリオ"/>
                <a:cs typeface="メイリオ"/>
              </a:rPr>
              <a:t>として提供</a:t>
            </a:r>
            <a:endParaRPr kumimoji="1" lang="ja-JP" altLang="en-US" sz="1600" b="0" i="0" u="none" strike="noStrike" kern="1200" cap="none" spc="0" normalizeH="0" baseline="0" noProof="0" dirty="0">
              <a:ln>
                <a:noFill/>
              </a:ln>
              <a:solidFill>
                <a:prstClr val="black"/>
              </a:solidFill>
              <a:effectLst/>
              <a:uLnTx/>
              <a:uFillTx/>
              <a:latin typeface="メイリオ"/>
              <a:ea typeface="メイリオ"/>
              <a:cs typeface="メイリオ"/>
            </a:endParaRPr>
          </a:p>
        </p:txBody>
      </p:sp>
      <p:sp>
        <p:nvSpPr>
          <p:cNvPr id="21" name="正方形/長方形 20"/>
          <p:cNvSpPr/>
          <p:nvPr/>
        </p:nvSpPr>
        <p:spPr>
          <a:xfrm>
            <a:off x="1818166" y="2093620"/>
            <a:ext cx="670089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メイリオ"/>
              </a:rPr>
              <a:t>データビリティフロンティア</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メイリオ"/>
              </a:rPr>
              <a:t>機構における実践的専門人材育成への</a:t>
            </a: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メイリオ"/>
              </a:rPr>
              <a:t>展開を図る</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メイリオ"/>
              </a:rPr>
              <a:t>とともに、人工知能技術を核とした異分野間のデータ交差</a:t>
            </a:r>
            <a:r>
              <a:rPr kumimoji="1" lang="en-US" altLang="ja-JP" sz="1600" b="1" i="0" u="none" strike="noStrike" kern="1200" cap="none" spc="0" normalizeH="0" baseline="0" noProof="0" dirty="0">
                <a:ln>
                  <a:noFill/>
                </a:ln>
                <a:solidFill>
                  <a:prstClr val="white"/>
                </a:solidFill>
                <a:effectLst/>
                <a:uLnTx/>
                <a:uFillTx/>
                <a:latin typeface="メイリオ"/>
                <a:ea typeface="メイリオ"/>
                <a:cs typeface="メイリオ"/>
              </a:rPr>
              <a:t>(</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メイリオ"/>
              </a:rPr>
              <a:t>クロス</a:t>
            </a:r>
            <a:r>
              <a:rPr kumimoji="1" lang="en-US" altLang="ja-JP" sz="1600" b="1" i="0" u="none" strike="noStrike" kern="1200" cap="none" spc="0" normalizeH="0" baseline="0" noProof="0" dirty="0">
                <a:ln>
                  <a:noFill/>
                </a:ln>
                <a:solidFill>
                  <a:prstClr val="white"/>
                </a:solidFill>
                <a:effectLst/>
                <a:uLnTx/>
                <a:uFillTx/>
                <a:latin typeface="メイリオ"/>
                <a:ea typeface="メイリオ"/>
                <a:cs typeface="メイリオ"/>
              </a:rPr>
              <a:t>)</a:t>
            </a:r>
            <a:r>
              <a:rPr kumimoji="1" lang="ja-JP" altLang="en-US" sz="1600" b="1" i="0" u="none" strike="noStrike" kern="1200" cap="none" spc="0" normalizeH="0" baseline="0" noProof="0" dirty="0">
                <a:ln>
                  <a:noFill/>
                </a:ln>
                <a:solidFill>
                  <a:prstClr val="white"/>
                </a:solidFill>
                <a:effectLst/>
                <a:uLnTx/>
                <a:uFillTx/>
                <a:latin typeface="メイリオ"/>
                <a:ea typeface="メイリオ"/>
                <a:cs typeface="メイリオ"/>
              </a:rPr>
              <a:t>誘発に基づく新たな学生融合研究を</a:t>
            </a:r>
            <a:r>
              <a:rPr kumimoji="1" lang="ja-JP" altLang="en-US" sz="1600" b="1" i="0" u="none" strike="noStrike" kern="1200" cap="none" spc="0" normalizeH="0" baseline="0" noProof="0" dirty="0" smtClean="0">
                <a:ln>
                  <a:noFill/>
                </a:ln>
                <a:solidFill>
                  <a:prstClr val="white"/>
                </a:solidFill>
                <a:effectLst/>
                <a:uLnTx/>
                <a:uFillTx/>
                <a:latin typeface="メイリオ"/>
                <a:ea typeface="メイリオ"/>
                <a:cs typeface="メイリオ"/>
              </a:rPr>
              <a:t>推進</a:t>
            </a:r>
            <a:endParaRPr kumimoji="1" lang="en-US" altLang="ja-JP" sz="1600" b="1" i="0" u="none" strike="noStrike" kern="1200" cap="none" spc="0" normalizeH="0" baseline="0" noProof="0" dirty="0">
              <a:ln>
                <a:noFill/>
              </a:ln>
              <a:solidFill>
                <a:prstClr val="white"/>
              </a:solidFill>
              <a:effectLst/>
              <a:uLnTx/>
              <a:uFillTx/>
              <a:latin typeface="メイリオ"/>
              <a:ea typeface="メイリオ"/>
              <a:cs typeface="メイリオ"/>
            </a:endParaRPr>
          </a:p>
        </p:txBody>
      </p:sp>
      <p:sp>
        <p:nvSpPr>
          <p:cNvPr id="18" name="テキスト ボックス 17"/>
          <p:cNvSpPr txBox="1"/>
          <p:nvPr/>
        </p:nvSpPr>
        <p:spPr>
          <a:xfrm>
            <a:off x="7535541" y="3125853"/>
            <a:ext cx="1175663" cy="781203"/>
          </a:xfrm>
          <a:prstGeom prst="ellipse">
            <a:avLst/>
          </a:prstGeom>
          <a:solidFill>
            <a:srgbClr val="0000CC"/>
          </a:solidFill>
        </p:spPr>
        <p:txBody>
          <a:bodyPr wrap="none" lIns="0" tIns="36000" rIns="0" b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パナソニック</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23" name="テキスト ボックス 22"/>
          <p:cNvSpPr txBox="1"/>
          <p:nvPr/>
        </p:nvSpPr>
        <p:spPr>
          <a:xfrm>
            <a:off x="610637" y="2098281"/>
            <a:ext cx="1126148" cy="805946"/>
          </a:xfrm>
          <a:prstGeom prst="ellipse">
            <a:avLst/>
          </a:prstGeom>
          <a:solidFill>
            <a:schemeClr val="accent2"/>
          </a:solidFill>
        </p:spPr>
        <p:txBody>
          <a:bodyPr wrap="none" lIns="0" tIns="36000" rIns="0" b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smtClean="0">
                <a:ln>
                  <a:noFill/>
                </a:ln>
                <a:solidFill>
                  <a:prstClr val="black"/>
                </a:solidFill>
                <a:effectLst/>
                <a:uLnTx/>
                <a:uFillTx/>
                <a:latin typeface="メイリオ"/>
                <a:ea typeface="メイリオ"/>
                <a:cs typeface="+mn-cs"/>
              </a:rPr>
              <a:t>大阪大学</a:t>
            </a:r>
            <a:endParaRPr kumimoji="1" lang="ja-JP" altLang="en-US" sz="14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4" name="タイトル 3"/>
          <p:cNvSpPr>
            <a:spLocks noGrp="1"/>
          </p:cNvSpPr>
          <p:nvPr>
            <p:ph type="title"/>
          </p:nvPr>
        </p:nvSpPr>
        <p:spPr>
          <a:xfrm>
            <a:off x="3306792" y="274805"/>
            <a:ext cx="4649584" cy="358355"/>
          </a:xfrm>
        </p:spPr>
        <p:txBody>
          <a:bodyPr/>
          <a:lstStyle/>
          <a:p>
            <a:pPr defTabSz="914400"/>
            <a:r>
              <a:rPr lang="ja-JP" altLang="en-US" dirty="0"/>
              <a:t>産学共創によるイノベーション人材育成</a:t>
            </a:r>
            <a:endParaRPr lang="ja-JP" altLang="en-US" dirty="0">
              <a:cs typeface="メイリオ"/>
            </a:endParaRPr>
          </a:p>
        </p:txBody>
      </p:sp>
      <p:grpSp>
        <p:nvGrpSpPr>
          <p:cNvPr id="29" name="グループ化 28"/>
          <p:cNvGrpSpPr/>
          <p:nvPr/>
        </p:nvGrpSpPr>
        <p:grpSpPr>
          <a:xfrm>
            <a:off x="1371743" y="214227"/>
            <a:ext cx="1297156" cy="447399"/>
            <a:chOff x="1400938" y="-837345"/>
            <a:chExt cx="1297156" cy="447399"/>
          </a:xfrm>
        </p:grpSpPr>
        <p:sp>
          <p:nvSpPr>
            <p:cNvPr id="30" name="角丸四角形 29"/>
            <p:cNvSpPr/>
            <p:nvPr/>
          </p:nvSpPr>
          <p:spPr>
            <a:xfrm>
              <a:off x="1400938" y="-740889"/>
              <a:ext cx="1297156" cy="288000"/>
            </a:xfrm>
            <a:prstGeom prst="roundRect">
              <a:avLst>
                <a:gd name="adj" fmla="val 50000"/>
              </a:avLst>
            </a:prstGeom>
            <a:solidFill>
              <a:srgbClr val="FFC00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prstClr val="white"/>
                </a:solidFill>
                <a:effectLst/>
                <a:uLnTx/>
                <a:uFillTx/>
                <a:latin typeface="メイリオ"/>
                <a:ea typeface="メイリオ"/>
                <a:cs typeface="+mn-cs"/>
              </a:endParaRPr>
            </a:p>
          </p:txBody>
        </p:sp>
        <p:sp>
          <p:nvSpPr>
            <p:cNvPr id="31" name="円/楕円 7"/>
            <p:cNvSpPr/>
            <p:nvPr/>
          </p:nvSpPr>
          <p:spPr>
            <a:xfrm>
              <a:off x="2126101" y="-785946"/>
              <a:ext cx="396000" cy="396000"/>
            </a:xfrm>
            <a:prstGeom prst="ellipse">
              <a:avLst/>
            </a:prstGeom>
            <a:solidFill>
              <a:srgbClr val="2D287F"/>
            </a:solidFill>
            <a:ln w="19050" cap="flat" cmpd="sng" algn="ctr">
              <a:solidFill>
                <a:sysClr val="window" lastClr="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32" name="テキスト ボックス 31"/>
            <p:cNvSpPr txBox="1"/>
            <p:nvPr/>
          </p:nvSpPr>
          <p:spPr>
            <a:xfrm>
              <a:off x="1523129" y="-664470"/>
              <a:ext cx="521493" cy="135731"/>
            </a:xfrm>
            <a:prstGeom prst="rect">
              <a:avLst/>
            </a:prstGeom>
            <a:noFill/>
          </p:spPr>
          <p:txBody>
            <a:bodyPr wrap="none" lIns="0" tIns="0" rIns="0" bIns="0" rtlCol="0" anchor="t" anchorCtr="0">
              <a:prstTxWarp prst="textPlain">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altLang="en-US" sz="1200" b="1" i="0" u="none" strike="noStrike" kern="0" cap="none" spc="0" normalizeH="0" baseline="0" noProof="0" dirty="0">
                  <a:ln>
                    <a:noFill/>
                  </a:ln>
                  <a:solidFill>
                    <a:prstClr val="black"/>
                  </a:solidFill>
                  <a:effectLst/>
                  <a:uLnTx/>
                  <a:uFillTx/>
                  <a:latin typeface="メイリオ"/>
                  <a:ea typeface="メイリオ"/>
                  <a:cs typeface="+mn-cs"/>
                </a:rPr>
                <a:t>アプローチ</a:t>
              </a:r>
            </a:p>
          </p:txBody>
        </p:sp>
        <p:sp>
          <p:nvSpPr>
            <p:cNvPr id="33" name="テキスト ボックス 32"/>
            <p:cNvSpPr txBox="1"/>
            <p:nvPr/>
          </p:nvSpPr>
          <p:spPr>
            <a:xfrm>
              <a:off x="2162991" y="-837345"/>
              <a:ext cx="330123" cy="399479"/>
            </a:xfrm>
            <a:prstGeom prst="rect">
              <a:avLst/>
            </a:prstGeom>
            <a:noFill/>
          </p:spPr>
          <p:txBody>
            <a:bodyPr wrap="square" lIns="0" tIns="0" rIns="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3200" b="1" i="0" u="none" strike="noStrike" kern="1200" cap="none" spc="0" normalizeH="0" baseline="0" noProof="0" dirty="0" smtClean="0">
                  <a:ln>
                    <a:noFill/>
                  </a:ln>
                  <a:solidFill>
                    <a:prstClr val="white"/>
                  </a:solidFill>
                  <a:effectLst/>
                  <a:uLnTx/>
                  <a:uFillTx/>
                  <a:latin typeface="Arial" panose="020B0604020202020204" pitchFamily="34" charset="0"/>
                  <a:ea typeface="メイリオ"/>
                  <a:cs typeface="Arial" panose="020B0604020202020204" pitchFamily="34" charset="0"/>
                </a:rPr>
                <a:t>2</a:t>
              </a:r>
              <a:endParaRPr kumimoji="1" lang="ja-JP" altLang="en-US" sz="3200" b="1" i="0" u="none" strike="noStrike" kern="1200" cap="none" spc="0" normalizeH="0" baseline="0" noProof="0" dirty="0">
                <a:ln>
                  <a:noFill/>
                </a:ln>
                <a:solidFill>
                  <a:prstClr val="white"/>
                </a:solidFill>
                <a:effectLst/>
                <a:uLnTx/>
                <a:uFillTx/>
                <a:latin typeface="Arial" panose="020B0604020202020204" pitchFamily="34" charset="0"/>
                <a:ea typeface="メイリオ"/>
                <a:cs typeface="Arial" panose="020B0604020202020204" pitchFamily="34" charset="0"/>
              </a:endParaRPr>
            </a:p>
          </p:txBody>
        </p:sp>
      </p:grpSp>
      <p:cxnSp>
        <p:nvCxnSpPr>
          <p:cNvPr id="34" name="直線コネクタ 33"/>
          <p:cNvCxnSpPr/>
          <p:nvPr/>
        </p:nvCxnSpPr>
        <p:spPr>
          <a:xfrm>
            <a:off x="0" y="692150"/>
            <a:ext cx="9144000" cy="0"/>
          </a:xfrm>
          <a:prstGeom prst="line">
            <a:avLst/>
          </a:prstGeom>
          <a:ln w="28575" cmpd="sng">
            <a:solidFill>
              <a:schemeClr val="accent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4442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ading-Information-2012_NEW">
  <a:themeElements>
    <a:clrScheme name="ユーザー定義 14">
      <a:dk1>
        <a:sysClr val="windowText" lastClr="000000"/>
      </a:dk1>
      <a:lt1>
        <a:sysClr val="window" lastClr="FFFFFF"/>
      </a:lt1>
      <a:dk2>
        <a:srgbClr val="365BA6"/>
      </a:dk2>
      <a:lt2>
        <a:srgbClr val="E7DEC9"/>
      </a:lt2>
      <a:accent1>
        <a:srgbClr val="055DCD"/>
      </a:accent1>
      <a:accent2>
        <a:srgbClr val="ECB100"/>
      </a:accent2>
      <a:accent3>
        <a:srgbClr val="507D82"/>
      </a:accent3>
      <a:accent4>
        <a:srgbClr val="000090"/>
      </a:accent4>
      <a:accent5>
        <a:srgbClr val="9A1616"/>
      </a:accent5>
      <a:accent6>
        <a:srgbClr val="3366FF"/>
      </a:accent6>
      <a:hlink>
        <a:srgbClr val="DBEEF4"/>
      </a:hlink>
      <a:folHlink>
        <a:srgbClr val="FFD934"/>
      </a:folHlink>
    </a:clrScheme>
    <a:fontScheme name="メイリオ限定">
      <a:majorFont>
        <a:latin typeface="メイリオ"/>
        <a:ea typeface="メイリオ"/>
        <a:cs typeface=""/>
      </a:majorFont>
      <a:minorFont>
        <a:latin typeface="メイリオ"/>
        <a:ea typeface="メイリオ"/>
        <a:cs typeface=""/>
      </a:minorFont>
    </a:fontScheme>
    <a:fmtScheme name="フレッシュ">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solidFill>
          <a:schemeClr val="accent1"/>
        </a:solidFill>
      </a:spPr>
      <a:bodyPr wrap="square" rtlCol="0" anchor="ctr">
        <a:noAutofit/>
      </a:bodyPr>
      <a:lstStyle>
        <a:defPPr marL="0" marR="0" indent="0" algn="ctr" defTabSz="914400" eaLnBrk="1" fontAlgn="auto" latinLnBrk="0" hangingPunct="1">
          <a:lnSpc>
            <a:spcPts val="1400"/>
          </a:lnSpc>
          <a:spcBef>
            <a:spcPts val="0"/>
          </a:spcBef>
          <a:spcAft>
            <a:spcPts val="0"/>
          </a:spcAft>
          <a:buClrTx/>
          <a:buSzTx/>
          <a:buFontTx/>
          <a:buNone/>
          <a:tabLst/>
          <a:defRPr kumimoji="0"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defRPr>
        </a:defPPr>
      </a:lstStyle>
    </a:spDef>
    <a:lnDef>
      <a:spPr>
        <a:ln w="9525"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effectLst/>
        <a:scene3d>
          <a:camera prst="orthographicFront" fov="0">
            <a:rot lat="0" lon="0" rev="0"/>
          </a:camera>
          <a:lightRig rig="brightRoom" dir="tl">
            <a:rot lat="0" lon="0" rev="8700000"/>
          </a:lightRig>
        </a:scene3d>
        <a:sp3d>
          <a:contourClr>
            <a:schemeClr val="accent4">
              <a:shade val="80000"/>
            </a:schemeClr>
          </a:contourClr>
        </a:sp3d>
      </a:spPr>
      <a:bodyPr vert="horz" wrap="square" lIns="0" tIns="36000" rIns="0" bIns="0" rtlCol="0" anchor="ctr" anchorCtr="0">
        <a:spAutoFit/>
      </a:bodyPr>
      <a:lstStyle>
        <a:defPPr>
          <a:defRPr sz="1100" b="1" dirty="0">
            <a:solidFill>
              <a:schemeClr val="tx1"/>
            </a:solidFill>
          </a:defRPr>
        </a:defPPr>
      </a:lstStyle>
      <a:style>
        <a:lnRef idx="1">
          <a:schemeClr val="accent4"/>
        </a:lnRef>
        <a:fillRef idx="3">
          <a:schemeClr val="accent4"/>
        </a:fillRef>
        <a:effectRef idx="2">
          <a:schemeClr val="accent4"/>
        </a:effectRef>
        <a:fontRef idx="minor">
          <a:schemeClr val="lt1"/>
        </a:fontRef>
      </a:style>
    </a:txDef>
  </a:objectDefaults>
  <a:extraClrSchemeLst/>
</a:theme>
</file>

<file path=ppt/theme/theme2.xml><?xml version="1.0" encoding="utf-8"?>
<a:theme xmlns:a="http://schemas.openxmlformats.org/drawingml/2006/main" name="4_Leading-Information-2012_NEW">
  <a:themeElements>
    <a:clrScheme name="ユーザー定義 14">
      <a:dk1>
        <a:sysClr val="windowText" lastClr="000000"/>
      </a:dk1>
      <a:lt1>
        <a:sysClr val="window" lastClr="FFFFFF"/>
      </a:lt1>
      <a:dk2>
        <a:srgbClr val="365BA6"/>
      </a:dk2>
      <a:lt2>
        <a:srgbClr val="E7DEC9"/>
      </a:lt2>
      <a:accent1>
        <a:srgbClr val="055DCD"/>
      </a:accent1>
      <a:accent2>
        <a:srgbClr val="ECB100"/>
      </a:accent2>
      <a:accent3>
        <a:srgbClr val="507D82"/>
      </a:accent3>
      <a:accent4>
        <a:srgbClr val="000090"/>
      </a:accent4>
      <a:accent5>
        <a:srgbClr val="9A1616"/>
      </a:accent5>
      <a:accent6>
        <a:srgbClr val="3366FF"/>
      </a:accent6>
      <a:hlink>
        <a:srgbClr val="DBEEF4"/>
      </a:hlink>
      <a:folHlink>
        <a:srgbClr val="FFD934"/>
      </a:folHlink>
    </a:clrScheme>
    <a:fontScheme name="メイリオ限定">
      <a:majorFont>
        <a:latin typeface="メイリオ"/>
        <a:ea typeface="メイリオ"/>
        <a:cs typeface=""/>
      </a:majorFont>
      <a:minorFont>
        <a:latin typeface="メイリオ"/>
        <a:ea typeface="メイリオ"/>
        <a:cs typeface=""/>
      </a:minorFont>
    </a:fontScheme>
    <a:fmtScheme name="フレッシュ">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solidFill>
          <a:schemeClr val="accent1"/>
        </a:solidFill>
      </a:spPr>
      <a:bodyPr wrap="square" rtlCol="0" anchor="ctr">
        <a:noAutofit/>
      </a:bodyPr>
      <a:lstStyle>
        <a:defPPr marL="0" marR="0" indent="0" algn="ctr" defTabSz="914400" eaLnBrk="1" fontAlgn="auto" latinLnBrk="0" hangingPunct="1">
          <a:lnSpc>
            <a:spcPts val="1400"/>
          </a:lnSpc>
          <a:spcBef>
            <a:spcPts val="0"/>
          </a:spcBef>
          <a:spcAft>
            <a:spcPts val="0"/>
          </a:spcAft>
          <a:buClrTx/>
          <a:buSzTx/>
          <a:buFontTx/>
          <a:buNone/>
          <a:tabLst/>
          <a:defRPr kumimoji="0"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defRPr>
        </a:defPPr>
      </a:lstStyle>
    </a:spDef>
    <a:lnDef>
      <a:spPr>
        <a:ln w="9525"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effectLst/>
        <a:scene3d>
          <a:camera prst="orthographicFront" fov="0">
            <a:rot lat="0" lon="0" rev="0"/>
          </a:camera>
          <a:lightRig rig="brightRoom" dir="tl">
            <a:rot lat="0" lon="0" rev="8700000"/>
          </a:lightRig>
        </a:scene3d>
        <a:sp3d>
          <a:contourClr>
            <a:schemeClr val="accent4">
              <a:shade val="80000"/>
            </a:schemeClr>
          </a:contourClr>
        </a:sp3d>
      </a:spPr>
      <a:bodyPr vert="horz" wrap="square" lIns="0" tIns="36000" rIns="0" bIns="0" rtlCol="0" anchor="ctr" anchorCtr="0">
        <a:spAutoFit/>
      </a:bodyPr>
      <a:lstStyle>
        <a:defPPr>
          <a:defRPr sz="1100" b="1" dirty="0">
            <a:solidFill>
              <a:schemeClr val="tx1"/>
            </a:solidFill>
          </a:defRPr>
        </a:defPPr>
      </a:lstStyle>
      <a:style>
        <a:lnRef idx="1">
          <a:schemeClr val="accent4"/>
        </a:lnRef>
        <a:fillRef idx="3">
          <a:schemeClr val="accent4"/>
        </a:fillRef>
        <a:effectRef idx="2">
          <a:schemeClr val="accent4"/>
        </a:effectRef>
        <a:fontRef idx="minor">
          <a:schemeClr val="lt1"/>
        </a:fontRef>
      </a:style>
    </a:txDef>
  </a:objectDefaults>
  <a:extraClrSchemeLst/>
</a:theme>
</file>

<file path=ppt/theme/theme3.xml><?xml version="1.0" encoding="utf-8"?>
<a:theme xmlns:a="http://schemas.openxmlformats.org/drawingml/2006/main" name="1_Leading-Information-2012_NEW">
  <a:themeElements>
    <a:clrScheme name="ユーザー定義 13">
      <a:dk1>
        <a:sysClr val="windowText" lastClr="000000"/>
      </a:dk1>
      <a:lt1>
        <a:sysClr val="window" lastClr="FFFFFF"/>
      </a:lt1>
      <a:dk2>
        <a:srgbClr val="365BA6"/>
      </a:dk2>
      <a:lt2>
        <a:srgbClr val="E7DEC9"/>
      </a:lt2>
      <a:accent1>
        <a:srgbClr val="055DCD"/>
      </a:accent1>
      <a:accent2>
        <a:srgbClr val="ECB100"/>
      </a:accent2>
      <a:accent3>
        <a:srgbClr val="A22B1E"/>
      </a:accent3>
      <a:accent4>
        <a:srgbClr val="000090"/>
      </a:accent4>
      <a:accent5>
        <a:srgbClr val="662C2C"/>
      </a:accent5>
      <a:accent6>
        <a:srgbClr val="1BA4B7"/>
      </a:accent6>
      <a:hlink>
        <a:srgbClr val="DBEEF4"/>
      </a:hlink>
      <a:folHlink>
        <a:srgbClr val="FFD934"/>
      </a:folHlink>
    </a:clrScheme>
    <a:fontScheme name="メイリオ限定">
      <a:majorFont>
        <a:latin typeface="メイリオ"/>
        <a:ea typeface="メイリオ"/>
        <a:cs typeface=""/>
      </a:majorFont>
      <a:minorFont>
        <a:latin typeface="メイリオ"/>
        <a:ea typeface="メイリオ"/>
        <a:cs typeface=""/>
      </a:minorFont>
    </a:fontScheme>
    <a:fmtScheme name="フレッシュ">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bodyPr wrap="square">
        <a:spAutoFit/>
      </a:bodyPr>
      <a:lstStyle>
        <a:defPPr marL="0" marR="0" indent="0" defTabSz="914400" eaLnBrk="1" fontAlgn="auto" latinLnBrk="0" hangingPunct="1">
          <a:lnSpc>
            <a:spcPts val="1400"/>
          </a:lnSpc>
          <a:spcBef>
            <a:spcPts val="0"/>
          </a:spcBef>
          <a:spcAft>
            <a:spcPts val="0"/>
          </a:spcAft>
          <a:buClrTx/>
          <a:buSzTx/>
          <a:buFontTx/>
          <a:buNone/>
          <a:tabLst/>
          <a:defRPr kumimoji="0"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defRPr>
        </a:defPPr>
      </a:lstStyle>
    </a:spDef>
    <a:lnDef>
      <a:spPr>
        <a:ln w="9525"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effectLst/>
        <a:scene3d>
          <a:camera prst="orthographicFront" fov="0">
            <a:rot lat="0" lon="0" rev="0"/>
          </a:camera>
          <a:lightRig rig="brightRoom" dir="tl">
            <a:rot lat="0" lon="0" rev="8700000"/>
          </a:lightRig>
        </a:scene3d>
        <a:sp3d>
          <a:contourClr>
            <a:schemeClr val="accent4">
              <a:shade val="80000"/>
            </a:schemeClr>
          </a:contourClr>
        </a:sp3d>
      </a:spPr>
      <a:bodyPr vert="horz" wrap="square" lIns="0" tIns="36000" rIns="0" bIns="0" rtlCol="0" anchor="ctr" anchorCtr="0">
        <a:spAutoFit/>
      </a:bodyPr>
      <a:lstStyle>
        <a:defPPr>
          <a:defRPr sz="1100" b="1" dirty="0">
            <a:solidFill>
              <a:schemeClr val="tx1"/>
            </a:solidFill>
          </a:defRPr>
        </a:defPPr>
      </a:lstStyle>
      <a:style>
        <a:lnRef idx="1">
          <a:schemeClr val="accent4"/>
        </a:lnRef>
        <a:fillRef idx="3">
          <a:schemeClr val="accent4"/>
        </a:fillRef>
        <a:effectRef idx="2">
          <a:schemeClr val="accent4"/>
        </a:effectRef>
        <a:fontRef idx="minor">
          <a:schemeClr val="lt1"/>
        </a:fontRef>
      </a:style>
    </a:txDef>
  </a:objectDefaults>
  <a:extraClrSchemeLst/>
</a:theme>
</file>

<file path=ppt/theme/theme4.xml><?xml version="1.0" encoding="utf-8"?>
<a:theme xmlns:a="http://schemas.openxmlformats.org/drawingml/2006/main" name="3_Leading-Information-2012_NEW">
  <a:themeElements>
    <a:clrScheme name="ユーザー定義 14">
      <a:dk1>
        <a:sysClr val="windowText" lastClr="000000"/>
      </a:dk1>
      <a:lt1>
        <a:sysClr val="window" lastClr="FFFFFF"/>
      </a:lt1>
      <a:dk2>
        <a:srgbClr val="365BA6"/>
      </a:dk2>
      <a:lt2>
        <a:srgbClr val="E7DEC9"/>
      </a:lt2>
      <a:accent1>
        <a:srgbClr val="055DCD"/>
      </a:accent1>
      <a:accent2>
        <a:srgbClr val="ECB100"/>
      </a:accent2>
      <a:accent3>
        <a:srgbClr val="507D82"/>
      </a:accent3>
      <a:accent4>
        <a:srgbClr val="000090"/>
      </a:accent4>
      <a:accent5>
        <a:srgbClr val="9A1616"/>
      </a:accent5>
      <a:accent6>
        <a:srgbClr val="3366FF"/>
      </a:accent6>
      <a:hlink>
        <a:srgbClr val="DBEEF4"/>
      </a:hlink>
      <a:folHlink>
        <a:srgbClr val="FFD934"/>
      </a:folHlink>
    </a:clrScheme>
    <a:fontScheme name="メイリオ限定">
      <a:majorFont>
        <a:latin typeface="メイリオ"/>
        <a:ea typeface="メイリオ"/>
        <a:cs typeface=""/>
      </a:majorFont>
      <a:minorFont>
        <a:latin typeface="メイリオ"/>
        <a:ea typeface="メイリオ"/>
        <a:cs typeface=""/>
      </a:minorFont>
    </a:fontScheme>
    <a:fmtScheme name="フレッシュ">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solidFill>
          <a:schemeClr val="accent1"/>
        </a:solidFill>
      </a:spPr>
      <a:bodyPr wrap="square" rtlCol="0" anchor="ctr">
        <a:noAutofit/>
      </a:bodyPr>
      <a:lstStyle>
        <a:defPPr marL="0" marR="0" indent="0" algn="ctr" defTabSz="914400" eaLnBrk="1" fontAlgn="auto" latinLnBrk="0" hangingPunct="1">
          <a:lnSpc>
            <a:spcPts val="1400"/>
          </a:lnSpc>
          <a:spcBef>
            <a:spcPts val="0"/>
          </a:spcBef>
          <a:spcAft>
            <a:spcPts val="0"/>
          </a:spcAft>
          <a:buClrTx/>
          <a:buSzTx/>
          <a:buFontTx/>
          <a:buNone/>
          <a:tabLst/>
          <a:defRPr kumimoji="0"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defRPr>
        </a:defPPr>
      </a:lstStyle>
    </a:spDef>
    <a:lnDef>
      <a:spPr>
        <a:ln w="9525"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effectLst/>
        <a:scene3d>
          <a:camera prst="orthographicFront" fov="0">
            <a:rot lat="0" lon="0" rev="0"/>
          </a:camera>
          <a:lightRig rig="brightRoom" dir="tl">
            <a:rot lat="0" lon="0" rev="8700000"/>
          </a:lightRig>
        </a:scene3d>
        <a:sp3d>
          <a:contourClr>
            <a:schemeClr val="accent4">
              <a:shade val="80000"/>
            </a:schemeClr>
          </a:contourClr>
        </a:sp3d>
      </a:spPr>
      <a:bodyPr vert="horz" wrap="square" lIns="0" tIns="36000" rIns="0" bIns="0" rtlCol="0" anchor="ctr" anchorCtr="0">
        <a:spAutoFit/>
      </a:bodyPr>
      <a:lstStyle>
        <a:defPPr>
          <a:defRPr sz="1100" b="1" dirty="0">
            <a:solidFill>
              <a:schemeClr val="tx1"/>
            </a:solidFill>
          </a:defRPr>
        </a:defPPr>
      </a:lstStyle>
      <a:style>
        <a:lnRef idx="1">
          <a:schemeClr val="accent4"/>
        </a:lnRef>
        <a:fillRef idx="3">
          <a:schemeClr val="accent4"/>
        </a:fillRef>
        <a:effectRef idx="2">
          <a:schemeClr val="accent4"/>
        </a:effectRef>
        <a:fontRef idx="minor">
          <a:schemeClr val="lt1"/>
        </a:fontRef>
      </a:style>
    </a:txDef>
  </a:objectDefaults>
  <a:extraClrSchemeLst/>
</a:theme>
</file>

<file path=ppt/theme/theme5.xml><?xml version="1.0" encoding="utf-8"?>
<a:theme xmlns:a="http://schemas.openxmlformats.org/drawingml/2006/main" name="1_デザインの設定">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2_Leading-Information-2012_NEW">
  <a:themeElements>
    <a:clrScheme name="ユーザー定義 14">
      <a:dk1>
        <a:sysClr val="windowText" lastClr="000000"/>
      </a:dk1>
      <a:lt1>
        <a:sysClr val="window" lastClr="FFFFFF"/>
      </a:lt1>
      <a:dk2>
        <a:srgbClr val="365BA6"/>
      </a:dk2>
      <a:lt2>
        <a:srgbClr val="E7DEC9"/>
      </a:lt2>
      <a:accent1>
        <a:srgbClr val="055DCD"/>
      </a:accent1>
      <a:accent2>
        <a:srgbClr val="ECB100"/>
      </a:accent2>
      <a:accent3>
        <a:srgbClr val="507D82"/>
      </a:accent3>
      <a:accent4>
        <a:srgbClr val="000090"/>
      </a:accent4>
      <a:accent5>
        <a:srgbClr val="9A1616"/>
      </a:accent5>
      <a:accent6>
        <a:srgbClr val="3366FF"/>
      </a:accent6>
      <a:hlink>
        <a:srgbClr val="DBEEF4"/>
      </a:hlink>
      <a:folHlink>
        <a:srgbClr val="FFD934"/>
      </a:folHlink>
    </a:clrScheme>
    <a:fontScheme name="メイリオ限定">
      <a:majorFont>
        <a:latin typeface="メイリオ"/>
        <a:ea typeface="メイリオ"/>
        <a:cs typeface=""/>
      </a:majorFont>
      <a:minorFont>
        <a:latin typeface="メイリオ"/>
        <a:ea typeface="メイリオ"/>
        <a:cs typeface=""/>
      </a:minorFont>
    </a:fontScheme>
    <a:fmtScheme name="フレッシュ">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spDef>
      <a:spPr>
        <a:solidFill>
          <a:schemeClr val="accent1"/>
        </a:solidFill>
      </a:spPr>
      <a:bodyPr wrap="square" rtlCol="0" anchor="ctr">
        <a:noAutofit/>
      </a:bodyPr>
      <a:lstStyle>
        <a:defPPr marL="0" marR="0" indent="0" algn="ctr" defTabSz="914400" eaLnBrk="1" fontAlgn="auto" latinLnBrk="0" hangingPunct="1">
          <a:lnSpc>
            <a:spcPts val="1400"/>
          </a:lnSpc>
          <a:spcBef>
            <a:spcPts val="0"/>
          </a:spcBef>
          <a:spcAft>
            <a:spcPts val="0"/>
          </a:spcAft>
          <a:buClrTx/>
          <a:buSzTx/>
          <a:buFontTx/>
          <a:buNone/>
          <a:tabLst/>
          <a:defRPr kumimoji="0" sz="1050" b="1" i="0" u="none" strike="noStrike" kern="0" cap="none" spc="0" normalizeH="0" baseline="0" noProof="0" dirty="0">
            <a:ln>
              <a:noFill/>
            </a:ln>
            <a:solidFill>
              <a:sysClr val="windowText" lastClr="000000"/>
            </a:solidFill>
            <a:effectLst/>
            <a:uLnTx/>
            <a:uFillTx/>
            <a:latin typeface="メイリオ" pitchFamily="50" charset="-128"/>
            <a:ea typeface="メイリオ" pitchFamily="50" charset="-128"/>
            <a:cs typeface="メイリオ" pitchFamily="50" charset="-128"/>
          </a:defRPr>
        </a:defPPr>
      </a:lstStyle>
    </a:spDef>
    <a:lnDef>
      <a:spPr>
        <a:ln w="9525"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effectLst/>
        <a:scene3d>
          <a:camera prst="orthographicFront" fov="0">
            <a:rot lat="0" lon="0" rev="0"/>
          </a:camera>
          <a:lightRig rig="brightRoom" dir="tl">
            <a:rot lat="0" lon="0" rev="8700000"/>
          </a:lightRig>
        </a:scene3d>
        <a:sp3d>
          <a:contourClr>
            <a:schemeClr val="accent4">
              <a:shade val="80000"/>
            </a:schemeClr>
          </a:contourClr>
        </a:sp3d>
      </a:spPr>
      <a:bodyPr vert="horz" wrap="square" lIns="0" tIns="36000" rIns="0" bIns="0" rtlCol="0" anchor="ctr" anchorCtr="0">
        <a:spAutoFit/>
      </a:bodyPr>
      <a:lstStyle>
        <a:defPPr>
          <a:defRPr sz="1100" b="1" dirty="0">
            <a:solidFill>
              <a:schemeClr val="tx1"/>
            </a:solidFill>
          </a:defRPr>
        </a:defPPr>
      </a:lstStyle>
      <a:style>
        <a:lnRef idx="1">
          <a:schemeClr val="accent4"/>
        </a:lnRef>
        <a:fillRef idx="3">
          <a:schemeClr val="accent4"/>
        </a:fillRef>
        <a:effectRef idx="2">
          <a:schemeClr val="accent4"/>
        </a:effectRef>
        <a:fontRef idx="minor">
          <a:schemeClr val="lt1"/>
        </a:fontRef>
      </a:style>
    </a:txDef>
  </a:objectDefaults>
  <a:extraClrSchemeLst/>
</a:theme>
</file>

<file path=ppt/theme/theme7.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テーマ1handai</Template>
  <TotalTime>13861</TotalTime>
  <Words>3138</Words>
  <Application>Microsoft Office PowerPoint</Application>
  <PresentationFormat>画面に合わせる (4:3)</PresentationFormat>
  <Paragraphs>536</Paragraphs>
  <Slides>31</Slides>
  <Notes>6</Notes>
  <HiddenSlides>0</HiddenSlides>
  <MMClips>0</MMClips>
  <ScaleCrop>false</ScaleCrop>
  <HeadingPairs>
    <vt:vector size="6" baseType="variant">
      <vt:variant>
        <vt:lpstr>使用されているフォント</vt:lpstr>
      </vt:variant>
      <vt:variant>
        <vt:i4>13</vt:i4>
      </vt:variant>
      <vt:variant>
        <vt:lpstr>テーマ</vt:lpstr>
      </vt:variant>
      <vt:variant>
        <vt:i4>6</vt:i4>
      </vt:variant>
      <vt:variant>
        <vt:lpstr>スライド タイトル</vt:lpstr>
      </vt:variant>
      <vt:variant>
        <vt:i4>31</vt:i4>
      </vt:variant>
    </vt:vector>
  </HeadingPairs>
  <TitlesOfParts>
    <vt:vector size="50" baseType="lpstr">
      <vt:lpstr>HGP明朝E</vt:lpstr>
      <vt:lpstr>HGSｺﾞｼｯｸE</vt:lpstr>
      <vt:lpstr>HGS創英角ｺﾞｼｯｸUB</vt:lpstr>
      <vt:lpstr>HG明朝B</vt:lpstr>
      <vt:lpstr>Meiryo UI</vt:lpstr>
      <vt:lpstr>ＭＳ Ｐゴシック</vt:lpstr>
      <vt:lpstr>メイリオ</vt:lpstr>
      <vt:lpstr>Arial</vt:lpstr>
      <vt:lpstr>Calibri</vt:lpstr>
      <vt:lpstr>Times New Roman</vt:lpstr>
      <vt:lpstr>Verdana</vt:lpstr>
      <vt:lpstr>Wingdings</vt:lpstr>
      <vt:lpstr>Wingdings 2</vt:lpstr>
      <vt:lpstr>Leading-Information-2012_NEW</vt:lpstr>
      <vt:lpstr>4_Leading-Information-2012_NEW</vt:lpstr>
      <vt:lpstr>1_Leading-Information-2012_NEW</vt:lpstr>
      <vt:lpstr>3_Leading-Information-2012_NEW</vt:lpstr>
      <vt:lpstr>1_デザインの設定</vt:lpstr>
      <vt:lpstr>2_Leading-Information-2012_NEW</vt:lpstr>
      <vt:lpstr>PowerPoint プレゼンテーション</vt:lpstr>
      <vt:lpstr>PowerPoint プレゼンテーション</vt:lpstr>
      <vt:lpstr>PowerPoint プレゼンテーション</vt:lpstr>
      <vt:lpstr>産業構造の大きな変革（自動車、豪華客船においても）</vt:lpstr>
      <vt:lpstr>「共創」へのモード変換</vt:lpstr>
      <vt:lpstr>　　　　産学共創における四つのアプローチ</vt:lpstr>
      <vt:lpstr>「組織」対「組織」による基礎研究段階からの産学共創</vt:lpstr>
      <vt:lpstr>産学共創によるイノベーション人材育成</vt:lpstr>
      <vt:lpstr>産学共創によるイノベーション人材育成</vt:lpstr>
      <vt:lpstr>ダイバーシティ環境の実現も産官学共創から</vt:lpstr>
      <vt:lpstr>産学共創本部の発足</vt:lpstr>
      <vt:lpstr>PowerPoint プレゼンテーション</vt:lpstr>
      <vt:lpstr>世界の大きな駅前には「みどり」の空間があまり無い</vt:lpstr>
      <vt:lpstr>「みどり」 と 「イノベーション」 の融合</vt:lpstr>
      <vt:lpstr>うめきた２期区域のまちづくりの目標</vt:lpstr>
      <vt:lpstr>マンハッタン ミッドタウンの経済活動を支える「みどり」の空間</vt:lpstr>
      <vt:lpstr>知的創造・交流の場 ─ナレッジキャピタル─</vt:lpstr>
      <vt:lpstr>産官学民が混然一体となった共創(Co-creation)の場</vt:lpstr>
      <vt:lpstr>「うめきた」における学びの場とは</vt:lpstr>
      <vt:lpstr>共創活動を活性化する「みどり」</vt:lpstr>
      <vt:lpstr>産官学そして市民の共創によるイノベーション</vt:lpstr>
      <vt:lpstr>うめきた2期の実現に向けたフレームワーク</vt:lpstr>
      <vt:lpstr>PowerPoint プレゼンテーション</vt:lpstr>
      <vt:lpstr>大阪で取り組むべき社会課題</vt:lpstr>
      <vt:lpstr>社会寿命延伸のために何に取り組むか</vt:lpstr>
      <vt:lpstr>大阪はどのようにアプローチすべきか</vt:lpstr>
      <vt:lpstr>大阪大学・大阪府・大阪市の強み</vt:lpstr>
      <vt:lpstr>代表例（パッチ式脳波計）競争優位性</vt:lpstr>
      <vt:lpstr>大阪府 地域の活性化の具体的取り組み</vt:lpstr>
      <vt:lpstr>大阪アプローチが目指す経済効果</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アカウント</dc:creator>
  <cp:lastModifiedBy>nishio</cp:lastModifiedBy>
  <cp:revision>363</cp:revision>
  <cp:lastPrinted>2017-07-08T03:32:51Z</cp:lastPrinted>
  <dcterms:created xsi:type="dcterms:W3CDTF">2017-06-30T06:42:07Z</dcterms:created>
  <dcterms:modified xsi:type="dcterms:W3CDTF">2017-07-30T05:40:27Z</dcterms:modified>
</cp:coreProperties>
</file>